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rts/chart1.xml" ContentType="application/vnd.openxmlformats-officedocument.drawingml.chart+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4257" r:id="rId2"/>
    <p:sldMasterId id="2147483686" r:id="rId3"/>
    <p:sldMasterId id="2147483698" r:id="rId4"/>
  </p:sldMasterIdLst>
  <p:notesMasterIdLst>
    <p:notesMasterId r:id="rId63"/>
  </p:notesMasterIdLst>
  <p:handoutMasterIdLst>
    <p:handoutMasterId r:id="rId64"/>
  </p:handoutMasterIdLst>
  <p:sldIdLst>
    <p:sldId id="368" r:id="rId5"/>
    <p:sldId id="522" r:id="rId6"/>
    <p:sldId id="523" r:id="rId7"/>
    <p:sldId id="474" r:id="rId8"/>
    <p:sldId id="606" r:id="rId9"/>
    <p:sldId id="607" r:id="rId10"/>
    <p:sldId id="608" r:id="rId11"/>
    <p:sldId id="609" r:id="rId12"/>
    <p:sldId id="610" r:id="rId13"/>
    <p:sldId id="549" r:id="rId14"/>
    <p:sldId id="547" r:id="rId15"/>
    <p:sldId id="548" r:id="rId16"/>
    <p:sldId id="451" r:id="rId17"/>
    <p:sldId id="455" r:id="rId18"/>
    <p:sldId id="476" r:id="rId19"/>
    <p:sldId id="605" r:id="rId20"/>
    <p:sldId id="604" r:id="rId21"/>
    <p:sldId id="558" r:id="rId22"/>
    <p:sldId id="553" r:id="rId23"/>
    <p:sldId id="471" r:id="rId24"/>
    <p:sldId id="477" r:id="rId25"/>
    <p:sldId id="470" r:id="rId26"/>
    <p:sldId id="457" r:id="rId27"/>
    <p:sldId id="458" r:id="rId28"/>
    <p:sldId id="556" r:id="rId29"/>
    <p:sldId id="554" r:id="rId30"/>
    <p:sldId id="525" r:id="rId31"/>
    <p:sldId id="561" r:id="rId32"/>
    <p:sldId id="569" r:id="rId33"/>
    <p:sldId id="570" r:id="rId34"/>
    <p:sldId id="571" r:id="rId35"/>
    <p:sldId id="572" r:id="rId36"/>
    <p:sldId id="573" r:id="rId37"/>
    <p:sldId id="574" r:id="rId38"/>
    <p:sldId id="575" r:id="rId39"/>
    <p:sldId id="576" r:id="rId40"/>
    <p:sldId id="578" r:id="rId41"/>
    <p:sldId id="579" r:id="rId42"/>
    <p:sldId id="580" r:id="rId43"/>
    <p:sldId id="581" r:id="rId44"/>
    <p:sldId id="583" r:id="rId45"/>
    <p:sldId id="584" r:id="rId46"/>
    <p:sldId id="585" r:id="rId47"/>
    <p:sldId id="586" r:id="rId48"/>
    <p:sldId id="587" r:id="rId49"/>
    <p:sldId id="588" r:id="rId50"/>
    <p:sldId id="589" r:id="rId51"/>
    <p:sldId id="590" r:id="rId52"/>
    <p:sldId id="591" r:id="rId53"/>
    <p:sldId id="592" r:id="rId54"/>
    <p:sldId id="593" r:id="rId55"/>
    <p:sldId id="594" r:id="rId56"/>
    <p:sldId id="595" r:id="rId57"/>
    <p:sldId id="596" r:id="rId58"/>
    <p:sldId id="597" r:id="rId59"/>
    <p:sldId id="598" r:id="rId60"/>
    <p:sldId id="599" r:id="rId61"/>
    <p:sldId id="545" r:id="rId62"/>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2C0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74" autoAdjust="0"/>
    <p:restoredTop sz="80000" autoAdjust="0"/>
  </p:normalViewPr>
  <p:slideViewPr>
    <p:cSldViewPr>
      <p:cViewPr varScale="1">
        <p:scale>
          <a:sx n="91" d="100"/>
          <a:sy n="91" d="100"/>
        </p:scale>
        <p:origin x="2412" y="96"/>
      </p:cViewPr>
      <p:guideLst>
        <p:guide orient="horz" pos="2160"/>
        <p:guide pos="2880"/>
      </p:guideLst>
    </p:cSldViewPr>
  </p:slideViewPr>
  <p:outlineViewPr>
    <p:cViewPr>
      <p:scale>
        <a:sx n="33" d="100"/>
        <a:sy n="33" d="100"/>
      </p:scale>
      <p:origin x="0" y="86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Sheet1!$A$2</c:f>
              <c:strCache>
                <c:ptCount val="1"/>
                <c:pt idx="0">
                  <c:v>TIPOLOGIE DI DEBITO</c:v>
                </c:pt>
              </c:strCache>
            </c:strRef>
          </c:tx>
          <c:spPr>
            <a:solidFill>
              <a:srgbClr val="00FF00"/>
            </a:solidFill>
            <a:ln w="12765">
              <a:solidFill>
                <a:schemeClr val="tx1"/>
              </a:solidFill>
              <a:prstDash val="solid"/>
            </a:ln>
          </c:spPr>
          <c:dPt>
            <c:idx val="0"/>
            <c:bubble3D val="0"/>
            <c:spPr>
              <a:solidFill>
                <a:srgbClr val="FF0000"/>
              </a:solidFill>
              <a:ln w="12765">
                <a:solidFill>
                  <a:schemeClr val="tx1"/>
                </a:solidFill>
                <a:prstDash val="solid"/>
              </a:ln>
            </c:spPr>
            <c:extLst>
              <c:ext xmlns:c16="http://schemas.microsoft.com/office/drawing/2014/chart" uri="{C3380CC4-5D6E-409C-BE32-E72D297353CC}">
                <c16:uniqueId val="{00000001-E858-6242-A44B-A73BF5366817}"/>
              </c:ext>
            </c:extLst>
          </c:dPt>
          <c:dPt>
            <c:idx val="1"/>
            <c:bubble3D val="0"/>
            <c:spPr>
              <a:solidFill>
                <a:srgbClr val="00FFFF"/>
              </a:solidFill>
              <a:ln w="12765">
                <a:solidFill>
                  <a:schemeClr val="tx1"/>
                </a:solidFill>
                <a:prstDash val="solid"/>
              </a:ln>
            </c:spPr>
            <c:extLst>
              <c:ext xmlns:c16="http://schemas.microsoft.com/office/drawing/2014/chart" uri="{C3380CC4-5D6E-409C-BE32-E72D297353CC}">
                <c16:uniqueId val="{00000003-E858-6242-A44B-A73BF5366817}"/>
              </c:ext>
            </c:extLst>
          </c:dPt>
          <c:dPt>
            <c:idx val="2"/>
            <c:bubble3D val="0"/>
            <c:spPr>
              <a:solidFill>
                <a:srgbClr val="FFFF00"/>
              </a:solidFill>
              <a:ln w="12765">
                <a:solidFill>
                  <a:schemeClr val="tx1"/>
                </a:solidFill>
                <a:prstDash val="solid"/>
              </a:ln>
            </c:spPr>
            <c:extLst>
              <c:ext xmlns:c16="http://schemas.microsoft.com/office/drawing/2014/chart" uri="{C3380CC4-5D6E-409C-BE32-E72D297353CC}">
                <c16:uniqueId val="{00000005-E858-6242-A44B-A73BF5366817}"/>
              </c:ext>
            </c:extLst>
          </c:dPt>
          <c:dPt>
            <c:idx val="3"/>
            <c:bubble3D val="0"/>
            <c:extLst>
              <c:ext xmlns:c16="http://schemas.microsoft.com/office/drawing/2014/chart" uri="{C3380CC4-5D6E-409C-BE32-E72D297353CC}">
                <c16:uniqueId val="{00000006-E858-6242-A44B-A73BF5366817}"/>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Sheet1!$B$1:$E$1</c:f>
              <c:strCache>
                <c:ptCount val="4"/>
                <c:pt idx="0">
                  <c:v>IRREGOLARITA'</c:v>
                </c:pt>
                <c:pt idx="1">
                  <c:v>ERRORI AMM.VI</c:v>
                </c:pt>
                <c:pt idx="2">
                  <c:v>ALTRI CREDITI</c:v>
                </c:pt>
                <c:pt idx="3">
                  <c:v>SANZIONI PLURIENNALI</c:v>
                </c:pt>
              </c:strCache>
            </c:strRef>
          </c:cat>
          <c:val>
            <c:numRef>
              <c:f>Sheet1!$B$2:$E$2</c:f>
              <c:numCache>
                <c:formatCode>General</c:formatCode>
                <c:ptCount val="4"/>
                <c:pt idx="0">
                  <c:v>31.5</c:v>
                </c:pt>
                <c:pt idx="1">
                  <c:v>1</c:v>
                </c:pt>
                <c:pt idx="2">
                  <c:v>11</c:v>
                </c:pt>
                <c:pt idx="3">
                  <c:v>1.5</c:v>
                </c:pt>
              </c:numCache>
            </c:numRef>
          </c:val>
          <c:extLst>
            <c:ext xmlns:c16="http://schemas.microsoft.com/office/drawing/2014/chart" uri="{C3380CC4-5D6E-409C-BE32-E72D297353CC}">
              <c16:uniqueId val="{00000007-E858-6242-A44B-A73BF5366817}"/>
            </c:ext>
          </c:extLst>
        </c:ser>
        <c:dLbls>
          <c:showLegendKey val="0"/>
          <c:showVal val="0"/>
          <c:showCatName val="0"/>
          <c:showSerName val="0"/>
          <c:showPercent val="1"/>
          <c:showBubbleSize val="0"/>
          <c:showLeaderLines val="1"/>
        </c:dLbls>
        <c:firstSliceAng val="20"/>
      </c:pieChart>
      <c:spPr>
        <a:noFill/>
        <a:ln w="25530">
          <a:noFill/>
        </a:ln>
      </c:spPr>
    </c:plotArea>
    <c:legend>
      <c:legendPos val="r"/>
      <c:overlay val="0"/>
    </c:legend>
    <c:plotVisOnly val="1"/>
    <c:dispBlanksAs val="zero"/>
    <c:showDLblsOverMax val="0"/>
  </c:chart>
  <c:spPr>
    <a:noFill/>
    <a:ln>
      <a:noFill/>
    </a:ln>
  </c:spPr>
  <c:txPr>
    <a:bodyPr/>
    <a:lstStyle/>
    <a:p>
      <a:pPr>
        <a:defRPr sz="1859" b="1" i="0" u="none" strike="noStrike" baseline="0">
          <a:solidFill>
            <a:schemeClr val="tx1"/>
          </a:solidFill>
          <a:latin typeface="Arial"/>
          <a:ea typeface="Arial"/>
          <a:cs typeface="Arial"/>
        </a:defRPr>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E818F-D478-40DE-A22B-C0732ADBDECD}"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it-IT"/>
        </a:p>
      </dgm:t>
    </dgm:pt>
    <dgm:pt modelId="{0753A8FC-C2D2-4FB1-971F-377865B059FB}">
      <dgm:prSet/>
      <dgm:spPr/>
      <dgm:t>
        <a:bodyPr/>
        <a:lstStyle/>
        <a:p>
          <a:pPr rtl="0"/>
          <a:r>
            <a:rPr lang="it-IT" baseline="0" dirty="0"/>
            <a:t>A partire dal Piano 2017, nell’ottica di un continuo miglioramento del Piano, condividendo un suggerimento dell’OIV, sono state previste </a:t>
          </a:r>
          <a:r>
            <a:rPr lang="it-IT" b="1" baseline="0" dirty="0"/>
            <a:t>rielaborazioni dei contenuti del Piano e della Relazione sulle Performance</a:t>
          </a:r>
          <a:r>
            <a:rPr lang="it-IT" baseline="0" dirty="0"/>
            <a:t>, presentate sotto forma di allegati, da un punto di vista grafico ed espositivo, che permettono di adottare modalità e tecniche di rappresentazione dei </a:t>
          </a:r>
          <a:r>
            <a:rPr lang="it-IT" b="1" baseline="0" dirty="0"/>
            <a:t>dati specializzati per tipologie di portatori di interessi</a:t>
          </a:r>
          <a:r>
            <a:rPr lang="it-IT" baseline="0" dirty="0"/>
            <a:t> (cittadini e associazioni, imprese, enti locali, Istituzioni di carattere nazionale ed europeo quali AGID, Garante Privacy, MIPAAF, Commissione Europea, Forze dell’Ordine, Corte dei conti, </a:t>
          </a:r>
          <a:r>
            <a:rPr lang="it-IT" baseline="0" dirty="0" err="1"/>
            <a:t>etc</a:t>
          </a:r>
          <a:r>
            <a:rPr lang="it-IT" baseline="0" dirty="0"/>
            <a:t>). </a:t>
          </a:r>
          <a:endParaRPr lang="it-IT" dirty="0"/>
        </a:p>
      </dgm:t>
    </dgm:pt>
    <dgm:pt modelId="{B2A10543-3126-4810-876F-EE14BEFF86B7}" type="parTrans" cxnId="{0961CDF7-BFC5-444C-95DA-F43585B237C8}">
      <dgm:prSet/>
      <dgm:spPr/>
      <dgm:t>
        <a:bodyPr/>
        <a:lstStyle/>
        <a:p>
          <a:endParaRPr lang="it-IT"/>
        </a:p>
      </dgm:t>
    </dgm:pt>
    <dgm:pt modelId="{C3CBA439-131D-4CC5-8BD6-7D096CA44060}" type="sibTrans" cxnId="{0961CDF7-BFC5-444C-95DA-F43585B237C8}">
      <dgm:prSet/>
      <dgm:spPr/>
      <dgm:t>
        <a:bodyPr/>
        <a:lstStyle/>
        <a:p>
          <a:endParaRPr lang="it-IT"/>
        </a:p>
      </dgm:t>
    </dgm:pt>
    <dgm:pt modelId="{B8269F85-7228-48EF-A1BF-CFECED7A8CDF}" type="pres">
      <dgm:prSet presAssocID="{90AE818F-D478-40DE-A22B-C0732ADBDECD}" presName="linear" presStyleCnt="0">
        <dgm:presLayoutVars>
          <dgm:animLvl val="lvl"/>
          <dgm:resizeHandles val="exact"/>
        </dgm:presLayoutVars>
      </dgm:prSet>
      <dgm:spPr/>
    </dgm:pt>
    <dgm:pt modelId="{38C62580-E7E4-469D-808E-089205FAE219}" type="pres">
      <dgm:prSet presAssocID="{0753A8FC-C2D2-4FB1-971F-377865B059FB}" presName="parentText" presStyleLbl="node1" presStyleIdx="0" presStyleCnt="1">
        <dgm:presLayoutVars>
          <dgm:chMax val="0"/>
          <dgm:bulletEnabled val="1"/>
        </dgm:presLayoutVars>
      </dgm:prSet>
      <dgm:spPr/>
    </dgm:pt>
  </dgm:ptLst>
  <dgm:cxnLst>
    <dgm:cxn modelId="{AB6BD5C4-9CE0-4F63-ADF3-C84E85D1DCCD}" type="presOf" srcId="{0753A8FC-C2D2-4FB1-971F-377865B059FB}" destId="{38C62580-E7E4-469D-808E-089205FAE219}" srcOrd="0" destOrd="0" presId="urn:microsoft.com/office/officeart/2005/8/layout/vList2"/>
    <dgm:cxn modelId="{A1A3EAC4-B7D0-4163-AB4C-088D0EF1442F}" type="presOf" srcId="{90AE818F-D478-40DE-A22B-C0732ADBDECD}" destId="{B8269F85-7228-48EF-A1BF-CFECED7A8CDF}" srcOrd="0" destOrd="0" presId="urn:microsoft.com/office/officeart/2005/8/layout/vList2"/>
    <dgm:cxn modelId="{0961CDF7-BFC5-444C-95DA-F43585B237C8}" srcId="{90AE818F-D478-40DE-A22B-C0732ADBDECD}" destId="{0753A8FC-C2D2-4FB1-971F-377865B059FB}" srcOrd="0" destOrd="0" parTransId="{B2A10543-3126-4810-876F-EE14BEFF86B7}" sibTransId="{C3CBA439-131D-4CC5-8BD6-7D096CA44060}"/>
    <dgm:cxn modelId="{8B7CB483-F94A-4CB7-BA88-01A3122307E7}" type="presParOf" srcId="{B8269F85-7228-48EF-A1BF-CFECED7A8CDF}" destId="{38C62580-E7E4-469D-808E-089205FAE21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EAA9F6-65E7-A541-AFD1-BA66D0B36813}"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8054D14C-81AA-F24F-A5ED-D989A12BC599}">
      <dgm:prSet/>
      <dgm:spPr/>
      <dgm:t>
        <a:bodyPr/>
        <a:lstStyle/>
        <a:p>
          <a:pPr rtl="0"/>
          <a:r>
            <a:rPr lang="it-IT" baseline="0" dirty="0"/>
            <a:t>Gli obiettivi strategici dell’ARCEA riflettono la</a:t>
          </a:r>
          <a:r>
            <a:rPr lang="it-IT" i="1" baseline="0" dirty="0"/>
            <a:t> </a:t>
          </a:r>
          <a:r>
            <a:rPr lang="it-IT" i="1" baseline="0" dirty="0" err="1"/>
            <a:t>mission</a:t>
          </a:r>
          <a:r>
            <a:rPr lang="it-IT" baseline="0" dirty="0"/>
            <a:t> dell’Organismo Pagatore che si colloca in posizione di punto di </a:t>
          </a:r>
          <a:r>
            <a:rPr lang="it-IT" b="1" baseline="0" dirty="0"/>
            <a:t>raccordo fra Commissione Europea, Stato membro e Regione Calabria.</a:t>
          </a:r>
          <a:endParaRPr lang="it-IT" b="1" dirty="0"/>
        </a:p>
      </dgm:t>
    </dgm:pt>
    <dgm:pt modelId="{BDD5C145-D326-7041-8A7A-1AF83B972313}" type="parTrans" cxnId="{DC6F4274-5712-1449-BF19-7B2CD29CBB7E}">
      <dgm:prSet/>
      <dgm:spPr/>
      <dgm:t>
        <a:bodyPr/>
        <a:lstStyle/>
        <a:p>
          <a:endParaRPr lang="it-IT"/>
        </a:p>
      </dgm:t>
    </dgm:pt>
    <dgm:pt modelId="{A4CF580A-687E-D64A-953A-4D3130AC51E3}" type="sibTrans" cxnId="{DC6F4274-5712-1449-BF19-7B2CD29CBB7E}">
      <dgm:prSet/>
      <dgm:spPr/>
      <dgm:t>
        <a:bodyPr/>
        <a:lstStyle/>
        <a:p>
          <a:endParaRPr lang="it-IT"/>
        </a:p>
      </dgm:t>
    </dgm:pt>
    <dgm:pt modelId="{30AAF30D-2FE9-0540-B9AF-EE1A878C3C9D}">
      <dgm:prSet/>
      <dgm:spPr/>
      <dgm:t>
        <a:bodyPr/>
        <a:lstStyle/>
        <a:p>
          <a:pPr rtl="0"/>
          <a:r>
            <a:rPr lang="it-IT" baseline="0" dirty="0"/>
            <a:t>Per tali ragioni, sono stati parzialmente confermati gli obiettivi strategici già individuati nel precedente Piano, al fine di consentirne il conseguimento in un orizzonte temporale adeguato rispetto alla loro rilevanza. </a:t>
          </a:r>
          <a:endParaRPr lang="it-IT" dirty="0"/>
        </a:p>
      </dgm:t>
    </dgm:pt>
    <dgm:pt modelId="{0C558BA8-EA01-7740-82A5-426D1D145299}" type="parTrans" cxnId="{4100275E-0937-EA43-BF87-6FA57F121A36}">
      <dgm:prSet/>
      <dgm:spPr/>
      <dgm:t>
        <a:bodyPr/>
        <a:lstStyle/>
        <a:p>
          <a:endParaRPr lang="it-IT"/>
        </a:p>
      </dgm:t>
    </dgm:pt>
    <dgm:pt modelId="{CC61F461-B12A-2043-BD3A-035C0272529C}" type="sibTrans" cxnId="{4100275E-0937-EA43-BF87-6FA57F121A36}">
      <dgm:prSet/>
      <dgm:spPr/>
      <dgm:t>
        <a:bodyPr/>
        <a:lstStyle/>
        <a:p>
          <a:endParaRPr lang="it-IT"/>
        </a:p>
      </dgm:t>
    </dgm:pt>
    <dgm:pt modelId="{52C370E7-9D4B-CA41-B9BB-6612E5E79052}">
      <dgm:prSet/>
      <dgm:spPr/>
      <dgm:t>
        <a:bodyPr/>
        <a:lstStyle/>
        <a:p>
          <a:pPr rtl="0"/>
          <a:r>
            <a:rPr lang="it-IT" baseline="0" dirty="0"/>
            <a:t>Nello specifico, sono stati individuati i </a:t>
          </a:r>
          <a:r>
            <a:rPr lang="it-IT" b="1" baseline="0" dirty="0"/>
            <a:t>tre obiettivi strategici</a:t>
          </a:r>
          <a:r>
            <a:rPr lang="it-IT" baseline="0" dirty="0"/>
            <a:t>, coerenti con quanto prescritto dalla normativa comunitaria di riferimento che hanno riflessi immediati e tangibili nei confronti degli stakeholder dell’Agenzia </a:t>
          </a:r>
          <a:endParaRPr lang="it-IT" dirty="0"/>
        </a:p>
      </dgm:t>
    </dgm:pt>
    <dgm:pt modelId="{543D5295-C386-1241-BDEE-95A8F502DF7F}" type="parTrans" cxnId="{A021F068-49F8-004F-87EA-ACC3B6618BB8}">
      <dgm:prSet/>
      <dgm:spPr/>
      <dgm:t>
        <a:bodyPr/>
        <a:lstStyle/>
        <a:p>
          <a:endParaRPr lang="it-IT"/>
        </a:p>
      </dgm:t>
    </dgm:pt>
    <dgm:pt modelId="{43626E7C-2579-3C4A-BB12-7815DB017109}" type="sibTrans" cxnId="{A021F068-49F8-004F-87EA-ACC3B6618BB8}">
      <dgm:prSet/>
      <dgm:spPr/>
      <dgm:t>
        <a:bodyPr/>
        <a:lstStyle/>
        <a:p>
          <a:endParaRPr lang="it-IT"/>
        </a:p>
      </dgm:t>
    </dgm:pt>
    <dgm:pt modelId="{5F969A7F-1556-994B-BF0C-B3F971BBC0BF}" type="pres">
      <dgm:prSet presAssocID="{CFEAA9F6-65E7-A541-AFD1-BA66D0B36813}" presName="vert0" presStyleCnt="0">
        <dgm:presLayoutVars>
          <dgm:dir/>
          <dgm:animOne val="branch"/>
          <dgm:animLvl val="lvl"/>
        </dgm:presLayoutVars>
      </dgm:prSet>
      <dgm:spPr/>
    </dgm:pt>
    <dgm:pt modelId="{0B9F645A-A7FB-7348-8F99-5DE446C9A7E0}" type="pres">
      <dgm:prSet presAssocID="{8054D14C-81AA-F24F-A5ED-D989A12BC599}" presName="thickLine" presStyleLbl="alignNode1" presStyleIdx="0" presStyleCnt="3"/>
      <dgm:spPr/>
    </dgm:pt>
    <dgm:pt modelId="{B7E5E10F-AE99-A744-819C-BB15A89961D4}" type="pres">
      <dgm:prSet presAssocID="{8054D14C-81AA-F24F-A5ED-D989A12BC599}" presName="horz1" presStyleCnt="0"/>
      <dgm:spPr/>
    </dgm:pt>
    <dgm:pt modelId="{147B64CC-3B8E-9D4C-9356-B5D00587B970}" type="pres">
      <dgm:prSet presAssocID="{8054D14C-81AA-F24F-A5ED-D989A12BC599}" presName="tx1" presStyleLbl="revTx" presStyleIdx="0" presStyleCnt="3"/>
      <dgm:spPr/>
    </dgm:pt>
    <dgm:pt modelId="{BC2DE570-8C0C-2C4C-94FE-660B8456C39E}" type="pres">
      <dgm:prSet presAssocID="{8054D14C-81AA-F24F-A5ED-D989A12BC599}" presName="vert1" presStyleCnt="0"/>
      <dgm:spPr/>
    </dgm:pt>
    <dgm:pt modelId="{2E0E44C1-CF09-384C-B874-E7D951FC077D}" type="pres">
      <dgm:prSet presAssocID="{30AAF30D-2FE9-0540-B9AF-EE1A878C3C9D}" presName="thickLine" presStyleLbl="alignNode1" presStyleIdx="1" presStyleCnt="3"/>
      <dgm:spPr/>
    </dgm:pt>
    <dgm:pt modelId="{A25D0C04-997D-FF4C-944F-F4A37B7D68A0}" type="pres">
      <dgm:prSet presAssocID="{30AAF30D-2FE9-0540-B9AF-EE1A878C3C9D}" presName="horz1" presStyleCnt="0"/>
      <dgm:spPr/>
    </dgm:pt>
    <dgm:pt modelId="{480D4FC3-74A8-C144-90D1-353400D96B61}" type="pres">
      <dgm:prSet presAssocID="{30AAF30D-2FE9-0540-B9AF-EE1A878C3C9D}" presName="tx1" presStyleLbl="revTx" presStyleIdx="1" presStyleCnt="3"/>
      <dgm:spPr/>
    </dgm:pt>
    <dgm:pt modelId="{EC09F042-2942-ED49-9EB0-A71833423C7D}" type="pres">
      <dgm:prSet presAssocID="{30AAF30D-2FE9-0540-B9AF-EE1A878C3C9D}" presName="vert1" presStyleCnt="0"/>
      <dgm:spPr/>
    </dgm:pt>
    <dgm:pt modelId="{AFC0E356-0B5E-FF42-B1F2-987BF4F7AAE0}" type="pres">
      <dgm:prSet presAssocID="{52C370E7-9D4B-CA41-B9BB-6612E5E79052}" presName="thickLine" presStyleLbl="alignNode1" presStyleIdx="2" presStyleCnt="3"/>
      <dgm:spPr/>
    </dgm:pt>
    <dgm:pt modelId="{E5437833-926F-6746-8E83-E8F43C06309A}" type="pres">
      <dgm:prSet presAssocID="{52C370E7-9D4B-CA41-B9BB-6612E5E79052}" presName="horz1" presStyleCnt="0"/>
      <dgm:spPr/>
    </dgm:pt>
    <dgm:pt modelId="{AE6CCA2F-0999-7743-8283-6818AE2DC086}" type="pres">
      <dgm:prSet presAssocID="{52C370E7-9D4B-CA41-B9BB-6612E5E79052}" presName="tx1" presStyleLbl="revTx" presStyleIdx="2" presStyleCnt="3"/>
      <dgm:spPr/>
    </dgm:pt>
    <dgm:pt modelId="{C158259A-AF33-8F42-B2D9-0981EC819A5C}" type="pres">
      <dgm:prSet presAssocID="{52C370E7-9D4B-CA41-B9BB-6612E5E79052}" presName="vert1" presStyleCnt="0"/>
      <dgm:spPr/>
    </dgm:pt>
  </dgm:ptLst>
  <dgm:cxnLst>
    <dgm:cxn modelId="{4100275E-0937-EA43-BF87-6FA57F121A36}" srcId="{CFEAA9F6-65E7-A541-AFD1-BA66D0B36813}" destId="{30AAF30D-2FE9-0540-B9AF-EE1A878C3C9D}" srcOrd="1" destOrd="0" parTransId="{0C558BA8-EA01-7740-82A5-426D1D145299}" sibTransId="{CC61F461-B12A-2043-BD3A-035C0272529C}"/>
    <dgm:cxn modelId="{A021F068-49F8-004F-87EA-ACC3B6618BB8}" srcId="{CFEAA9F6-65E7-A541-AFD1-BA66D0B36813}" destId="{52C370E7-9D4B-CA41-B9BB-6612E5E79052}" srcOrd="2" destOrd="0" parTransId="{543D5295-C386-1241-BDEE-95A8F502DF7F}" sibTransId="{43626E7C-2579-3C4A-BB12-7815DB017109}"/>
    <dgm:cxn modelId="{DC6F4274-5712-1449-BF19-7B2CD29CBB7E}" srcId="{CFEAA9F6-65E7-A541-AFD1-BA66D0B36813}" destId="{8054D14C-81AA-F24F-A5ED-D989A12BC599}" srcOrd="0" destOrd="0" parTransId="{BDD5C145-D326-7041-8A7A-1AF83B972313}" sibTransId="{A4CF580A-687E-D64A-953A-4D3130AC51E3}"/>
    <dgm:cxn modelId="{3C5DA17C-7B44-4BED-80C7-7A02F0E26458}" type="presOf" srcId="{CFEAA9F6-65E7-A541-AFD1-BA66D0B36813}" destId="{5F969A7F-1556-994B-BF0C-B3F971BBC0BF}" srcOrd="0" destOrd="0" presId="urn:microsoft.com/office/officeart/2008/layout/LinedList"/>
    <dgm:cxn modelId="{32FE067F-CFD6-4FE7-B96A-AC4317AB94E9}" type="presOf" srcId="{8054D14C-81AA-F24F-A5ED-D989A12BC599}" destId="{147B64CC-3B8E-9D4C-9356-B5D00587B970}" srcOrd="0" destOrd="0" presId="urn:microsoft.com/office/officeart/2008/layout/LinedList"/>
    <dgm:cxn modelId="{832CB7D6-71C2-4997-BD2D-8BF069537B81}" type="presOf" srcId="{30AAF30D-2FE9-0540-B9AF-EE1A878C3C9D}" destId="{480D4FC3-74A8-C144-90D1-353400D96B61}" srcOrd="0" destOrd="0" presId="urn:microsoft.com/office/officeart/2008/layout/LinedList"/>
    <dgm:cxn modelId="{804967DB-F7BB-48EB-ACB2-84121F44ECC1}" type="presOf" srcId="{52C370E7-9D4B-CA41-B9BB-6612E5E79052}" destId="{AE6CCA2F-0999-7743-8283-6818AE2DC086}" srcOrd="0" destOrd="0" presId="urn:microsoft.com/office/officeart/2008/layout/LinedList"/>
    <dgm:cxn modelId="{8F8A09F4-4895-432A-8FA6-E1898DAD40F7}" type="presParOf" srcId="{5F969A7F-1556-994B-BF0C-B3F971BBC0BF}" destId="{0B9F645A-A7FB-7348-8F99-5DE446C9A7E0}" srcOrd="0" destOrd="0" presId="urn:microsoft.com/office/officeart/2008/layout/LinedList"/>
    <dgm:cxn modelId="{2C468940-424F-4047-81D2-E1D3B1D056A9}" type="presParOf" srcId="{5F969A7F-1556-994B-BF0C-B3F971BBC0BF}" destId="{B7E5E10F-AE99-A744-819C-BB15A89961D4}" srcOrd="1" destOrd="0" presId="urn:microsoft.com/office/officeart/2008/layout/LinedList"/>
    <dgm:cxn modelId="{91E0AA3A-F32B-4B82-BD57-C9D9224DCCB4}" type="presParOf" srcId="{B7E5E10F-AE99-A744-819C-BB15A89961D4}" destId="{147B64CC-3B8E-9D4C-9356-B5D00587B970}" srcOrd="0" destOrd="0" presId="urn:microsoft.com/office/officeart/2008/layout/LinedList"/>
    <dgm:cxn modelId="{7FB507C1-C20E-420A-A534-6AFA4DED675E}" type="presParOf" srcId="{B7E5E10F-AE99-A744-819C-BB15A89961D4}" destId="{BC2DE570-8C0C-2C4C-94FE-660B8456C39E}" srcOrd="1" destOrd="0" presId="urn:microsoft.com/office/officeart/2008/layout/LinedList"/>
    <dgm:cxn modelId="{F4C397F7-432A-4970-823F-26E2BCBD9DCC}" type="presParOf" srcId="{5F969A7F-1556-994B-BF0C-B3F971BBC0BF}" destId="{2E0E44C1-CF09-384C-B874-E7D951FC077D}" srcOrd="2" destOrd="0" presId="urn:microsoft.com/office/officeart/2008/layout/LinedList"/>
    <dgm:cxn modelId="{191C5D4F-B912-4506-B277-712424EDA402}" type="presParOf" srcId="{5F969A7F-1556-994B-BF0C-B3F971BBC0BF}" destId="{A25D0C04-997D-FF4C-944F-F4A37B7D68A0}" srcOrd="3" destOrd="0" presId="urn:microsoft.com/office/officeart/2008/layout/LinedList"/>
    <dgm:cxn modelId="{35AD402F-503C-4BA5-BAB0-102A19C8A286}" type="presParOf" srcId="{A25D0C04-997D-FF4C-944F-F4A37B7D68A0}" destId="{480D4FC3-74A8-C144-90D1-353400D96B61}" srcOrd="0" destOrd="0" presId="urn:microsoft.com/office/officeart/2008/layout/LinedList"/>
    <dgm:cxn modelId="{96B00F20-1B4E-4927-B6CB-66AC6725D030}" type="presParOf" srcId="{A25D0C04-997D-FF4C-944F-F4A37B7D68A0}" destId="{EC09F042-2942-ED49-9EB0-A71833423C7D}" srcOrd="1" destOrd="0" presId="urn:microsoft.com/office/officeart/2008/layout/LinedList"/>
    <dgm:cxn modelId="{6894BDC3-D085-4F72-9FCE-64E910E03307}" type="presParOf" srcId="{5F969A7F-1556-994B-BF0C-B3F971BBC0BF}" destId="{AFC0E356-0B5E-FF42-B1F2-987BF4F7AAE0}" srcOrd="4" destOrd="0" presId="urn:microsoft.com/office/officeart/2008/layout/LinedList"/>
    <dgm:cxn modelId="{5DFD870B-5782-4C2D-8836-01AA1A54675E}" type="presParOf" srcId="{5F969A7F-1556-994B-BF0C-B3F971BBC0BF}" destId="{E5437833-926F-6746-8E83-E8F43C06309A}" srcOrd="5" destOrd="0" presId="urn:microsoft.com/office/officeart/2008/layout/LinedList"/>
    <dgm:cxn modelId="{039F8542-8FFA-4920-9F1A-3F8549C15E96}" type="presParOf" srcId="{E5437833-926F-6746-8E83-E8F43C06309A}" destId="{AE6CCA2F-0999-7743-8283-6818AE2DC086}" srcOrd="0" destOrd="0" presId="urn:microsoft.com/office/officeart/2008/layout/LinedList"/>
    <dgm:cxn modelId="{07910CEA-EB6E-4B15-9843-D51A74A6A2C4}" type="presParOf" srcId="{E5437833-926F-6746-8E83-E8F43C06309A}" destId="{C158259A-AF33-8F42-B2D9-0981EC819A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5DC4B1-A80E-4243-B8CD-1C5595B0D88A}"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196DB464-E397-D24F-96CC-F72EDEF1967C}">
      <dgm:prSet/>
      <dgm:spPr/>
      <dgm:t>
        <a:bodyPr/>
        <a:lstStyle/>
        <a:p>
          <a:pPr rtl="0"/>
          <a:r>
            <a:rPr lang="it-IT" baseline="0"/>
            <a:t>Costituiscono gli strumenti di rilevazione, anche di carattere socio-economico, delle conseguenze derivanti dalle azioni intraprese dall’Agenzia per favorire lo sviluppo del contesto territoriale di riferimento </a:t>
          </a:r>
          <a:endParaRPr lang="it-IT"/>
        </a:p>
      </dgm:t>
    </dgm:pt>
    <dgm:pt modelId="{AD8A4FFD-8C64-264C-AF11-9B32E0637A63}" type="parTrans" cxnId="{684E36A3-12C0-714A-BE2C-064978A5ABA4}">
      <dgm:prSet/>
      <dgm:spPr/>
      <dgm:t>
        <a:bodyPr/>
        <a:lstStyle/>
        <a:p>
          <a:endParaRPr lang="it-IT"/>
        </a:p>
      </dgm:t>
    </dgm:pt>
    <dgm:pt modelId="{D08C6002-BC7A-1F44-A76B-C2FF242616AE}" type="sibTrans" cxnId="{684E36A3-12C0-714A-BE2C-064978A5ABA4}">
      <dgm:prSet/>
      <dgm:spPr/>
      <dgm:t>
        <a:bodyPr/>
        <a:lstStyle/>
        <a:p>
          <a:endParaRPr lang="it-IT"/>
        </a:p>
      </dgm:t>
    </dgm:pt>
    <dgm:pt modelId="{857DE204-B6B2-BF42-9D0D-1581D5575350}" type="pres">
      <dgm:prSet presAssocID="{7E5DC4B1-A80E-4243-B8CD-1C5595B0D88A}" presName="vert0" presStyleCnt="0">
        <dgm:presLayoutVars>
          <dgm:dir/>
          <dgm:animOne val="branch"/>
          <dgm:animLvl val="lvl"/>
        </dgm:presLayoutVars>
      </dgm:prSet>
      <dgm:spPr/>
    </dgm:pt>
    <dgm:pt modelId="{01DD54EC-090E-3F45-81A5-FE2E7C7BB06C}" type="pres">
      <dgm:prSet presAssocID="{196DB464-E397-D24F-96CC-F72EDEF1967C}" presName="thickLine" presStyleLbl="alignNode1" presStyleIdx="0" presStyleCnt="1"/>
      <dgm:spPr/>
    </dgm:pt>
    <dgm:pt modelId="{0C6D8DBD-A390-2B47-8674-ACE2896F4FB6}" type="pres">
      <dgm:prSet presAssocID="{196DB464-E397-D24F-96CC-F72EDEF1967C}" presName="horz1" presStyleCnt="0"/>
      <dgm:spPr/>
    </dgm:pt>
    <dgm:pt modelId="{E6953F02-0BBE-794A-91B1-DC6E256725E8}" type="pres">
      <dgm:prSet presAssocID="{196DB464-E397-D24F-96CC-F72EDEF1967C}" presName="tx1" presStyleLbl="revTx" presStyleIdx="0" presStyleCnt="1"/>
      <dgm:spPr/>
    </dgm:pt>
    <dgm:pt modelId="{716E9F95-BE96-8A4B-9F0E-884D59CA3822}" type="pres">
      <dgm:prSet presAssocID="{196DB464-E397-D24F-96CC-F72EDEF1967C}" presName="vert1" presStyleCnt="0"/>
      <dgm:spPr/>
    </dgm:pt>
  </dgm:ptLst>
  <dgm:cxnLst>
    <dgm:cxn modelId="{AC328F81-7E6E-CF41-873C-CA6D5B2C36AE}" type="presOf" srcId="{196DB464-E397-D24F-96CC-F72EDEF1967C}" destId="{E6953F02-0BBE-794A-91B1-DC6E256725E8}" srcOrd="0" destOrd="0" presId="urn:microsoft.com/office/officeart/2008/layout/LinedList"/>
    <dgm:cxn modelId="{684E36A3-12C0-714A-BE2C-064978A5ABA4}" srcId="{7E5DC4B1-A80E-4243-B8CD-1C5595B0D88A}" destId="{196DB464-E397-D24F-96CC-F72EDEF1967C}" srcOrd="0" destOrd="0" parTransId="{AD8A4FFD-8C64-264C-AF11-9B32E0637A63}" sibTransId="{D08C6002-BC7A-1F44-A76B-C2FF242616AE}"/>
    <dgm:cxn modelId="{9B7AFFA4-F11A-FC44-A92E-AE3EA5A0DE59}" type="presOf" srcId="{7E5DC4B1-A80E-4243-B8CD-1C5595B0D88A}" destId="{857DE204-B6B2-BF42-9D0D-1581D5575350}" srcOrd="0" destOrd="0" presId="urn:microsoft.com/office/officeart/2008/layout/LinedList"/>
    <dgm:cxn modelId="{6F346492-6586-4C4F-A03B-F80E39383023}" type="presParOf" srcId="{857DE204-B6B2-BF42-9D0D-1581D5575350}" destId="{01DD54EC-090E-3F45-81A5-FE2E7C7BB06C}" srcOrd="0" destOrd="0" presId="urn:microsoft.com/office/officeart/2008/layout/LinedList"/>
    <dgm:cxn modelId="{96A06F31-3811-F44A-AD66-5C205C10AF37}" type="presParOf" srcId="{857DE204-B6B2-BF42-9D0D-1581D5575350}" destId="{0C6D8DBD-A390-2B47-8674-ACE2896F4FB6}" srcOrd="1" destOrd="0" presId="urn:microsoft.com/office/officeart/2008/layout/LinedList"/>
    <dgm:cxn modelId="{31009842-2C5A-D54B-AC29-E443711F9B14}" type="presParOf" srcId="{0C6D8DBD-A390-2B47-8674-ACE2896F4FB6}" destId="{E6953F02-0BBE-794A-91B1-DC6E256725E8}" srcOrd="0" destOrd="0" presId="urn:microsoft.com/office/officeart/2008/layout/LinedList"/>
    <dgm:cxn modelId="{BD70154C-2C50-4E48-BFA7-83ADB810DD77}" type="presParOf" srcId="{0C6D8DBD-A390-2B47-8674-ACE2896F4FB6}" destId="{716E9F95-BE96-8A4B-9F0E-884D59CA38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3FB7E6-E19C-454C-9664-F1C6554A441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C0F5D1C3-5AC2-7A40-8FE8-582AFD799529}">
      <dgm:prSet/>
      <dgm:spPr/>
      <dgm:t>
        <a:bodyPr/>
        <a:lstStyle/>
        <a:p>
          <a:pPr algn="ctr" rtl="0"/>
          <a:r>
            <a:rPr lang="it-IT" baseline="0" dirty="0"/>
            <a:t>Ogni obiettivo strategico è articolato in obiettivi operativi. </a:t>
          </a:r>
          <a:endParaRPr lang="it-IT" dirty="0"/>
        </a:p>
      </dgm:t>
    </dgm:pt>
    <dgm:pt modelId="{5D29965F-AD6E-3F47-A8C8-D4F2E275841C}" type="parTrans" cxnId="{1B43A049-F115-0447-AA06-460ED53D961C}">
      <dgm:prSet/>
      <dgm:spPr/>
      <dgm:t>
        <a:bodyPr/>
        <a:lstStyle/>
        <a:p>
          <a:endParaRPr lang="it-IT"/>
        </a:p>
      </dgm:t>
    </dgm:pt>
    <dgm:pt modelId="{DC8043B3-7B8E-9949-8863-5E2F8A72C67C}" type="sibTrans" cxnId="{1B43A049-F115-0447-AA06-460ED53D961C}">
      <dgm:prSet/>
      <dgm:spPr/>
      <dgm:t>
        <a:bodyPr/>
        <a:lstStyle/>
        <a:p>
          <a:endParaRPr lang="it-IT"/>
        </a:p>
      </dgm:t>
    </dgm:pt>
    <dgm:pt modelId="{06084DA6-BC9E-844E-A1C5-05D127BE4862}">
      <dgm:prSet/>
      <dgm:spPr/>
      <dgm:t>
        <a:bodyPr/>
        <a:lstStyle/>
        <a:p>
          <a:pPr rtl="0"/>
          <a:r>
            <a:rPr lang="it-IT" dirty="0"/>
            <a:t>Ad ogni obiettivo operativo sono associati: </a:t>
          </a:r>
        </a:p>
      </dgm:t>
    </dgm:pt>
    <dgm:pt modelId="{C289C25D-5B5C-8B4D-B73B-583FB328FFBD}" type="parTrans" cxnId="{F559A338-DFC4-2B4C-9693-6711B83101E2}">
      <dgm:prSet/>
      <dgm:spPr/>
      <dgm:t>
        <a:bodyPr/>
        <a:lstStyle/>
        <a:p>
          <a:endParaRPr lang="it-IT"/>
        </a:p>
      </dgm:t>
    </dgm:pt>
    <dgm:pt modelId="{6A281FD1-C287-B842-8D35-81222A5ED814}" type="sibTrans" cxnId="{F559A338-DFC4-2B4C-9693-6711B83101E2}">
      <dgm:prSet/>
      <dgm:spPr/>
      <dgm:t>
        <a:bodyPr/>
        <a:lstStyle/>
        <a:p>
          <a:endParaRPr lang="it-IT"/>
        </a:p>
      </dgm:t>
    </dgm:pt>
    <dgm:pt modelId="{E61A4872-09E5-8648-AC3C-9CB98F883A16}">
      <dgm:prSet/>
      <dgm:spPr/>
      <dgm:t>
        <a:bodyPr/>
        <a:lstStyle/>
        <a:p>
          <a:pPr rtl="0"/>
          <a:r>
            <a:rPr lang="it-IT" dirty="0"/>
            <a:t>le azioni da porre in essere con la relativa tempistica;</a:t>
          </a:r>
        </a:p>
      </dgm:t>
    </dgm:pt>
    <dgm:pt modelId="{DABBFD95-D042-A840-9A74-4EA8930E3478}" type="parTrans" cxnId="{CC282A3E-5BF0-5E4E-9469-BC5ED2CF4412}">
      <dgm:prSet/>
      <dgm:spPr/>
      <dgm:t>
        <a:bodyPr/>
        <a:lstStyle/>
        <a:p>
          <a:endParaRPr lang="it-IT"/>
        </a:p>
      </dgm:t>
    </dgm:pt>
    <dgm:pt modelId="{8B5715D2-3961-BB45-81E7-69A9F63B3235}" type="sibTrans" cxnId="{CC282A3E-5BF0-5E4E-9469-BC5ED2CF4412}">
      <dgm:prSet/>
      <dgm:spPr/>
      <dgm:t>
        <a:bodyPr/>
        <a:lstStyle/>
        <a:p>
          <a:endParaRPr lang="it-IT"/>
        </a:p>
      </dgm:t>
    </dgm:pt>
    <dgm:pt modelId="{55667F79-5FBC-D645-97AC-94A3CFCD57CE}">
      <dgm:prSet/>
      <dgm:spPr/>
      <dgm:t>
        <a:bodyPr/>
        <a:lstStyle/>
        <a:p>
          <a:pPr rtl="0"/>
          <a:r>
            <a:rPr lang="it-IT" dirty="0"/>
            <a:t>la quantificazione delle risorse economiche, umane e strumentali;</a:t>
          </a:r>
        </a:p>
      </dgm:t>
    </dgm:pt>
    <dgm:pt modelId="{C6657751-6B51-F348-B312-3E2029EB4A55}" type="parTrans" cxnId="{B6F068DC-5860-A244-B9D4-617FA8CEDE61}">
      <dgm:prSet/>
      <dgm:spPr/>
      <dgm:t>
        <a:bodyPr/>
        <a:lstStyle/>
        <a:p>
          <a:endParaRPr lang="it-IT"/>
        </a:p>
      </dgm:t>
    </dgm:pt>
    <dgm:pt modelId="{F7DDDB8D-D88E-6E4C-B39D-47177F2DBE93}" type="sibTrans" cxnId="{B6F068DC-5860-A244-B9D4-617FA8CEDE61}">
      <dgm:prSet/>
      <dgm:spPr/>
      <dgm:t>
        <a:bodyPr/>
        <a:lstStyle/>
        <a:p>
          <a:endParaRPr lang="it-IT"/>
        </a:p>
      </dgm:t>
    </dgm:pt>
    <dgm:pt modelId="{E25E92B5-AFD1-F346-82FE-90BAA1890AFD}">
      <dgm:prSet/>
      <dgm:spPr/>
      <dgm:t>
        <a:bodyPr/>
        <a:lstStyle/>
        <a:p>
          <a:pPr rtl="0"/>
          <a:r>
            <a:rPr lang="it-IT" dirty="0"/>
            <a:t>le responsabilità organizzative.</a:t>
          </a:r>
        </a:p>
      </dgm:t>
    </dgm:pt>
    <dgm:pt modelId="{5B21F874-2213-5E4D-86F5-E0FF42538421}" type="parTrans" cxnId="{D488A251-B91F-F842-A1E5-695E36640674}">
      <dgm:prSet/>
      <dgm:spPr/>
      <dgm:t>
        <a:bodyPr/>
        <a:lstStyle/>
        <a:p>
          <a:endParaRPr lang="it-IT"/>
        </a:p>
      </dgm:t>
    </dgm:pt>
    <dgm:pt modelId="{938C5CEB-A2DC-464B-ADBD-BEBECDE31CCB}" type="sibTrans" cxnId="{D488A251-B91F-F842-A1E5-695E36640674}">
      <dgm:prSet/>
      <dgm:spPr/>
      <dgm:t>
        <a:bodyPr/>
        <a:lstStyle/>
        <a:p>
          <a:endParaRPr lang="it-IT"/>
        </a:p>
      </dgm:t>
    </dgm:pt>
    <dgm:pt modelId="{A1CBCFB9-29F0-194B-B8BA-E32036B49905}">
      <dgm:prSet/>
      <dgm:spPr/>
      <dgm:t>
        <a:bodyPr/>
        <a:lstStyle/>
        <a:p>
          <a:pPr rtl="0"/>
          <a:r>
            <a:rPr lang="it-IT" dirty="0"/>
            <a:t>uno o più indicatori; ad ogni indicatore è attribuito un target (valore programmato o atteso) annuale e semestrale;</a:t>
          </a:r>
        </a:p>
      </dgm:t>
    </dgm:pt>
    <dgm:pt modelId="{0D609355-B009-0744-A539-DE4E16714C45}" type="parTrans" cxnId="{5AA2BC55-02D9-E447-9AC5-ADFA3A8C883E}">
      <dgm:prSet/>
      <dgm:spPr/>
      <dgm:t>
        <a:bodyPr/>
        <a:lstStyle/>
        <a:p>
          <a:endParaRPr lang="it-IT"/>
        </a:p>
      </dgm:t>
    </dgm:pt>
    <dgm:pt modelId="{3151A720-CD3E-8447-8609-D42328FF800D}" type="sibTrans" cxnId="{5AA2BC55-02D9-E447-9AC5-ADFA3A8C883E}">
      <dgm:prSet/>
      <dgm:spPr/>
      <dgm:t>
        <a:bodyPr/>
        <a:lstStyle/>
        <a:p>
          <a:endParaRPr lang="it-IT"/>
        </a:p>
      </dgm:t>
    </dgm:pt>
    <dgm:pt modelId="{83D510A5-6530-F949-A2B2-289694E524E2}">
      <dgm:prSet/>
      <dgm:spPr/>
      <dgm:t>
        <a:bodyPr/>
        <a:lstStyle/>
        <a:p>
          <a:pPr rtl="0"/>
          <a:r>
            <a:rPr lang="it-IT" dirty="0"/>
            <a:t>Un peso rispetto all’obiettivo strategico</a:t>
          </a:r>
        </a:p>
      </dgm:t>
    </dgm:pt>
    <dgm:pt modelId="{6244FF8C-453B-0347-B6B6-296DCE0BD222}" type="parTrans" cxnId="{552C0B26-4521-124F-A2BF-08F785DB7197}">
      <dgm:prSet/>
      <dgm:spPr/>
      <dgm:t>
        <a:bodyPr/>
        <a:lstStyle/>
        <a:p>
          <a:endParaRPr lang="it-IT"/>
        </a:p>
      </dgm:t>
    </dgm:pt>
    <dgm:pt modelId="{BAC48058-365D-494E-81A7-8DDBD053CE72}" type="sibTrans" cxnId="{552C0B26-4521-124F-A2BF-08F785DB7197}">
      <dgm:prSet/>
      <dgm:spPr/>
      <dgm:t>
        <a:bodyPr/>
        <a:lstStyle/>
        <a:p>
          <a:endParaRPr lang="it-IT"/>
        </a:p>
      </dgm:t>
    </dgm:pt>
    <dgm:pt modelId="{7BFCE5E0-BB24-3C43-B5A5-4991AA66DBE1}" type="pres">
      <dgm:prSet presAssocID="{B33FB7E6-E19C-454C-9664-F1C6554A441F}" presName="vert0" presStyleCnt="0">
        <dgm:presLayoutVars>
          <dgm:dir/>
          <dgm:animOne val="branch"/>
          <dgm:animLvl val="lvl"/>
        </dgm:presLayoutVars>
      </dgm:prSet>
      <dgm:spPr/>
    </dgm:pt>
    <dgm:pt modelId="{243673C7-3EE7-634F-B7EC-AECBF05D0953}" type="pres">
      <dgm:prSet presAssocID="{C0F5D1C3-5AC2-7A40-8FE8-582AFD799529}" presName="thickLine" presStyleLbl="alignNode1" presStyleIdx="0" presStyleCnt="1"/>
      <dgm:spPr/>
    </dgm:pt>
    <dgm:pt modelId="{71EA0326-0D52-0944-8EE4-A01DB80E5DDF}" type="pres">
      <dgm:prSet presAssocID="{C0F5D1C3-5AC2-7A40-8FE8-582AFD799529}" presName="horz1" presStyleCnt="0"/>
      <dgm:spPr/>
    </dgm:pt>
    <dgm:pt modelId="{881A1FD5-150D-9E4D-B801-BC991AF24236}" type="pres">
      <dgm:prSet presAssocID="{C0F5D1C3-5AC2-7A40-8FE8-582AFD799529}" presName="tx1" presStyleLbl="revTx" presStyleIdx="0" presStyleCnt="7"/>
      <dgm:spPr/>
    </dgm:pt>
    <dgm:pt modelId="{1B08F48E-2B0B-1547-8AE6-FA8B1C67B7D5}" type="pres">
      <dgm:prSet presAssocID="{C0F5D1C3-5AC2-7A40-8FE8-582AFD799529}" presName="vert1" presStyleCnt="0"/>
      <dgm:spPr/>
    </dgm:pt>
    <dgm:pt modelId="{E6320A2F-7B73-7B43-ABF8-591978BC90BE}" type="pres">
      <dgm:prSet presAssocID="{06084DA6-BC9E-844E-A1C5-05D127BE4862}" presName="vertSpace2a" presStyleCnt="0"/>
      <dgm:spPr/>
    </dgm:pt>
    <dgm:pt modelId="{E4D7F824-5FEA-AD49-A4B4-94D4DB664FDB}" type="pres">
      <dgm:prSet presAssocID="{06084DA6-BC9E-844E-A1C5-05D127BE4862}" presName="horz2" presStyleCnt="0"/>
      <dgm:spPr/>
    </dgm:pt>
    <dgm:pt modelId="{10D4B17C-76E5-CF40-B901-96814F7A015D}" type="pres">
      <dgm:prSet presAssocID="{06084DA6-BC9E-844E-A1C5-05D127BE4862}" presName="horzSpace2" presStyleCnt="0"/>
      <dgm:spPr/>
    </dgm:pt>
    <dgm:pt modelId="{34A912B2-2C22-1A47-9F72-C2E9CBA2E4BF}" type="pres">
      <dgm:prSet presAssocID="{06084DA6-BC9E-844E-A1C5-05D127BE4862}" presName="tx2" presStyleLbl="revTx" presStyleIdx="1" presStyleCnt="7"/>
      <dgm:spPr/>
    </dgm:pt>
    <dgm:pt modelId="{803247EA-C640-6A4F-8D40-EA3BA13E3692}" type="pres">
      <dgm:prSet presAssocID="{06084DA6-BC9E-844E-A1C5-05D127BE4862}" presName="vert2" presStyleCnt="0"/>
      <dgm:spPr/>
    </dgm:pt>
    <dgm:pt modelId="{25C34943-06B3-7E4F-A571-AC15A1AEB59D}" type="pres">
      <dgm:prSet presAssocID="{06084DA6-BC9E-844E-A1C5-05D127BE4862}" presName="thinLine2b" presStyleLbl="callout" presStyleIdx="0" presStyleCnt="6"/>
      <dgm:spPr/>
    </dgm:pt>
    <dgm:pt modelId="{BB2950B9-F416-D74D-873B-160534F168C6}" type="pres">
      <dgm:prSet presAssocID="{06084DA6-BC9E-844E-A1C5-05D127BE4862}" presName="vertSpace2b" presStyleCnt="0"/>
      <dgm:spPr/>
    </dgm:pt>
    <dgm:pt modelId="{8CFB0708-7658-F246-A883-A58400761156}" type="pres">
      <dgm:prSet presAssocID="{83D510A5-6530-F949-A2B2-289694E524E2}" presName="horz2" presStyleCnt="0"/>
      <dgm:spPr/>
    </dgm:pt>
    <dgm:pt modelId="{CD82850C-18D9-6B45-A274-01F65B0B9A51}" type="pres">
      <dgm:prSet presAssocID="{83D510A5-6530-F949-A2B2-289694E524E2}" presName="horzSpace2" presStyleCnt="0"/>
      <dgm:spPr/>
    </dgm:pt>
    <dgm:pt modelId="{03C68C65-F99A-3B41-AC63-EDDD950A80DB}" type="pres">
      <dgm:prSet presAssocID="{83D510A5-6530-F949-A2B2-289694E524E2}" presName="tx2" presStyleLbl="revTx" presStyleIdx="2" presStyleCnt="7"/>
      <dgm:spPr/>
    </dgm:pt>
    <dgm:pt modelId="{BB50DAF1-86CC-3E47-98AA-FCCC1F1D5D97}" type="pres">
      <dgm:prSet presAssocID="{83D510A5-6530-F949-A2B2-289694E524E2}" presName="vert2" presStyleCnt="0"/>
      <dgm:spPr/>
    </dgm:pt>
    <dgm:pt modelId="{DA31B8D7-C3AA-8448-B973-2C318E1C5819}" type="pres">
      <dgm:prSet presAssocID="{83D510A5-6530-F949-A2B2-289694E524E2}" presName="thinLine2b" presStyleLbl="callout" presStyleIdx="1" presStyleCnt="6"/>
      <dgm:spPr/>
    </dgm:pt>
    <dgm:pt modelId="{45B7929D-40C0-424F-A1BA-B0BA4D43F9C8}" type="pres">
      <dgm:prSet presAssocID="{83D510A5-6530-F949-A2B2-289694E524E2}" presName="vertSpace2b" presStyleCnt="0"/>
      <dgm:spPr/>
    </dgm:pt>
    <dgm:pt modelId="{650175CB-0A21-3B4B-ADC4-DBC1F4643BE3}" type="pres">
      <dgm:prSet presAssocID="{A1CBCFB9-29F0-194B-B8BA-E32036B49905}" presName="horz2" presStyleCnt="0"/>
      <dgm:spPr/>
    </dgm:pt>
    <dgm:pt modelId="{52D6C431-58A8-8542-A94F-5F684BCBD0D2}" type="pres">
      <dgm:prSet presAssocID="{A1CBCFB9-29F0-194B-B8BA-E32036B49905}" presName="horzSpace2" presStyleCnt="0"/>
      <dgm:spPr/>
    </dgm:pt>
    <dgm:pt modelId="{69030EC5-3F51-A045-9FA6-0C002DF901AC}" type="pres">
      <dgm:prSet presAssocID="{A1CBCFB9-29F0-194B-B8BA-E32036B49905}" presName="tx2" presStyleLbl="revTx" presStyleIdx="3" presStyleCnt="7"/>
      <dgm:spPr/>
    </dgm:pt>
    <dgm:pt modelId="{EBCBA5CB-E115-9E40-A2B0-1E9E16D537FD}" type="pres">
      <dgm:prSet presAssocID="{A1CBCFB9-29F0-194B-B8BA-E32036B49905}" presName="vert2" presStyleCnt="0"/>
      <dgm:spPr/>
    </dgm:pt>
    <dgm:pt modelId="{923AE15B-5A8F-C145-9362-DAA3030BD86D}" type="pres">
      <dgm:prSet presAssocID="{A1CBCFB9-29F0-194B-B8BA-E32036B49905}" presName="thinLine2b" presStyleLbl="callout" presStyleIdx="2" presStyleCnt="6"/>
      <dgm:spPr/>
    </dgm:pt>
    <dgm:pt modelId="{DDAFC921-9B12-C848-B889-23B00A104010}" type="pres">
      <dgm:prSet presAssocID="{A1CBCFB9-29F0-194B-B8BA-E32036B49905}" presName="vertSpace2b" presStyleCnt="0"/>
      <dgm:spPr/>
    </dgm:pt>
    <dgm:pt modelId="{AD4B5FC0-8C40-7A4E-9EFA-BAE7B617797E}" type="pres">
      <dgm:prSet presAssocID="{E61A4872-09E5-8648-AC3C-9CB98F883A16}" presName="horz2" presStyleCnt="0"/>
      <dgm:spPr/>
    </dgm:pt>
    <dgm:pt modelId="{CED523F5-1BE6-4B48-8A7C-BE7C1B54E22E}" type="pres">
      <dgm:prSet presAssocID="{E61A4872-09E5-8648-AC3C-9CB98F883A16}" presName="horzSpace2" presStyleCnt="0"/>
      <dgm:spPr/>
    </dgm:pt>
    <dgm:pt modelId="{73144FD7-B66F-5849-BCAF-AAA5671E9128}" type="pres">
      <dgm:prSet presAssocID="{E61A4872-09E5-8648-AC3C-9CB98F883A16}" presName="tx2" presStyleLbl="revTx" presStyleIdx="4" presStyleCnt="7"/>
      <dgm:spPr/>
    </dgm:pt>
    <dgm:pt modelId="{6A93D56D-F16C-734D-A46A-BBAA19149743}" type="pres">
      <dgm:prSet presAssocID="{E61A4872-09E5-8648-AC3C-9CB98F883A16}" presName="vert2" presStyleCnt="0"/>
      <dgm:spPr/>
    </dgm:pt>
    <dgm:pt modelId="{4B1C9FA8-E71C-7348-8AB3-1E5B2D1A3406}" type="pres">
      <dgm:prSet presAssocID="{E61A4872-09E5-8648-AC3C-9CB98F883A16}" presName="thinLine2b" presStyleLbl="callout" presStyleIdx="3" presStyleCnt="6"/>
      <dgm:spPr/>
    </dgm:pt>
    <dgm:pt modelId="{6520C43E-FB7D-2B41-A711-91BDF89BDD34}" type="pres">
      <dgm:prSet presAssocID="{E61A4872-09E5-8648-AC3C-9CB98F883A16}" presName="vertSpace2b" presStyleCnt="0"/>
      <dgm:spPr/>
    </dgm:pt>
    <dgm:pt modelId="{603890DE-58A9-6244-8B36-EE32F385594F}" type="pres">
      <dgm:prSet presAssocID="{55667F79-5FBC-D645-97AC-94A3CFCD57CE}" presName="horz2" presStyleCnt="0"/>
      <dgm:spPr/>
    </dgm:pt>
    <dgm:pt modelId="{8CB914D5-62C1-2B40-8548-FFEF30C2EA89}" type="pres">
      <dgm:prSet presAssocID="{55667F79-5FBC-D645-97AC-94A3CFCD57CE}" presName="horzSpace2" presStyleCnt="0"/>
      <dgm:spPr/>
    </dgm:pt>
    <dgm:pt modelId="{2A7B7774-DC48-DC47-BB5A-5FA9964255DB}" type="pres">
      <dgm:prSet presAssocID="{55667F79-5FBC-D645-97AC-94A3CFCD57CE}" presName="tx2" presStyleLbl="revTx" presStyleIdx="5" presStyleCnt="7"/>
      <dgm:spPr/>
    </dgm:pt>
    <dgm:pt modelId="{F78BA138-AC9E-064F-B551-5FA48322DF03}" type="pres">
      <dgm:prSet presAssocID="{55667F79-5FBC-D645-97AC-94A3CFCD57CE}" presName="vert2" presStyleCnt="0"/>
      <dgm:spPr/>
    </dgm:pt>
    <dgm:pt modelId="{0F355273-2E2E-AD47-9B86-29C26F87A942}" type="pres">
      <dgm:prSet presAssocID="{55667F79-5FBC-D645-97AC-94A3CFCD57CE}" presName="thinLine2b" presStyleLbl="callout" presStyleIdx="4" presStyleCnt="6"/>
      <dgm:spPr/>
    </dgm:pt>
    <dgm:pt modelId="{F5505777-2D3E-9644-9BD2-881004CF9CC5}" type="pres">
      <dgm:prSet presAssocID="{55667F79-5FBC-D645-97AC-94A3CFCD57CE}" presName="vertSpace2b" presStyleCnt="0"/>
      <dgm:spPr/>
    </dgm:pt>
    <dgm:pt modelId="{DD67403C-AC85-AF4B-B0B3-4A7AF7367A00}" type="pres">
      <dgm:prSet presAssocID="{E25E92B5-AFD1-F346-82FE-90BAA1890AFD}" presName="horz2" presStyleCnt="0"/>
      <dgm:spPr/>
    </dgm:pt>
    <dgm:pt modelId="{32797EB2-B51E-F444-ADBE-79733DF9B76E}" type="pres">
      <dgm:prSet presAssocID="{E25E92B5-AFD1-F346-82FE-90BAA1890AFD}" presName="horzSpace2" presStyleCnt="0"/>
      <dgm:spPr/>
    </dgm:pt>
    <dgm:pt modelId="{FEFF0039-E7CC-EC4F-8549-6049DBC97962}" type="pres">
      <dgm:prSet presAssocID="{E25E92B5-AFD1-F346-82FE-90BAA1890AFD}" presName="tx2" presStyleLbl="revTx" presStyleIdx="6" presStyleCnt="7"/>
      <dgm:spPr/>
    </dgm:pt>
    <dgm:pt modelId="{905E14C9-2F43-CC47-8E49-CFE980A188E8}" type="pres">
      <dgm:prSet presAssocID="{E25E92B5-AFD1-F346-82FE-90BAA1890AFD}" presName="vert2" presStyleCnt="0"/>
      <dgm:spPr/>
    </dgm:pt>
    <dgm:pt modelId="{302FE886-4813-A841-8B80-7F2691104ACF}" type="pres">
      <dgm:prSet presAssocID="{E25E92B5-AFD1-F346-82FE-90BAA1890AFD}" presName="thinLine2b" presStyleLbl="callout" presStyleIdx="5" presStyleCnt="6"/>
      <dgm:spPr/>
    </dgm:pt>
    <dgm:pt modelId="{88CDDFA2-2775-B340-8EDD-8CD884A3541A}" type="pres">
      <dgm:prSet presAssocID="{E25E92B5-AFD1-F346-82FE-90BAA1890AFD}" presName="vertSpace2b" presStyleCnt="0"/>
      <dgm:spPr/>
    </dgm:pt>
  </dgm:ptLst>
  <dgm:cxnLst>
    <dgm:cxn modelId="{552C0B26-4521-124F-A2BF-08F785DB7197}" srcId="{C0F5D1C3-5AC2-7A40-8FE8-582AFD799529}" destId="{83D510A5-6530-F949-A2B2-289694E524E2}" srcOrd="1" destOrd="0" parTransId="{6244FF8C-453B-0347-B6B6-296DCE0BD222}" sibTransId="{BAC48058-365D-494E-81A7-8DDBD053CE72}"/>
    <dgm:cxn modelId="{F559A338-DFC4-2B4C-9693-6711B83101E2}" srcId="{C0F5D1C3-5AC2-7A40-8FE8-582AFD799529}" destId="{06084DA6-BC9E-844E-A1C5-05D127BE4862}" srcOrd="0" destOrd="0" parTransId="{C289C25D-5B5C-8B4D-B73B-583FB328FFBD}" sibTransId="{6A281FD1-C287-B842-8D35-81222A5ED814}"/>
    <dgm:cxn modelId="{79793F39-D828-8F43-805F-9FD2C6A58F48}" type="presOf" srcId="{06084DA6-BC9E-844E-A1C5-05D127BE4862}" destId="{34A912B2-2C22-1A47-9F72-C2E9CBA2E4BF}" srcOrd="0" destOrd="0" presId="urn:microsoft.com/office/officeart/2008/layout/LinedList"/>
    <dgm:cxn modelId="{CC282A3E-5BF0-5E4E-9469-BC5ED2CF4412}" srcId="{C0F5D1C3-5AC2-7A40-8FE8-582AFD799529}" destId="{E61A4872-09E5-8648-AC3C-9CB98F883A16}" srcOrd="3" destOrd="0" parTransId="{DABBFD95-D042-A840-9A74-4EA8930E3478}" sibTransId="{8B5715D2-3961-BB45-81E7-69A9F63B3235}"/>
    <dgm:cxn modelId="{593D135B-4FF3-FE4E-BF6E-5E6F8AA64E32}" type="presOf" srcId="{A1CBCFB9-29F0-194B-B8BA-E32036B49905}" destId="{69030EC5-3F51-A045-9FA6-0C002DF901AC}" srcOrd="0" destOrd="0" presId="urn:microsoft.com/office/officeart/2008/layout/LinedList"/>
    <dgm:cxn modelId="{87F9C265-0911-7A45-B31F-88F271E6510B}" type="presOf" srcId="{B33FB7E6-E19C-454C-9664-F1C6554A441F}" destId="{7BFCE5E0-BB24-3C43-B5A5-4991AA66DBE1}" srcOrd="0" destOrd="0" presId="urn:microsoft.com/office/officeart/2008/layout/LinedList"/>
    <dgm:cxn modelId="{1B43A049-F115-0447-AA06-460ED53D961C}" srcId="{B33FB7E6-E19C-454C-9664-F1C6554A441F}" destId="{C0F5D1C3-5AC2-7A40-8FE8-582AFD799529}" srcOrd="0" destOrd="0" parTransId="{5D29965F-AD6E-3F47-A8C8-D4F2E275841C}" sibTransId="{DC8043B3-7B8E-9949-8863-5E2F8A72C67C}"/>
    <dgm:cxn modelId="{83E0016D-183A-F248-BED2-887A471B9616}" type="presOf" srcId="{55667F79-5FBC-D645-97AC-94A3CFCD57CE}" destId="{2A7B7774-DC48-DC47-BB5A-5FA9964255DB}" srcOrd="0" destOrd="0" presId="urn:microsoft.com/office/officeart/2008/layout/LinedList"/>
    <dgm:cxn modelId="{D488A251-B91F-F842-A1E5-695E36640674}" srcId="{C0F5D1C3-5AC2-7A40-8FE8-582AFD799529}" destId="{E25E92B5-AFD1-F346-82FE-90BAA1890AFD}" srcOrd="5" destOrd="0" parTransId="{5B21F874-2213-5E4D-86F5-E0FF42538421}" sibTransId="{938C5CEB-A2DC-464B-ADBD-BEBECDE31CCB}"/>
    <dgm:cxn modelId="{5AA2BC55-02D9-E447-9AC5-ADFA3A8C883E}" srcId="{C0F5D1C3-5AC2-7A40-8FE8-582AFD799529}" destId="{A1CBCFB9-29F0-194B-B8BA-E32036B49905}" srcOrd="2" destOrd="0" parTransId="{0D609355-B009-0744-A539-DE4E16714C45}" sibTransId="{3151A720-CD3E-8447-8609-D42328FF800D}"/>
    <dgm:cxn modelId="{7824E79E-A709-4745-8C00-21968BA18BBF}" type="presOf" srcId="{E25E92B5-AFD1-F346-82FE-90BAA1890AFD}" destId="{FEFF0039-E7CC-EC4F-8549-6049DBC97962}" srcOrd="0" destOrd="0" presId="urn:microsoft.com/office/officeart/2008/layout/LinedList"/>
    <dgm:cxn modelId="{720309B6-839E-F248-92F8-DE912C8787ED}" type="presOf" srcId="{C0F5D1C3-5AC2-7A40-8FE8-582AFD799529}" destId="{881A1FD5-150D-9E4D-B801-BC991AF24236}" srcOrd="0" destOrd="0" presId="urn:microsoft.com/office/officeart/2008/layout/LinedList"/>
    <dgm:cxn modelId="{C7A6D9D5-4FF0-6E4F-B0A9-95B4A28791E8}" type="presOf" srcId="{E61A4872-09E5-8648-AC3C-9CB98F883A16}" destId="{73144FD7-B66F-5849-BCAF-AAA5671E9128}" srcOrd="0" destOrd="0" presId="urn:microsoft.com/office/officeart/2008/layout/LinedList"/>
    <dgm:cxn modelId="{3FE1CCD7-12A3-B444-97D7-7CE31E8921A4}" type="presOf" srcId="{83D510A5-6530-F949-A2B2-289694E524E2}" destId="{03C68C65-F99A-3B41-AC63-EDDD950A80DB}" srcOrd="0" destOrd="0" presId="urn:microsoft.com/office/officeart/2008/layout/LinedList"/>
    <dgm:cxn modelId="{B6F068DC-5860-A244-B9D4-617FA8CEDE61}" srcId="{C0F5D1C3-5AC2-7A40-8FE8-582AFD799529}" destId="{55667F79-5FBC-D645-97AC-94A3CFCD57CE}" srcOrd="4" destOrd="0" parTransId="{C6657751-6B51-F348-B312-3E2029EB4A55}" sibTransId="{F7DDDB8D-D88E-6E4C-B39D-47177F2DBE93}"/>
    <dgm:cxn modelId="{17364DD2-9FA7-4549-9FB4-37ADF3F1244B}" type="presParOf" srcId="{7BFCE5E0-BB24-3C43-B5A5-4991AA66DBE1}" destId="{243673C7-3EE7-634F-B7EC-AECBF05D0953}" srcOrd="0" destOrd="0" presId="urn:microsoft.com/office/officeart/2008/layout/LinedList"/>
    <dgm:cxn modelId="{075F0155-3C7E-F44B-9B63-68E7C2E6550E}" type="presParOf" srcId="{7BFCE5E0-BB24-3C43-B5A5-4991AA66DBE1}" destId="{71EA0326-0D52-0944-8EE4-A01DB80E5DDF}" srcOrd="1" destOrd="0" presId="urn:microsoft.com/office/officeart/2008/layout/LinedList"/>
    <dgm:cxn modelId="{A30B0D47-22F9-824A-96A1-8F5ABCBF7D2D}" type="presParOf" srcId="{71EA0326-0D52-0944-8EE4-A01DB80E5DDF}" destId="{881A1FD5-150D-9E4D-B801-BC991AF24236}" srcOrd="0" destOrd="0" presId="urn:microsoft.com/office/officeart/2008/layout/LinedList"/>
    <dgm:cxn modelId="{AA1892D9-5498-CD4B-8211-37130E78EFF3}" type="presParOf" srcId="{71EA0326-0D52-0944-8EE4-A01DB80E5DDF}" destId="{1B08F48E-2B0B-1547-8AE6-FA8B1C67B7D5}" srcOrd="1" destOrd="0" presId="urn:microsoft.com/office/officeart/2008/layout/LinedList"/>
    <dgm:cxn modelId="{A130CE60-482E-4E43-948C-5C9DB83B6397}" type="presParOf" srcId="{1B08F48E-2B0B-1547-8AE6-FA8B1C67B7D5}" destId="{E6320A2F-7B73-7B43-ABF8-591978BC90BE}" srcOrd="0" destOrd="0" presId="urn:microsoft.com/office/officeart/2008/layout/LinedList"/>
    <dgm:cxn modelId="{A4E007E0-AF01-2648-A9A5-682BD94D6D10}" type="presParOf" srcId="{1B08F48E-2B0B-1547-8AE6-FA8B1C67B7D5}" destId="{E4D7F824-5FEA-AD49-A4B4-94D4DB664FDB}" srcOrd="1" destOrd="0" presId="urn:microsoft.com/office/officeart/2008/layout/LinedList"/>
    <dgm:cxn modelId="{B5F6CC42-BA0A-4248-AD72-E460928AA919}" type="presParOf" srcId="{E4D7F824-5FEA-AD49-A4B4-94D4DB664FDB}" destId="{10D4B17C-76E5-CF40-B901-96814F7A015D}" srcOrd="0" destOrd="0" presId="urn:microsoft.com/office/officeart/2008/layout/LinedList"/>
    <dgm:cxn modelId="{AB72D0DF-B19C-FE4A-A39C-B1FC6A59D454}" type="presParOf" srcId="{E4D7F824-5FEA-AD49-A4B4-94D4DB664FDB}" destId="{34A912B2-2C22-1A47-9F72-C2E9CBA2E4BF}" srcOrd="1" destOrd="0" presId="urn:microsoft.com/office/officeart/2008/layout/LinedList"/>
    <dgm:cxn modelId="{439AD0FD-D043-C44F-A7B2-14D0386F1E4F}" type="presParOf" srcId="{E4D7F824-5FEA-AD49-A4B4-94D4DB664FDB}" destId="{803247EA-C640-6A4F-8D40-EA3BA13E3692}" srcOrd="2" destOrd="0" presId="urn:microsoft.com/office/officeart/2008/layout/LinedList"/>
    <dgm:cxn modelId="{CD035440-600B-1945-86CC-39685DC45FE4}" type="presParOf" srcId="{1B08F48E-2B0B-1547-8AE6-FA8B1C67B7D5}" destId="{25C34943-06B3-7E4F-A571-AC15A1AEB59D}" srcOrd="2" destOrd="0" presId="urn:microsoft.com/office/officeart/2008/layout/LinedList"/>
    <dgm:cxn modelId="{DEF453F7-87A4-2E4C-AA21-1C6386B05809}" type="presParOf" srcId="{1B08F48E-2B0B-1547-8AE6-FA8B1C67B7D5}" destId="{BB2950B9-F416-D74D-873B-160534F168C6}" srcOrd="3" destOrd="0" presId="urn:microsoft.com/office/officeart/2008/layout/LinedList"/>
    <dgm:cxn modelId="{C48971EB-3BA6-B84D-AFCD-F07C6156FDBA}" type="presParOf" srcId="{1B08F48E-2B0B-1547-8AE6-FA8B1C67B7D5}" destId="{8CFB0708-7658-F246-A883-A58400761156}" srcOrd="4" destOrd="0" presId="urn:microsoft.com/office/officeart/2008/layout/LinedList"/>
    <dgm:cxn modelId="{5A7D8112-73AE-034B-97CB-4F3D1AF0BABB}" type="presParOf" srcId="{8CFB0708-7658-F246-A883-A58400761156}" destId="{CD82850C-18D9-6B45-A274-01F65B0B9A51}" srcOrd="0" destOrd="0" presId="urn:microsoft.com/office/officeart/2008/layout/LinedList"/>
    <dgm:cxn modelId="{E1FF5A86-0723-7A4C-BB6F-C55D7BF8744B}" type="presParOf" srcId="{8CFB0708-7658-F246-A883-A58400761156}" destId="{03C68C65-F99A-3B41-AC63-EDDD950A80DB}" srcOrd="1" destOrd="0" presId="urn:microsoft.com/office/officeart/2008/layout/LinedList"/>
    <dgm:cxn modelId="{F7F37B31-1231-F943-ADD9-5B0F73A3B428}" type="presParOf" srcId="{8CFB0708-7658-F246-A883-A58400761156}" destId="{BB50DAF1-86CC-3E47-98AA-FCCC1F1D5D97}" srcOrd="2" destOrd="0" presId="urn:microsoft.com/office/officeart/2008/layout/LinedList"/>
    <dgm:cxn modelId="{CFD12473-81D9-8946-A634-AC15F0CCB2C9}" type="presParOf" srcId="{1B08F48E-2B0B-1547-8AE6-FA8B1C67B7D5}" destId="{DA31B8D7-C3AA-8448-B973-2C318E1C5819}" srcOrd="5" destOrd="0" presId="urn:microsoft.com/office/officeart/2008/layout/LinedList"/>
    <dgm:cxn modelId="{F82FA345-4462-E74F-96BD-86ABDC876C83}" type="presParOf" srcId="{1B08F48E-2B0B-1547-8AE6-FA8B1C67B7D5}" destId="{45B7929D-40C0-424F-A1BA-B0BA4D43F9C8}" srcOrd="6" destOrd="0" presId="urn:microsoft.com/office/officeart/2008/layout/LinedList"/>
    <dgm:cxn modelId="{91EB685F-BBF5-054B-B658-3FBFE9C59346}" type="presParOf" srcId="{1B08F48E-2B0B-1547-8AE6-FA8B1C67B7D5}" destId="{650175CB-0A21-3B4B-ADC4-DBC1F4643BE3}" srcOrd="7" destOrd="0" presId="urn:microsoft.com/office/officeart/2008/layout/LinedList"/>
    <dgm:cxn modelId="{AD4E08DB-8DD9-074D-AC96-ED65EF2FBC02}" type="presParOf" srcId="{650175CB-0A21-3B4B-ADC4-DBC1F4643BE3}" destId="{52D6C431-58A8-8542-A94F-5F684BCBD0D2}" srcOrd="0" destOrd="0" presId="urn:microsoft.com/office/officeart/2008/layout/LinedList"/>
    <dgm:cxn modelId="{83C55286-ED93-D944-B47B-4B7728B11DAC}" type="presParOf" srcId="{650175CB-0A21-3B4B-ADC4-DBC1F4643BE3}" destId="{69030EC5-3F51-A045-9FA6-0C002DF901AC}" srcOrd="1" destOrd="0" presId="urn:microsoft.com/office/officeart/2008/layout/LinedList"/>
    <dgm:cxn modelId="{98025F97-707B-864B-BE7B-42CB923C9DD4}" type="presParOf" srcId="{650175CB-0A21-3B4B-ADC4-DBC1F4643BE3}" destId="{EBCBA5CB-E115-9E40-A2B0-1E9E16D537FD}" srcOrd="2" destOrd="0" presId="urn:microsoft.com/office/officeart/2008/layout/LinedList"/>
    <dgm:cxn modelId="{A3C541C5-EB38-8C4E-A58D-C841F06045EB}" type="presParOf" srcId="{1B08F48E-2B0B-1547-8AE6-FA8B1C67B7D5}" destId="{923AE15B-5A8F-C145-9362-DAA3030BD86D}" srcOrd="8" destOrd="0" presId="urn:microsoft.com/office/officeart/2008/layout/LinedList"/>
    <dgm:cxn modelId="{53974A97-770F-E84C-9B16-D9CF72EB40FD}" type="presParOf" srcId="{1B08F48E-2B0B-1547-8AE6-FA8B1C67B7D5}" destId="{DDAFC921-9B12-C848-B889-23B00A104010}" srcOrd="9" destOrd="0" presId="urn:microsoft.com/office/officeart/2008/layout/LinedList"/>
    <dgm:cxn modelId="{066A5BF9-617A-934B-9FB6-D24612E7B860}" type="presParOf" srcId="{1B08F48E-2B0B-1547-8AE6-FA8B1C67B7D5}" destId="{AD4B5FC0-8C40-7A4E-9EFA-BAE7B617797E}" srcOrd="10" destOrd="0" presId="urn:microsoft.com/office/officeart/2008/layout/LinedList"/>
    <dgm:cxn modelId="{EA22D1BD-E75E-8242-9203-5CC7AEA38CDC}" type="presParOf" srcId="{AD4B5FC0-8C40-7A4E-9EFA-BAE7B617797E}" destId="{CED523F5-1BE6-4B48-8A7C-BE7C1B54E22E}" srcOrd="0" destOrd="0" presId="urn:microsoft.com/office/officeart/2008/layout/LinedList"/>
    <dgm:cxn modelId="{7E119403-CB20-FD4E-B548-F0DFB651E317}" type="presParOf" srcId="{AD4B5FC0-8C40-7A4E-9EFA-BAE7B617797E}" destId="{73144FD7-B66F-5849-BCAF-AAA5671E9128}" srcOrd="1" destOrd="0" presId="urn:microsoft.com/office/officeart/2008/layout/LinedList"/>
    <dgm:cxn modelId="{7E17702D-3B52-D843-B812-3E7274DADB86}" type="presParOf" srcId="{AD4B5FC0-8C40-7A4E-9EFA-BAE7B617797E}" destId="{6A93D56D-F16C-734D-A46A-BBAA19149743}" srcOrd="2" destOrd="0" presId="urn:microsoft.com/office/officeart/2008/layout/LinedList"/>
    <dgm:cxn modelId="{68731325-9A7B-6B46-9CD4-5A7DE746665D}" type="presParOf" srcId="{1B08F48E-2B0B-1547-8AE6-FA8B1C67B7D5}" destId="{4B1C9FA8-E71C-7348-8AB3-1E5B2D1A3406}" srcOrd="11" destOrd="0" presId="urn:microsoft.com/office/officeart/2008/layout/LinedList"/>
    <dgm:cxn modelId="{35A84E83-5677-5144-888F-43BBC7D73916}" type="presParOf" srcId="{1B08F48E-2B0B-1547-8AE6-FA8B1C67B7D5}" destId="{6520C43E-FB7D-2B41-A711-91BDF89BDD34}" srcOrd="12" destOrd="0" presId="urn:microsoft.com/office/officeart/2008/layout/LinedList"/>
    <dgm:cxn modelId="{C6FAC58E-DF41-0241-B799-3A1F4F0CB549}" type="presParOf" srcId="{1B08F48E-2B0B-1547-8AE6-FA8B1C67B7D5}" destId="{603890DE-58A9-6244-8B36-EE32F385594F}" srcOrd="13" destOrd="0" presId="urn:microsoft.com/office/officeart/2008/layout/LinedList"/>
    <dgm:cxn modelId="{22E035CB-CF6F-4448-AFC2-1CECDAF75765}" type="presParOf" srcId="{603890DE-58A9-6244-8B36-EE32F385594F}" destId="{8CB914D5-62C1-2B40-8548-FFEF30C2EA89}" srcOrd="0" destOrd="0" presId="urn:microsoft.com/office/officeart/2008/layout/LinedList"/>
    <dgm:cxn modelId="{92175BCD-BC18-344C-BA0B-2C4928FB9070}" type="presParOf" srcId="{603890DE-58A9-6244-8B36-EE32F385594F}" destId="{2A7B7774-DC48-DC47-BB5A-5FA9964255DB}" srcOrd="1" destOrd="0" presId="urn:microsoft.com/office/officeart/2008/layout/LinedList"/>
    <dgm:cxn modelId="{C0EF5572-CF7A-764F-B9CC-9DB9B89ABED3}" type="presParOf" srcId="{603890DE-58A9-6244-8B36-EE32F385594F}" destId="{F78BA138-AC9E-064F-B551-5FA48322DF03}" srcOrd="2" destOrd="0" presId="urn:microsoft.com/office/officeart/2008/layout/LinedList"/>
    <dgm:cxn modelId="{E4EB4ED8-B262-2042-B095-EC39A62A1442}" type="presParOf" srcId="{1B08F48E-2B0B-1547-8AE6-FA8B1C67B7D5}" destId="{0F355273-2E2E-AD47-9B86-29C26F87A942}" srcOrd="14" destOrd="0" presId="urn:microsoft.com/office/officeart/2008/layout/LinedList"/>
    <dgm:cxn modelId="{6854E5AC-0018-5F4F-A1E6-7780D69233B6}" type="presParOf" srcId="{1B08F48E-2B0B-1547-8AE6-FA8B1C67B7D5}" destId="{F5505777-2D3E-9644-9BD2-881004CF9CC5}" srcOrd="15" destOrd="0" presId="urn:microsoft.com/office/officeart/2008/layout/LinedList"/>
    <dgm:cxn modelId="{769FC0DB-E967-EC40-B18A-DA211BB05CEE}" type="presParOf" srcId="{1B08F48E-2B0B-1547-8AE6-FA8B1C67B7D5}" destId="{DD67403C-AC85-AF4B-B0B3-4A7AF7367A00}" srcOrd="16" destOrd="0" presId="urn:microsoft.com/office/officeart/2008/layout/LinedList"/>
    <dgm:cxn modelId="{3F00CEB9-31A8-A546-8810-7A8B4FD6300A}" type="presParOf" srcId="{DD67403C-AC85-AF4B-B0B3-4A7AF7367A00}" destId="{32797EB2-B51E-F444-ADBE-79733DF9B76E}" srcOrd="0" destOrd="0" presId="urn:microsoft.com/office/officeart/2008/layout/LinedList"/>
    <dgm:cxn modelId="{7B3CA23A-7817-3D42-A95C-3E7AD65513FB}" type="presParOf" srcId="{DD67403C-AC85-AF4B-B0B3-4A7AF7367A00}" destId="{FEFF0039-E7CC-EC4F-8549-6049DBC97962}" srcOrd="1" destOrd="0" presId="urn:microsoft.com/office/officeart/2008/layout/LinedList"/>
    <dgm:cxn modelId="{E162B3C1-10B8-3F4B-BB4E-8A3766F8E26F}" type="presParOf" srcId="{DD67403C-AC85-AF4B-B0B3-4A7AF7367A00}" destId="{905E14C9-2F43-CC47-8E49-CFE980A188E8}" srcOrd="2" destOrd="0" presId="urn:microsoft.com/office/officeart/2008/layout/LinedList"/>
    <dgm:cxn modelId="{597AB696-7524-204F-A77F-BDBBCDA78173}" type="presParOf" srcId="{1B08F48E-2B0B-1547-8AE6-FA8B1C67B7D5}" destId="{302FE886-4813-A841-8B80-7F2691104ACF}" srcOrd="17" destOrd="0" presId="urn:microsoft.com/office/officeart/2008/layout/LinedList"/>
    <dgm:cxn modelId="{165802FE-DB94-1E44-9E27-D10DF81E2A8E}" type="presParOf" srcId="{1B08F48E-2B0B-1547-8AE6-FA8B1C67B7D5}" destId="{88CDDFA2-2775-B340-8EDD-8CD884A3541A}"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3ACA4F-2B56-E545-8F16-237BF4A329EC}"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it-IT"/>
        </a:p>
      </dgm:t>
    </dgm:pt>
    <dgm:pt modelId="{616E972E-2B4A-954D-B526-BF4041452EF6}">
      <dgm:prSet/>
      <dgm:spPr/>
      <dgm:t>
        <a:bodyPr/>
        <a:lstStyle/>
        <a:p>
          <a:pPr rtl="0"/>
          <a:r>
            <a:rPr lang="it-IT" baseline="0" dirty="0"/>
            <a:t>Misurano il grado di raggiungimento di un obiettivo operativo</a:t>
          </a:r>
          <a:endParaRPr lang="it-IT" dirty="0"/>
        </a:p>
      </dgm:t>
    </dgm:pt>
    <dgm:pt modelId="{A65E5413-7BF7-6741-930D-AED623248C32}" type="parTrans" cxnId="{2E656811-077A-EC40-9675-3A41FDB24407}">
      <dgm:prSet/>
      <dgm:spPr/>
      <dgm:t>
        <a:bodyPr/>
        <a:lstStyle/>
        <a:p>
          <a:endParaRPr lang="it-IT"/>
        </a:p>
      </dgm:t>
    </dgm:pt>
    <dgm:pt modelId="{E18BC06E-A4F9-8B4A-A5D1-DABA83A93F5B}" type="sibTrans" cxnId="{2E656811-077A-EC40-9675-3A41FDB24407}">
      <dgm:prSet/>
      <dgm:spPr/>
      <dgm:t>
        <a:bodyPr/>
        <a:lstStyle/>
        <a:p>
          <a:endParaRPr lang="it-IT"/>
        </a:p>
      </dgm:t>
    </dgm:pt>
    <dgm:pt modelId="{B5805235-5C4B-5047-99FB-2CEBDE3CC01B}">
      <dgm:prSet/>
      <dgm:spPr/>
      <dgm:t>
        <a:bodyPr/>
        <a:lstStyle/>
        <a:p>
          <a:pPr rtl="0"/>
          <a:r>
            <a:rPr lang="it-IT" baseline="0"/>
            <a:t>Sono pesati in relazione all’obiettivo di riferimento</a:t>
          </a:r>
          <a:endParaRPr lang="it-IT"/>
        </a:p>
      </dgm:t>
    </dgm:pt>
    <dgm:pt modelId="{91F9EECF-81FE-8A4C-B4FE-C7F1E63ED115}" type="parTrans" cxnId="{CD856CE9-5E42-1243-BDA3-AB834993F61A}">
      <dgm:prSet/>
      <dgm:spPr/>
      <dgm:t>
        <a:bodyPr/>
        <a:lstStyle/>
        <a:p>
          <a:endParaRPr lang="it-IT"/>
        </a:p>
      </dgm:t>
    </dgm:pt>
    <dgm:pt modelId="{76ED0A3D-A1D8-1D48-8D47-0938F8AAF685}" type="sibTrans" cxnId="{CD856CE9-5E42-1243-BDA3-AB834993F61A}">
      <dgm:prSet/>
      <dgm:spPr/>
      <dgm:t>
        <a:bodyPr/>
        <a:lstStyle/>
        <a:p>
          <a:endParaRPr lang="it-IT"/>
        </a:p>
      </dgm:t>
    </dgm:pt>
    <dgm:pt modelId="{A8F10A71-3223-9C41-A5B8-403432540680}">
      <dgm:prSet/>
      <dgm:spPr/>
      <dgm:t>
        <a:bodyPr/>
        <a:lstStyle/>
        <a:p>
          <a:pPr rtl="0"/>
          <a:r>
            <a:rPr lang="it-IT" baseline="0"/>
            <a:t>Hanno un target di riferimento, ossia un valore che deve essere raggiunto, annuale e semestrale</a:t>
          </a:r>
          <a:endParaRPr lang="it-IT"/>
        </a:p>
      </dgm:t>
    </dgm:pt>
    <dgm:pt modelId="{0E72E671-6ADB-2E4F-9277-471DFA096D79}" type="parTrans" cxnId="{7D156FCA-6D90-6E4D-9C7E-72869F6CEAEB}">
      <dgm:prSet/>
      <dgm:spPr/>
      <dgm:t>
        <a:bodyPr/>
        <a:lstStyle/>
        <a:p>
          <a:endParaRPr lang="it-IT"/>
        </a:p>
      </dgm:t>
    </dgm:pt>
    <dgm:pt modelId="{A6D6F775-0FFB-4B4E-B110-AC56D5D788CC}" type="sibTrans" cxnId="{7D156FCA-6D90-6E4D-9C7E-72869F6CEAEB}">
      <dgm:prSet/>
      <dgm:spPr/>
      <dgm:t>
        <a:bodyPr/>
        <a:lstStyle/>
        <a:p>
          <a:endParaRPr lang="it-IT"/>
        </a:p>
      </dgm:t>
    </dgm:pt>
    <dgm:pt modelId="{0693EBBE-EDE6-D446-9CAA-8F2029CDD619}">
      <dgm:prSet/>
      <dgm:spPr/>
      <dgm:t>
        <a:bodyPr/>
        <a:lstStyle/>
        <a:p>
          <a:pPr rtl="0"/>
          <a:r>
            <a:rPr lang="it-IT" baseline="0"/>
            <a:t>Sono connessi ad una fonte univoca dalla quale è possibile rilevare il valore</a:t>
          </a:r>
          <a:endParaRPr lang="it-IT"/>
        </a:p>
      </dgm:t>
    </dgm:pt>
    <dgm:pt modelId="{E3C2ED97-BDAE-B842-B6AF-0AEC1F2565B9}" type="parTrans" cxnId="{CAA84020-20A8-614E-A327-E07896FF1645}">
      <dgm:prSet/>
      <dgm:spPr/>
      <dgm:t>
        <a:bodyPr/>
        <a:lstStyle/>
        <a:p>
          <a:endParaRPr lang="it-IT"/>
        </a:p>
      </dgm:t>
    </dgm:pt>
    <dgm:pt modelId="{70A55254-9915-2E4A-9F08-A042B8B57E90}" type="sibTrans" cxnId="{CAA84020-20A8-614E-A327-E07896FF1645}">
      <dgm:prSet/>
      <dgm:spPr/>
      <dgm:t>
        <a:bodyPr/>
        <a:lstStyle/>
        <a:p>
          <a:endParaRPr lang="it-IT"/>
        </a:p>
      </dgm:t>
    </dgm:pt>
    <dgm:pt modelId="{8213A012-6251-0041-BB35-99FEAFD2DF9A}" type="pres">
      <dgm:prSet presAssocID="{CD3ACA4F-2B56-E545-8F16-237BF4A329EC}" presName="linear" presStyleCnt="0">
        <dgm:presLayoutVars>
          <dgm:animLvl val="lvl"/>
          <dgm:resizeHandles val="exact"/>
        </dgm:presLayoutVars>
      </dgm:prSet>
      <dgm:spPr/>
    </dgm:pt>
    <dgm:pt modelId="{97276C56-3A1A-DC41-8757-A492D04C573C}" type="pres">
      <dgm:prSet presAssocID="{616E972E-2B4A-954D-B526-BF4041452EF6}" presName="parentText" presStyleLbl="node1" presStyleIdx="0" presStyleCnt="4">
        <dgm:presLayoutVars>
          <dgm:chMax val="0"/>
          <dgm:bulletEnabled val="1"/>
        </dgm:presLayoutVars>
      </dgm:prSet>
      <dgm:spPr/>
    </dgm:pt>
    <dgm:pt modelId="{75B69E40-1A52-F64E-B711-1F61BEA509BA}" type="pres">
      <dgm:prSet presAssocID="{E18BC06E-A4F9-8B4A-A5D1-DABA83A93F5B}" presName="spacer" presStyleCnt="0"/>
      <dgm:spPr/>
    </dgm:pt>
    <dgm:pt modelId="{9206A961-E3C2-CB43-8107-C0C829EADC33}" type="pres">
      <dgm:prSet presAssocID="{B5805235-5C4B-5047-99FB-2CEBDE3CC01B}" presName="parentText" presStyleLbl="node1" presStyleIdx="1" presStyleCnt="4">
        <dgm:presLayoutVars>
          <dgm:chMax val="0"/>
          <dgm:bulletEnabled val="1"/>
        </dgm:presLayoutVars>
      </dgm:prSet>
      <dgm:spPr/>
    </dgm:pt>
    <dgm:pt modelId="{473BD72F-FB7C-0D46-9778-2B32B07109E4}" type="pres">
      <dgm:prSet presAssocID="{76ED0A3D-A1D8-1D48-8D47-0938F8AAF685}" presName="spacer" presStyleCnt="0"/>
      <dgm:spPr/>
    </dgm:pt>
    <dgm:pt modelId="{23C70930-50FB-9A46-9C65-396D07B0789E}" type="pres">
      <dgm:prSet presAssocID="{A8F10A71-3223-9C41-A5B8-403432540680}" presName="parentText" presStyleLbl="node1" presStyleIdx="2" presStyleCnt="4">
        <dgm:presLayoutVars>
          <dgm:chMax val="0"/>
          <dgm:bulletEnabled val="1"/>
        </dgm:presLayoutVars>
      </dgm:prSet>
      <dgm:spPr/>
    </dgm:pt>
    <dgm:pt modelId="{7B71E971-DB2D-5345-9AF1-E28790638D46}" type="pres">
      <dgm:prSet presAssocID="{A6D6F775-0FFB-4B4E-B110-AC56D5D788CC}" presName="spacer" presStyleCnt="0"/>
      <dgm:spPr/>
    </dgm:pt>
    <dgm:pt modelId="{EE17F209-0FB2-9D4D-A65B-72B581B2D3B6}" type="pres">
      <dgm:prSet presAssocID="{0693EBBE-EDE6-D446-9CAA-8F2029CDD619}" presName="parentText" presStyleLbl="node1" presStyleIdx="3" presStyleCnt="4">
        <dgm:presLayoutVars>
          <dgm:chMax val="0"/>
          <dgm:bulletEnabled val="1"/>
        </dgm:presLayoutVars>
      </dgm:prSet>
      <dgm:spPr/>
    </dgm:pt>
  </dgm:ptLst>
  <dgm:cxnLst>
    <dgm:cxn modelId="{2E656811-077A-EC40-9675-3A41FDB24407}" srcId="{CD3ACA4F-2B56-E545-8F16-237BF4A329EC}" destId="{616E972E-2B4A-954D-B526-BF4041452EF6}" srcOrd="0" destOrd="0" parTransId="{A65E5413-7BF7-6741-930D-AED623248C32}" sibTransId="{E18BC06E-A4F9-8B4A-A5D1-DABA83A93F5B}"/>
    <dgm:cxn modelId="{CAA84020-20A8-614E-A327-E07896FF1645}" srcId="{CD3ACA4F-2B56-E545-8F16-237BF4A329EC}" destId="{0693EBBE-EDE6-D446-9CAA-8F2029CDD619}" srcOrd="3" destOrd="0" parTransId="{E3C2ED97-BDAE-B842-B6AF-0AEC1F2565B9}" sibTransId="{70A55254-9915-2E4A-9F08-A042B8B57E90}"/>
    <dgm:cxn modelId="{9C749659-3219-4999-967D-28F90715AFF0}" type="presOf" srcId="{CD3ACA4F-2B56-E545-8F16-237BF4A329EC}" destId="{8213A012-6251-0041-BB35-99FEAFD2DF9A}" srcOrd="0" destOrd="0" presId="urn:microsoft.com/office/officeart/2005/8/layout/vList2"/>
    <dgm:cxn modelId="{CED5D480-460A-4D9E-8A19-23BA3F792467}" type="presOf" srcId="{B5805235-5C4B-5047-99FB-2CEBDE3CC01B}" destId="{9206A961-E3C2-CB43-8107-C0C829EADC33}" srcOrd="0" destOrd="0" presId="urn:microsoft.com/office/officeart/2005/8/layout/vList2"/>
    <dgm:cxn modelId="{064C828E-C5A7-437C-A55E-6F0467FCF227}" type="presOf" srcId="{A8F10A71-3223-9C41-A5B8-403432540680}" destId="{23C70930-50FB-9A46-9C65-396D07B0789E}" srcOrd="0" destOrd="0" presId="urn:microsoft.com/office/officeart/2005/8/layout/vList2"/>
    <dgm:cxn modelId="{01E733B9-E0BB-4D97-A3FD-1108EB263B85}" type="presOf" srcId="{616E972E-2B4A-954D-B526-BF4041452EF6}" destId="{97276C56-3A1A-DC41-8757-A492D04C573C}" srcOrd="0" destOrd="0" presId="urn:microsoft.com/office/officeart/2005/8/layout/vList2"/>
    <dgm:cxn modelId="{7D156FCA-6D90-6E4D-9C7E-72869F6CEAEB}" srcId="{CD3ACA4F-2B56-E545-8F16-237BF4A329EC}" destId="{A8F10A71-3223-9C41-A5B8-403432540680}" srcOrd="2" destOrd="0" parTransId="{0E72E671-6ADB-2E4F-9277-471DFA096D79}" sibTransId="{A6D6F775-0FFB-4B4E-B110-AC56D5D788CC}"/>
    <dgm:cxn modelId="{CD856CE9-5E42-1243-BDA3-AB834993F61A}" srcId="{CD3ACA4F-2B56-E545-8F16-237BF4A329EC}" destId="{B5805235-5C4B-5047-99FB-2CEBDE3CC01B}" srcOrd="1" destOrd="0" parTransId="{91F9EECF-81FE-8A4C-B4FE-C7F1E63ED115}" sibTransId="{76ED0A3D-A1D8-1D48-8D47-0938F8AAF685}"/>
    <dgm:cxn modelId="{081327F2-9F7F-4602-8C65-472DCF92E46C}" type="presOf" srcId="{0693EBBE-EDE6-D446-9CAA-8F2029CDD619}" destId="{EE17F209-0FB2-9D4D-A65B-72B581B2D3B6}" srcOrd="0" destOrd="0" presId="urn:microsoft.com/office/officeart/2005/8/layout/vList2"/>
    <dgm:cxn modelId="{E70CA8BF-76E5-4B39-A024-7D8671461E24}" type="presParOf" srcId="{8213A012-6251-0041-BB35-99FEAFD2DF9A}" destId="{97276C56-3A1A-DC41-8757-A492D04C573C}" srcOrd="0" destOrd="0" presId="urn:microsoft.com/office/officeart/2005/8/layout/vList2"/>
    <dgm:cxn modelId="{B4FF6211-9629-4120-AEF6-C927F11C3F6E}" type="presParOf" srcId="{8213A012-6251-0041-BB35-99FEAFD2DF9A}" destId="{75B69E40-1A52-F64E-B711-1F61BEA509BA}" srcOrd="1" destOrd="0" presId="urn:microsoft.com/office/officeart/2005/8/layout/vList2"/>
    <dgm:cxn modelId="{DD39B960-899C-4053-987F-F798B37082C4}" type="presParOf" srcId="{8213A012-6251-0041-BB35-99FEAFD2DF9A}" destId="{9206A961-E3C2-CB43-8107-C0C829EADC33}" srcOrd="2" destOrd="0" presId="urn:microsoft.com/office/officeart/2005/8/layout/vList2"/>
    <dgm:cxn modelId="{7E0C239C-67B9-4669-9693-7C562933D619}" type="presParOf" srcId="{8213A012-6251-0041-BB35-99FEAFD2DF9A}" destId="{473BD72F-FB7C-0D46-9778-2B32B07109E4}" srcOrd="3" destOrd="0" presId="urn:microsoft.com/office/officeart/2005/8/layout/vList2"/>
    <dgm:cxn modelId="{60B948F2-882D-4909-AE75-4BA1AF9A9DA8}" type="presParOf" srcId="{8213A012-6251-0041-BB35-99FEAFD2DF9A}" destId="{23C70930-50FB-9A46-9C65-396D07B0789E}" srcOrd="4" destOrd="0" presId="urn:microsoft.com/office/officeart/2005/8/layout/vList2"/>
    <dgm:cxn modelId="{DBDF9E32-C4C9-4EE0-B1C0-5FD90F99A5F0}" type="presParOf" srcId="{8213A012-6251-0041-BB35-99FEAFD2DF9A}" destId="{7B71E971-DB2D-5345-9AF1-E28790638D46}" srcOrd="5" destOrd="0" presId="urn:microsoft.com/office/officeart/2005/8/layout/vList2"/>
    <dgm:cxn modelId="{A77574ED-BA59-4596-BB42-717913007DED}" type="presParOf" srcId="{8213A012-6251-0041-BB35-99FEAFD2DF9A}" destId="{EE17F209-0FB2-9D4D-A65B-72B581B2D3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B0EAA75-C77E-854B-A476-8FC4E792069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it-IT"/>
        </a:p>
      </dgm:t>
    </dgm:pt>
    <dgm:pt modelId="{0A5C897C-A628-A240-8E64-4C47197B17A4}">
      <dgm:prSet/>
      <dgm:spPr/>
      <dgm:t>
        <a:bodyPr/>
        <a:lstStyle/>
        <a:p>
          <a:pPr rtl="0"/>
          <a:r>
            <a:rPr lang="it-IT" baseline="0" dirty="0"/>
            <a:t>Flusso Pagamenti FEASR e FEAGA</a:t>
          </a:r>
          <a:endParaRPr lang="it-IT" dirty="0"/>
        </a:p>
      </dgm:t>
    </dgm:pt>
    <dgm:pt modelId="{8BAAE39B-F35E-3F41-BFEA-1E173C1E3344}" type="parTrans" cxnId="{3966D20C-642C-4841-ABA1-60F0F619C8B1}">
      <dgm:prSet/>
      <dgm:spPr/>
      <dgm:t>
        <a:bodyPr/>
        <a:lstStyle/>
        <a:p>
          <a:endParaRPr lang="it-IT"/>
        </a:p>
      </dgm:t>
    </dgm:pt>
    <dgm:pt modelId="{9B73D3E8-7B43-7245-95E3-CDCA72EF880E}" type="sibTrans" cxnId="{3966D20C-642C-4841-ABA1-60F0F619C8B1}">
      <dgm:prSet/>
      <dgm:spPr/>
      <dgm:t>
        <a:bodyPr/>
        <a:lstStyle/>
        <a:p>
          <a:endParaRPr lang="it-IT"/>
        </a:p>
      </dgm:t>
    </dgm:pt>
    <dgm:pt modelId="{AC1D4258-F7F2-7A42-89E1-3F1040B63310}">
      <dgm:prSet/>
      <dgm:spPr/>
      <dgm:t>
        <a:bodyPr/>
        <a:lstStyle/>
        <a:p>
          <a:pPr rtl="0"/>
          <a:r>
            <a:rPr lang="it-IT" baseline="0" dirty="0"/>
            <a:t>Attività Antifrode</a:t>
          </a:r>
          <a:endParaRPr lang="it-IT" dirty="0"/>
        </a:p>
      </dgm:t>
    </dgm:pt>
    <dgm:pt modelId="{88CD1F6E-4F61-A346-9FDB-7AB4E1B29019}" type="parTrans" cxnId="{9F6FA975-1B02-F74C-A8A5-4DEEE8123F31}">
      <dgm:prSet/>
      <dgm:spPr/>
      <dgm:t>
        <a:bodyPr/>
        <a:lstStyle/>
        <a:p>
          <a:endParaRPr lang="it-IT"/>
        </a:p>
      </dgm:t>
    </dgm:pt>
    <dgm:pt modelId="{33D5A22C-59B1-4D4B-AAAE-D2F81EB90E31}" type="sibTrans" cxnId="{9F6FA975-1B02-F74C-A8A5-4DEEE8123F31}">
      <dgm:prSet/>
      <dgm:spPr/>
      <dgm:t>
        <a:bodyPr/>
        <a:lstStyle/>
        <a:p>
          <a:endParaRPr lang="it-IT"/>
        </a:p>
      </dgm:t>
    </dgm:pt>
    <dgm:pt modelId="{BA6C4BB0-B9D9-6A46-AEA3-A09CD0C02CF8}">
      <dgm:prSet/>
      <dgm:spPr/>
      <dgm:t>
        <a:bodyPr/>
        <a:lstStyle/>
        <a:p>
          <a:pPr rtl="0"/>
          <a:r>
            <a:rPr lang="it-IT" baseline="0" dirty="0"/>
            <a:t>Sicurezza delle Informazioni</a:t>
          </a:r>
          <a:endParaRPr lang="it-IT" dirty="0"/>
        </a:p>
      </dgm:t>
    </dgm:pt>
    <dgm:pt modelId="{ED01BFC5-D531-5447-A186-DE99E61B5304}" type="parTrans" cxnId="{C7B1BE7A-CD48-EE42-86BA-BF02894D6D97}">
      <dgm:prSet/>
      <dgm:spPr/>
      <dgm:t>
        <a:bodyPr/>
        <a:lstStyle/>
        <a:p>
          <a:endParaRPr lang="it-IT"/>
        </a:p>
      </dgm:t>
    </dgm:pt>
    <dgm:pt modelId="{5E09C730-7D41-4A46-8C63-0DF9DFA4C280}" type="sibTrans" cxnId="{C7B1BE7A-CD48-EE42-86BA-BF02894D6D97}">
      <dgm:prSet/>
      <dgm:spPr/>
      <dgm:t>
        <a:bodyPr/>
        <a:lstStyle/>
        <a:p>
          <a:endParaRPr lang="it-IT"/>
        </a:p>
      </dgm:t>
    </dgm:pt>
    <dgm:pt modelId="{961D02CD-61B0-3046-B7EF-E65511FB6976}">
      <dgm:prSet/>
      <dgm:spPr/>
      <dgm:t>
        <a:bodyPr/>
        <a:lstStyle/>
        <a:p>
          <a:pPr rtl="0"/>
          <a:r>
            <a:rPr lang="it-IT" dirty="0"/>
            <a:t>Istruttoria Informatizzata</a:t>
          </a:r>
        </a:p>
      </dgm:t>
    </dgm:pt>
    <dgm:pt modelId="{73A989DD-DAA5-6442-8CA7-CA28DC5D6CC0}" type="parTrans" cxnId="{FBFD9FAC-3E2D-A643-82EA-28FA49B9CD7D}">
      <dgm:prSet/>
      <dgm:spPr/>
      <dgm:t>
        <a:bodyPr/>
        <a:lstStyle/>
        <a:p>
          <a:endParaRPr lang="it-IT"/>
        </a:p>
      </dgm:t>
    </dgm:pt>
    <dgm:pt modelId="{D229E6A0-4745-0149-8B94-54981325660C}" type="sibTrans" cxnId="{FBFD9FAC-3E2D-A643-82EA-28FA49B9CD7D}">
      <dgm:prSet/>
      <dgm:spPr/>
      <dgm:t>
        <a:bodyPr/>
        <a:lstStyle/>
        <a:p>
          <a:endParaRPr lang="it-IT"/>
        </a:p>
      </dgm:t>
    </dgm:pt>
    <dgm:pt modelId="{90CC4289-4B04-A841-9805-0BB4ABFB91DB}">
      <dgm:prSet/>
      <dgm:spPr/>
      <dgm:t>
        <a:bodyPr/>
        <a:lstStyle/>
        <a:p>
          <a:pPr rtl="0"/>
          <a:r>
            <a:rPr lang="it-IT" dirty="0"/>
            <a:t>Il Sistema dei controlli</a:t>
          </a:r>
        </a:p>
      </dgm:t>
    </dgm:pt>
    <dgm:pt modelId="{AD06AD98-FBF8-2247-939E-C9F7267C95A8}" type="parTrans" cxnId="{8250FBEC-BC54-7746-84E6-11B112E3B7BE}">
      <dgm:prSet/>
      <dgm:spPr/>
      <dgm:t>
        <a:bodyPr/>
        <a:lstStyle/>
        <a:p>
          <a:endParaRPr lang="it-IT"/>
        </a:p>
      </dgm:t>
    </dgm:pt>
    <dgm:pt modelId="{9B341CB0-60D0-6E44-A062-CF9463AF95A7}" type="sibTrans" cxnId="{8250FBEC-BC54-7746-84E6-11B112E3B7BE}">
      <dgm:prSet/>
      <dgm:spPr/>
      <dgm:t>
        <a:bodyPr/>
        <a:lstStyle/>
        <a:p>
          <a:endParaRPr lang="it-IT"/>
        </a:p>
      </dgm:t>
    </dgm:pt>
    <dgm:pt modelId="{AF13C667-A75C-D04A-B80B-4CA5710C6689}" type="pres">
      <dgm:prSet presAssocID="{DB0EAA75-C77E-854B-A476-8FC4E792069D}" presName="linear" presStyleCnt="0">
        <dgm:presLayoutVars>
          <dgm:animLvl val="lvl"/>
          <dgm:resizeHandles val="exact"/>
        </dgm:presLayoutVars>
      </dgm:prSet>
      <dgm:spPr/>
    </dgm:pt>
    <dgm:pt modelId="{AB6D7D56-92A8-5244-8B96-DE82997DDBB2}" type="pres">
      <dgm:prSet presAssocID="{0A5C897C-A628-A240-8E64-4C47197B17A4}" presName="parentText" presStyleLbl="node1" presStyleIdx="0" presStyleCnt="5">
        <dgm:presLayoutVars>
          <dgm:chMax val="0"/>
          <dgm:bulletEnabled val="1"/>
        </dgm:presLayoutVars>
      </dgm:prSet>
      <dgm:spPr/>
    </dgm:pt>
    <dgm:pt modelId="{FF99FD08-04AB-304C-B656-08E64607EAAA}" type="pres">
      <dgm:prSet presAssocID="{9B73D3E8-7B43-7245-95E3-CDCA72EF880E}" presName="spacer" presStyleCnt="0"/>
      <dgm:spPr/>
    </dgm:pt>
    <dgm:pt modelId="{3EEFC6A8-50F8-4043-AD4D-0790C3F261EE}" type="pres">
      <dgm:prSet presAssocID="{961D02CD-61B0-3046-B7EF-E65511FB6976}" presName="parentText" presStyleLbl="node1" presStyleIdx="1" presStyleCnt="5">
        <dgm:presLayoutVars>
          <dgm:chMax val="0"/>
          <dgm:bulletEnabled val="1"/>
        </dgm:presLayoutVars>
      </dgm:prSet>
      <dgm:spPr/>
    </dgm:pt>
    <dgm:pt modelId="{DD770D7C-E6A9-2E41-84D0-345D772A772B}" type="pres">
      <dgm:prSet presAssocID="{D229E6A0-4745-0149-8B94-54981325660C}" presName="spacer" presStyleCnt="0"/>
      <dgm:spPr/>
    </dgm:pt>
    <dgm:pt modelId="{0A935A68-0892-B345-9722-0C7E904E84CC}" type="pres">
      <dgm:prSet presAssocID="{90CC4289-4B04-A841-9805-0BB4ABFB91DB}" presName="parentText" presStyleLbl="node1" presStyleIdx="2" presStyleCnt="5">
        <dgm:presLayoutVars>
          <dgm:chMax val="0"/>
          <dgm:bulletEnabled val="1"/>
        </dgm:presLayoutVars>
      </dgm:prSet>
      <dgm:spPr/>
    </dgm:pt>
    <dgm:pt modelId="{998B7396-56A1-C34D-9CC6-70068A7F9822}" type="pres">
      <dgm:prSet presAssocID="{9B341CB0-60D0-6E44-A062-CF9463AF95A7}" presName="spacer" presStyleCnt="0"/>
      <dgm:spPr/>
    </dgm:pt>
    <dgm:pt modelId="{CA3FC553-504F-E848-B060-7D3509ECE7F0}" type="pres">
      <dgm:prSet presAssocID="{AC1D4258-F7F2-7A42-89E1-3F1040B63310}" presName="parentText" presStyleLbl="node1" presStyleIdx="3" presStyleCnt="5">
        <dgm:presLayoutVars>
          <dgm:chMax val="0"/>
          <dgm:bulletEnabled val="1"/>
        </dgm:presLayoutVars>
      </dgm:prSet>
      <dgm:spPr/>
    </dgm:pt>
    <dgm:pt modelId="{A596E841-DCFA-B24F-9A56-137D303400BA}" type="pres">
      <dgm:prSet presAssocID="{33D5A22C-59B1-4D4B-AAAE-D2F81EB90E31}" presName="spacer" presStyleCnt="0"/>
      <dgm:spPr/>
    </dgm:pt>
    <dgm:pt modelId="{516E75CA-7A30-6D43-859B-55073E86E2C9}" type="pres">
      <dgm:prSet presAssocID="{BA6C4BB0-B9D9-6A46-AEA3-A09CD0C02CF8}" presName="parentText" presStyleLbl="node1" presStyleIdx="4" presStyleCnt="5">
        <dgm:presLayoutVars>
          <dgm:chMax val="0"/>
          <dgm:bulletEnabled val="1"/>
        </dgm:presLayoutVars>
      </dgm:prSet>
      <dgm:spPr/>
    </dgm:pt>
  </dgm:ptLst>
  <dgm:cxnLst>
    <dgm:cxn modelId="{3966D20C-642C-4841-ABA1-60F0F619C8B1}" srcId="{DB0EAA75-C77E-854B-A476-8FC4E792069D}" destId="{0A5C897C-A628-A240-8E64-4C47197B17A4}" srcOrd="0" destOrd="0" parTransId="{8BAAE39B-F35E-3F41-BFEA-1E173C1E3344}" sibTransId="{9B73D3E8-7B43-7245-95E3-CDCA72EF880E}"/>
    <dgm:cxn modelId="{FC500C35-CF03-4EBA-B7D2-90642E8AFB67}" type="presOf" srcId="{90CC4289-4B04-A841-9805-0BB4ABFB91DB}" destId="{0A935A68-0892-B345-9722-0C7E904E84CC}" srcOrd="0" destOrd="0" presId="urn:microsoft.com/office/officeart/2005/8/layout/vList2"/>
    <dgm:cxn modelId="{27DC4B5B-9BAA-4DF5-A14F-E8C5DE00500A}" type="presOf" srcId="{0A5C897C-A628-A240-8E64-4C47197B17A4}" destId="{AB6D7D56-92A8-5244-8B96-DE82997DDBB2}" srcOrd="0" destOrd="0" presId="urn:microsoft.com/office/officeart/2005/8/layout/vList2"/>
    <dgm:cxn modelId="{6CF98B66-1319-47E3-8B1B-94F6F7D6773B}" type="presOf" srcId="{961D02CD-61B0-3046-B7EF-E65511FB6976}" destId="{3EEFC6A8-50F8-4043-AD4D-0790C3F261EE}" srcOrd="0" destOrd="0" presId="urn:microsoft.com/office/officeart/2005/8/layout/vList2"/>
    <dgm:cxn modelId="{9F6FA975-1B02-F74C-A8A5-4DEEE8123F31}" srcId="{DB0EAA75-C77E-854B-A476-8FC4E792069D}" destId="{AC1D4258-F7F2-7A42-89E1-3F1040B63310}" srcOrd="3" destOrd="0" parTransId="{88CD1F6E-4F61-A346-9FDB-7AB4E1B29019}" sibTransId="{33D5A22C-59B1-4D4B-AAAE-D2F81EB90E31}"/>
    <dgm:cxn modelId="{C7B1BE7A-CD48-EE42-86BA-BF02894D6D97}" srcId="{DB0EAA75-C77E-854B-A476-8FC4E792069D}" destId="{BA6C4BB0-B9D9-6A46-AEA3-A09CD0C02CF8}" srcOrd="4" destOrd="0" parTransId="{ED01BFC5-D531-5447-A186-DE99E61B5304}" sibTransId="{5E09C730-7D41-4A46-8C63-0DF9DFA4C280}"/>
    <dgm:cxn modelId="{FEA5CA5A-7528-4F6C-A34A-1EDCDC28D603}" type="presOf" srcId="{DB0EAA75-C77E-854B-A476-8FC4E792069D}" destId="{AF13C667-A75C-D04A-B80B-4CA5710C6689}" srcOrd="0" destOrd="0" presId="urn:microsoft.com/office/officeart/2005/8/layout/vList2"/>
    <dgm:cxn modelId="{FBFD9FAC-3E2D-A643-82EA-28FA49B9CD7D}" srcId="{DB0EAA75-C77E-854B-A476-8FC4E792069D}" destId="{961D02CD-61B0-3046-B7EF-E65511FB6976}" srcOrd="1" destOrd="0" parTransId="{73A989DD-DAA5-6442-8CA7-CA28DC5D6CC0}" sibTransId="{D229E6A0-4745-0149-8B94-54981325660C}"/>
    <dgm:cxn modelId="{19CB7BDD-1FBB-4459-A687-DAE755A9B6A3}" type="presOf" srcId="{BA6C4BB0-B9D9-6A46-AEA3-A09CD0C02CF8}" destId="{516E75CA-7A30-6D43-859B-55073E86E2C9}" srcOrd="0" destOrd="0" presId="urn:microsoft.com/office/officeart/2005/8/layout/vList2"/>
    <dgm:cxn modelId="{2DBE3EE7-4C4D-45AF-B5F4-F78BC26E11E2}" type="presOf" srcId="{AC1D4258-F7F2-7A42-89E1-3F1040B63310}" destId="{CA3FC553-504F-E848-B060-7D3509ECE7F0}" srcOrd="0" destOrd="0" presId="urn:microsoft.com/office/officeart/2005/8/layout/vList2"/>
    <dgm:cxn modelId="{8250FBEC-BC54-7746-84E6-11B112E3B7BE}" srcId="{DB0EAA75-C77E-854B-A476-8FC4E792069D}" destId="{90CC4289-4B04-A841-9805-0BB4ABFB91DB}" srcOrd="2" destOrd="0" parTransId="{AD06AD98-FBF8-2247-939E-C9F7267C95A8}" sibTransId="{9B341CB0-60D0-6E44-A062-CF9463AF95A7}"/>
    <dgm:cxn modelId="{F46057C5-6E16-4223-A7B0-7533418AC74C}" type="presParOf" srcId="{AF13C667-A75C-D04A-B80B-4CA5710C6689}" destId="{AB6D7D56-92A8-5244-8B96-DE82997DDBB2}" srcOrd="0" destOrd="0" presId="urn:microsoft.com/office/officeart/2005/8/layout/vList2"/>
    <dgm:cxn modelId="{8185E183-F386-4312-A701-F9370C78736B}" type="presParOf" srcId="{AF13C667-A75C-D04A-B80B-4CA5710C6689}" destId="{FF99FD08-04AB-304C-B656-08E64607EAAA}" srcOrd="1" destOrd="0" presId="urn:microsoft.com/office/officeart/2005/8/layout/vList2"/>
    <dgm:cxn modelId="{169A025D-036B-42ED-841D-4E9210AB10E5}" type="presParOf" srcId="{AF13C667-A75C-D04A-B80B-4CA5710C6689}" destId="{3EEFC6A8-50F8-4043-AD4D-0790C3F261EE}" srcOrd="2" destOrd="0" presId="urn:microsoft.com/office/officeart/2005/8/layout/vList2"/>
    <dgm:cxn modelId="{29E19EA8-E93D-4933-BA7F-2DC26E51FF0E}" type="presParOf" srcId="{AF13C667-A75C-D04A-B80B-4CA5710C6689}" destId="{DD770D7C-E6A9-2E41-84D0-345D772A772B}" srcOrd="3" destOrd="0" presId="urn:microsoft.com/office/officeart/2005/8/layout/vList2"/>
    <dgm:cxn modelId="{C163EA69-BA5E-49E7-8669-DC294F0632BB}" type="presParOf" srcId="{AF13C667-A75C-D04A-B80B-4CA5710C6689}" destId="{0A935A68-0892-B345-9722-0C7E904E84CC}" srcOrd="4" destOrd="0" presId="urn:microsoft.com/office/officeart/2005/8/layout/vList2"/>
    <dgm:cxn modelId="{EB08CD3D-1A4F-42FB-B39B-495C4B496685}" type="presParOf" srcId="{AF13C667-A75C-D04A-B80B-4CA5710C6689}" destId="{998B7396-56A1-C34D-9CC6-70068A7F9822}" srcOrd="5" destOrd="0" presId="urn:microsoft.com/office/officeart/2005/8/layout/vList2"/>
    <dgm:cxn modelId="{61CE4C60-62FA-488C-A98F-A41DAE17BC07}" type="presParOf" srcId="{AF13C667-A75C-D04A-B80B-4CA5710C6689}" destId="{CA3FC553-504F-E848-B060-7D3509ECE7F0}" srcOrd="6" destOrd="0" presId="urn:microsoft.com/office/officeart/2005/8/layout/vList2"/>
    <dgm:cxn modelId="{09339CA9-B62D-45CA-A4F0-3EDB47264FAE}" type="presParOf" srcId="{AF13C667-A75C-D04A-B80B-4CA5710C6689}" destId="{A596E841-DCFA-B24F-9A56-137D303400BA}" srcOrd="7" destOrd="0" presId="urn:microsoft.com/office/officeart/2005/8/layout/vList2"/>
    <dgm:cxn modelId="{8DEF43FC-B717-46D4-83A0-39AAE8245B77}" type="presParOf" srcId="{AF13C667-A75C-D04A-B80B-4CA5710C6689}" destId="{516E75CA-7A30-6D43-859B-55073E86E2C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B38D3B9-97B3-8442-8DB3-A9EE8D6AD606}" type="doc">
      <dgm:prSet loTypeId="urn:microsoft.com/office/officeart/2005/8/layout/vList2" loCatId="" qsTypeId="urn:microsoft.com/office/officeart/2005/8/quickstyle/simple4" qsCatId="simple" csTypeId="urn:microsoft.com/office/officeart/2005/8/colors/accent0_2" csCatId="mainScheme" phldr="1"/>
      <dgm:spPr/>
      <dgm:t>
        <a:bodyPr/>
        <a:lstStyle/>
        <a:p>
          <a:endParaRPr lang="it-IT"/>
        </a:p>
      </dgm:t>
    </dgm:pt>
    <dgm:pt modelId="{D5F0043E-DF6F-3D47-A0F9-6E24BBA0E209}">
      <dgm:prSet/>
      <dgm:spPr/>
      <dgm:t>
        <a:bodyPr/>
        <a:lstStyle/>
        <a:p>
          <a:pPr rtl="0"/>
          <a:r>
            <a:rPr lang="it-IT" baseline="0" dirty="0"/>
            <a:t>Circa </a:t>
          </a:r>
          <a:r>
            <a:rPr lang="it-IT" b="1" baseline="0" dirty="0"/>
            <a:t>30.000 domande </a:t>
          </a:r>
          <a:r>
            <a:rPr lang="it-IT" baseline="0" dirty="0"/>
            <a:t>elaborate per un totale di </a:t>
          </a:r>
          <a:endParaRPr lang="it-IT" dirty="0"/>
        </a:p>
      </dgm:t>
    </dgm:pt>
    <dgm:pt modelId="{AF3CBE49-7A7F-5B4A-95CB-971C15BF640F}" type="parTrans" cxnId="{93791C94-CEC0-BD4C-8C1A-B537A1E268A6}">
      <dgm:prSet/>
      <dgm:spPr/>
      <dgm:t>
        <a:bodyPr/>
        <a:lstStyle/>
        <a:p>
          <a:endParaRPr lang="it-IT"/>
        </a:p>
      </dgm:t>
    </dgm:pt>
    <dgm:pt modelId="{E89ABE50-2DBB-4F48-BD25-1F49CBCF2F40}" type="sibTrans" cxnId="{93791C94-CEC0-BD4C-8C1A-B537A1E268A6}">
      <dgm:prSet/>
      <dgm:spPr/>
      <dgm:t>
        <a:bodyPr/>
        <a:lstStyle/>
        <a:p>
          <a:endParaRPr lang="it-IT"/>
        </a:p>
      </dgm:t>
    </dgm:pt>
    <dgm:pt modelId="{4343A787-6536-9641-98DA-02C1A071B197}">
      <dgm:prSet/>
      <dgm:spPr/>
      <dgm:t>
        <a:bodyPr/>
        <a:lstStyle/>
        <a:p>
          <a:pPr rtl="0"/>
          <a:r>
            <a:rPr lang="it-IT" sz="2500" b="1" baseline="0" dirty="0"/>
            <a:t>756.000</a:t>
          </a:r>
          <a:r>
            <a:rPr lang="it-IT" sz="2500" baseline="0" dirty="0"/>
            <a:t> particelle totali (da fascicolo) pari a </a:t>
          </a:r>
          <a:r>
            <a:rPr lang="it-IT" sz="2500" b="1" baseline="0" dirty="0"/>
            <a:t>1.155.151,17</a:t>
          </a:r>
          <a:r>
            <a:rPr lang="it-IT" sz="2500" baseline="0" dirty="0"/>
            <a:t> ha </a:t>
          </a:r>
          <a:endParaRPr lang="it-IT" sz="2500" dirty="0"/>
        </a:p>
      </dgm:t>
    </dgm:pt>
    <dgm:pt modelId="{886CE5CA-5F6E-7E40-A778-DAF299054040}" type="parTrans" cxnId="{194CBE6A-C325-F14E-B672-44171F7D9AF4}">
      <dgm:prSet/>
      <dgm:spPr/>
      <dgm:t>
        <a:bodyPr/>
        <a:lstStyle/>
        <a:p>
          <a:endParaRPr lang="it-IT"/>
        </a:p>
      </dgm:t>
    </dgm:pt>
    <dgm:pt modelId="{084B5605-2E6B-164C-8479-E748F0DEA934}" type="sibTrans" cxnId="{194CBE6A-C325-F14E-B672-44171F7D9AF4}">
      <dgm:prSet/>
      <dgm:spPr/>
      <dgm:t>
        <a:bodyPr/>
        <a:lstStyle/>
        <a:p>
          <a:endParaRPr lang="it-IT"/>
        </a:p>
      </dgm:t>
    </dgm:pt>
    <dgm:pt modelId="{508FCA4E-5337-3E41-83A8-48D5357FE72A}">
      <dgm:prSet/>
      <dgm:spPr/>
      <dgm:t>
        <a:bodyPr/>
        <a:lstStyle/>
        <a:p>
          <a:pPr rtl="0"/>
          <a:r>
            <a:rPr lang="it-IT" sz="2500" b="1" baseline="0" dirty="0"/>
            <a:t>214.000 </a:t>
          </a:r>
          <a:r>
            <a:rPr lang="it-IT" sz="2500" b="0" baseline="0" dirty="0"/>
            <a:t>particelle interessate da intervento</a:t>
          </a:r>
          <a:r>
            <a:rPr lang="it-IT" sz="2500" b="1" baseline="0" dirty="0"/>
            <a:t> </a:t>
          </a:r>
          <a:r>
            <a:rPr lang="it-IT" sz="2500" b="0" baseline="0" dirty="0"/>
            <a:t>pari a </a:t>
          </a:r>
          <a:r>
            <a:rPr lang="it-IT" sz="2500" b="1" baseline="0" dirty="0"/>
            <a:t>327.300,47</a:t>
          </a:r>
          <a:r>
            <a:rPr lang="it-IT" sz="2500" baseline="0" dirty="0"/>
            <a:t> ha</a:t>
          </a:r>
          <a:endParaRPr lang="it-IT" sz="2500" dirty="0"/>
        </a:p>
      </dgm:t>
    </dgm:pt>
    <dgm:pt modelId="{CDB9369C-11B0-9D4B-92B2-5B82F9089AFA}" type="parTrans" cxnId="{D502BAF7-763E-2341-9D57-0100255AEEB9}">
      <dgm:prSet/>
      <dgm:spPr/>
      <dgm:t>
        <a:bodyPr/>
        <a:lstStyle/>
        <a:p>
          <a:endParaRPr lang="it-IT"/>
        </a:p>
      </dgm:t>
    </dgm:pt>
    <dgm:pt modelId="{89AE1C45-5D0F-EB40-8022-F6D67EAF7C2D}" type="sibTrans" cxnId="{D502BAF7-763E-2341-9D57-0100255AEEB9}">
      <dgm:prSet/>
      <dgm:spPr/>
      <dgm:t>
        <a:bodyPr/>
        <a:lstStyle/>
        <a:p>
          <a:endParaRPr lang="it-IT"/>
        </a:p>
      </dgm:t>
    </dgm:pt>
    <dgm:pt modelId="{A62E1C6D-5641-E244-AC26-6B4D73C04D96}">
      <dgm:prSet custT="1"/>
      <dgm:spPr/>
      <dgm:t>
        <a:bodyPr/>
        <a:lstStyle/>
        <a:p>
          <a:pPr rtl="0"/>
          <a:r>
            <a:rPr lang="it-IT" sz="2500" b="1" baseline="0" dirty="0"/>
            <a:t>126.755</a:t>
          </a:r>
          <a:r>
            <a:rPr lang="it-IT" sz="2500" baseline="0" dirty="0"/>
            <a:t> controlli automatizzati sulle domande presentate per </a:t>
          </a:r>
          <a:r>
            <a:rPr lang="it-IT" sz="2500" b="1" baseline="0" dirty="0"/>
            <a:t>oltre </a:t>
          </a:r>
          <a:r>
            <a:rPr lang="it-IT" sz="3200" b="1" baseline="0" dirty="0"/>
            <a:t>30 miliardi di iterazioni</a:t>
          </a:r>
          <a:endParaRPr lang="it-IT" sz="3200" b="1" dirty="0"/>
        </a:p>
      </dgm:t>
    </dgm:pt>
    <dgm:pt modelId="{1B93329A-B861-EF40-B140-ABA33B693807}" type="parTrans" cxnId="{5A2A7751-8EFE-A243-B8A5-400ECF1277D1}">
      <dgm:prSet/>
      <dgm:spPr/>
      <dgm:t>
        <a:bodyPr/>
        <a:lstStyle/>
        <a:p>
          <a:endParaRPr lang="it-IT"/>
        </a:p>
      </dgm:t>
    </dgm:pt>
    <dgm:pt modelId="{496EE5D6-EAC6-4E4F-882D-55759C7D93B2}" type="sibTrans" cxnId="{5A2A7751-8EFE-A243-B8A5-400ECF1277D1}">
      <dgm:prSet/>
      <dgm:spPr/>
      <dgm:t>
        <a:bodyPr/>
        <a:lstStyle/>
        <a:p>
          <a:endParaRPr lang="it-IT"/>
        </a:p>
      </dgm:t>
    </dgm:pt>
    <dgm:pt modelId="{E2DE70DD-3FDB-0C4A-AF9E-2E27051C38B9}" type="pres">
      <dgm:prSet presAssocID="{DB38D3B9-97B3-8442-8DB3-A9EE8D6AD606}" presName="linear" presStyleCnt="0">
        <dgm:presLayoutVars>
          <dgm:animLvl val="lvl"/>
          <dgm:resizeHandles val="exact"/>
        </dgm:presLayoutVars>
      </dgm:prSet>
      <dgm:spPr/>
    </dgm:pt>
    <dgm:pt modelId="{2DBC44D1-CE42-DD49-8232-32B2F3EC87DF}" type="pres">
      <dgm:prSet presAssocID="{D5F0043E-DF6F-3D47-A0F9-6E24BBA0E209}" presName="parentText" presStyleLbl="node1" presStyleIdx="0" presStyleCnt="1">
        <dgm:presLayoutVars>
          <dgm:chMax val="0"/>
          <dgm:bulletEnabled val="1"/>
        </dgm:presLayoutVars>
      </dgm:prSet>
      <dgm:spPr/>
    </dgm:pt>
    <dgm:pt modelId="{B7555417-5894-8440-BA34-CD3557C2D7FD}" type="pres">
      <dgm:prSet presAssocID="{D5F0043E-DF6F-3D47-A0F9-6E24BBA0E209}" presName="childText" presStyleLbl="revTx" presStyleIdx="0" presStyleCnt="1">
        <dgm:presLayoutVars>
          <dgm:bulletEnabled val="1"/>
        </dgm:presLayoutVars>
      </dgm:prSet>
      <dgm:spPr/>
    </dgm:pt>
  </dgm:ptLst>
  <dgm:cxnLst>
    <dgm:cxn modelId="{47E75C21-9F41-43EC-9007-8050D7F34015}" type="presOf" srcId="{DB38D3B9-97B3-8442-8DB3-A9EE8D6AD606}" destId="{E2DE70DD-3FDB-0C4A-AF9E-2E27051C38B9}" srcOrd="0" destOrd="0" presId="urn:microsoft.com/office/officeart/2005/8/layout/vList2"/>
    <dgm:cxn modelId="{FE9E6E41-0306-4474-B9E4-110B1E237AC1}" type="presOf" srcId="{508FCA4E-5337-3E41-83A8-48D5357FE72A}" destId="{B7555417-5894-8440-BA34-CD3557C2D7FD}" srcOrd="0" destOrd="1" presId="urn:microsoft.com/office/officeart/2005/8/layout/vList2"/>
    <dgm:cxn modelId="{194CBE6A-C325-F14E-B672-44171F7D9AF4}" srcId="{D5F0043E-DF6F-3D47-A0F9-6E24BBA0E209}" destId="{4343A787-6536-9641-98DA-02C1A071B197}" srcOrd="0" destOrd="0" parTransId="{886CE5CA-5F6E-7E40-A778-DAF299054040}" sibTransId="{084B5605-2E6B-164C-8479-E748F0DEA934}"/>
    <dgm:cxn modelId="{5A2A7751-8EFE-A243-B8A5-400ECF1277D1}" srcId="{D5F0043E-DF6F-3D47-A0F9-6E24BBA0E209}" destId="{A62E1C6D-5641-E244-AC26-6B4D73C04D96}" srcOrd="2" destOrd="0" parTransId="{1B93329A-B861-EF40-B140-ABA33B693807}" sibTransId="{496EE5D6-EAC6-4E4F-882D-55759C7D93B2}"/>
    <dgm:cxn modelId="{095AA156-3BDA-4A52-8F42-B9D26EE72C0F}" type="presOf" srcId="{A62E1C6D-5641-E244-AC26-6B4D73C04D96}" destId="{B7555417-5894-8440-BA34-CD3557C2D7FD}" srcOrd="0" destOrd="2" presId="urn:microsoft.com/office/officeart/2005/8/layout/vList2"/>
    <dgm:cxn modelId="{93791C94-CEC0-BD4C-8C1A-B537A1E268A6}" srcId="{DB38D3B9-97B3-8442-8DB3-A9EE8D6AD606}" destId="{D5F0043E-DF6F-3D47-A0F9-6E24BBA0E209}" srcOrd="0" destOrd="0" parTransId="{AF3CBE49-7A7F-5B4A-95CB-971C15BF640F}" sibTransId="{E89ABE50-2DBB-4F48-BD25-1F49CBCF2F40}"/>
    <dgm:cxn modelId="{E1743AA8-0D19-4906-94D5-4450A3873F7B}" type="presOf" srcId="{D5F0043E-DF6F-3D47-A0F9-6E24BBA0E209}" destId="{2DBC44D1-CE42-DD49-8232-32B2F3EC87DF}" srcOrd="0" destOrd="0" presId="urn:microsoft.com/office/officeart/2005/8/layout/vList2"/>
    <dgm:cxn modelId="{376FD8CB-3F3D-447F-8D9B-77124CE088DA}" type="presOf" srcId="{4343A787-6536-9641-98DA-02C1A071B197}" destId="{B7555417-5894-8440-BA34-CD3557C2D7FD}" srcOrd="0" destOrd="0" presId="urn:microsoft.com/office/officeart/2005/8/layout/vList2"/>
    <dgm:cxn modelId="{D502BAF7-763E-2341-9D57-0100255AEEB9}" srcId="{D5F0043E-DF6F-3D47-A0F9-6E24BBA0E209}" destId="{508FCA4E-5337-3E41-83A8-48D5357FE72A}" srcOrd="1" destOrd="0" parTransId="{CDB9369C-11B0-9D4B-92B2-5B82F9089AFA}" sibTransId="{89AE1C45-5D0F-EB40-8022-F6D67EAF7C2D}"/>
    <dgm:cxn modelId="{23444CFC-F768-412F-812B-099CD62D379F}" type="presParOf" srcId="{E2DE70DD-3FDB-0C4A-AF9E-2E27051C38B9}" destId="{2DBC44D1-CE42-DD49-8232-32B2F3EC87DF}" srcOrd="0" destOrd="0" presId="urn:microsoft.com/office/officeart/2005/8/layout/vList2"/>
    <dgm:cxn modelId="{A95D64F0-0170-4333-80E0-486F4499A0A6}" type="presParOf" srcId="{E2DE70DD-3FDB-0C4A-AF9E-2E27051C38B9}" destId="{B7555417-5894-8440-BA34-CD3557C2D7F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306A2D6-8527-494E-82E9-CD28D8C170B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D97A7B9E-5683-4166-B6A8-ADC0B7BDBED8}">
      <dgm:prSet/>
      <dgm:spPr/>
      <dgm:t>
        <a:bodyPr/>
        <a:lstStyle/>
        <a:p>
          <a:pPr rtl="0"/>
          <a:r>
            <a:rPr lang="it-IT" dirty="0"/>
            <a:t>Analisi del tracciato record</a:t>
          </a:r>
        </a:p>
      </dgm:t>
    </dgm:pt>
    <dgm:pt modelId="{11E655C1-6DE5-4E20-B5E4-64629AEEEA4C}" type="parTrans" cxnId="{588F1515-F9E3-4001-B8A5-4FDE26A363C1}">
      <dgm:prSet/>
      <dgm:spPr/>
      <dgm:t>
        <a:bodyPr/>
        <a:lstStyle/>
        <a:p>
          <a:endParaRPr lang="it-IT"/>
        </a:p>
      </dgm:t>
    </dgm:pt>
    <dgm:pt modelId="{CD05D0C4-439B-4022-99B6-443B0EA01FB2}" type="sibTrans" cxnId="{588F1515-F9E3-4001-B8A5-4FDE26A363C1}">
      <dgm:prSet/>
      <dgm:spPr/>
      <dgm:t>
        <a:bodyPr/>
        <a:lstStyle/>
        <a:p>
          <a:endParaRPr lang="it-IT"/>
        </a:p>
      </dgm:t>
    </dgm:pt>
    <dgm:pt modelId="{8C0F1C81-408D-4E6B-ABD0-310B2CA7C7B5}">
      <dgm:prSet/>
      <dgm:spPr/>
      <dgm:t>
        <a:bodyPr/>
        <a:lstStyle/>
        <a:p>
          <a:pPr rtl="0"/>
          <a:r>
            <a:rPr lang="it-IT" dirty="0"/>
            <a:t>Analisi dati domande</a:t>
          </a:r>
        </a:p>
      </dgm:t>
    </dgm:pt>
    <dgm:pt modelId="{A231F727-9973-45A8-9840-6D1EB57E77A6}" type="parTrans" cxnId="{081907D3-727F-4820-A900-6BBE3496F94E}">
      <dgm:prSet/>
      <dgm:spPr/>
      <dgm:t>
        <a:bodyPr/>
        <a:lstStyle/>
        <a:p>
          <a:endParaRPr lang="it-IT"/>
        </a:p>
      </dgm:t>
    </dgm:pt>
    <dgm:pt modelId="{3E518C67-1982-4A5C-B3E2-9DC64CB994F3}" type="sibTrans" cxnId="{081907D3-727F-4820-A900-6BBE3496F94E}">
      <dgm:prSet/>
      <dgm:spPr/>
      <dgm:t>
        <a:bodyPr/>
        <a:lstStyle/>
        <a:p>
          <a:endParaRPr lang="it-IT"/>
        </a:p>
      </dgm:t>
    </dgm:pt>
    <dgm:pt modelId="{8E3C15CF-35E1-43C0-B5DE-D3A46335C5E0}">
      <dgm:prSet/>
      <dgm:spPr/>
      <dgm:t>
        <a:bodyPr/>
        <a:lstStyle/>
        <a:p>
          <a:pPr rtl="0"/>
          <a:r>
            <a:rPr lang="it-IT" dirty="0"/>
            <a:t>Creazione del database interno</a:t>
          </a:r>
        </a:p>
      </dgm:t>
    </dgm:pt>
    <dgm:pt modelId="{7861D02A-427A-4717-9CC5-02C3A7978B69}" type="parTrans" cxnId="{9676A68B-76A5-4178-8C69-FDD4EDD512C8}">
      <dgm:prSet/>
      <dgm:spPr/>
      <dgm:t>
        <a:bodyPr/>
        <a:lstStyle/>
        <a:p>
          <a:endParaRPr lang="it-IT"/>
        </a:p>
      </dgm:t>
    </dgm:pt>
    <dgm:pt modelId="{CCCE1976-CF40-4D55-AF73-7BEC6B5F7A96}" type="sibTrans" cxnId="{9676A68B-76A5-4178-8C69-FDD4EDD512C8}">
      <dgm:prSet/>
      <dgm:spPr/>
      <dgm:t>
        <a:bodyPr/>
        <a:lstStyle/>
        <a:p>
          <a:endParaRPr lang="it-IT"/>
        </a:p>
      </dgm:t>
    </dgm:pt>
    <dgm:pt modelId="{CD2E4FC3-D442-4B71-B7DE-714C823E95E5}">
      <dgm:prSet/>
      <dgm:spPr/>
      <dgm:t>
        <a:bodyPr/>
        <a:lstStyle/>
        <a:p>
          <a:pPr rtl="0"/>
          <a:r>
            <a:rPr lang="it-IT" dirty="0"/>
            <a:t>Acquisizione, conversione e validazione dati</a:t>
          </a:r>
        </a:p>
      </dgm:t>
    </dgm:pt>
    <dgm:pt modelId="{F4C0760B-CA62-43D3-85D8-6E2CBC929201}" type="parTrans" cxnId="{ED204D5A-8D8B-4F36-A6BB-2C62A2B817D2}">
      <dgm:prSet/>
      <dgm:spPr/>
      <dgm:t>
        <a:bodyPr/>
        <a:lstStyle/>
        <a:p>
          <a:endParaRPr lang="it-IT"/>
        </a:p>
      </dgm:t>
    </dgm:pt>
    <dgm:pt modelId="{3E04C40B-7E8F-4EBF-8411-FFC157CA6FA0}" type="sibTrans" cxnId="{ED204D5A-8D8B-4F36-A6BB-2C62A2B817D2}">
      <dgm:prSet/>
      <dgm:spPr/>
      <dgm:t>
        <a:bodyPr/>
        <a:lstStyle/>
        <a:p>
          <a:endParaRPr lang="it-IT"/>
        </a:p>
      </dgm:t>
    </dgm:pt>
    <dgm:pt modelId="{9D163A3A-B11F-43B9-B141-627529B94B80}">
      <dgm:prSet/>
      <dgm:spPr/>
      <dgm:t>
        <a:bodyPr/>
        <a:lstStyle/>
        <a:p>
          <a:pPr rtl="0"/>
          <a:r>
            <a:rPr lang="it-IT" dirty="0"/>
            <a:t>Definizione criteri di valutazione </a:t>
          </a:r>
        </a:p>
      </dgm:t>
    </dgm:pt>
    <dgm:pt modelId="{7D40D355-B5F9-4CD9-9DB9-425A75BC2007}" type="parTrans" cxnId="{8812EC17-8990-4A0D-8183-93397D3B6F22}">
      <dgm:prSet/>
      <dgm:spPr/>
      <dgm:t>
        <a:bodyPr/>
        <a:lstStyle/>
        <a:p>
          <a:endParaRPr lang="it-IT"/>
        </a:p>
      </dgm:t>
    </dgm:pt>
    <dgm:pt modelId="{9497283B-43EF-400C-9FDF-3151DE666892}" type="sibTrans" cxnId="{8812EC17-8990-4A0D-8183-93397D3B6F22}">
      <dgm:prSet/>
      <dgm:spPr/>
      <dgm:t>
        <a:bodyPr/>
        <a:lstStyle/>
        <a:p>
          <a:endParaRPr lang="it-IT"/>
        </a:p>
      </dgm:t>
    </dgm:pt>
    <dgm:pt modelId="{5CCC37B2-E16C-4086-8643-841E66D7F522}">
      <dgm:prSet/>
      <dgm:spPr/>
      <dgm:t>
        <a:bodyPr/>
        <a:lstStyle/>
        <a:p>
          <a:pPr rtl="0"/>
          <a:r>
            <a:rPr lang="it-IT" dirty="0"/>
            <a:t>Creazione delle «</a:t>
          </a:r>
          <a:r>
            <a:rPr lang="it-IT" dirty="0" err="1"/>
            <a:t>query</a:t>
          </a:r>
          <a:r>
            <a:rPr lang="it-IT" dirty="0"/>
            <a:t>»</a:t>
          </a:r>
        </a:p>
      </dgm:t>
    </dgm:pt>
    <dgm:pt modelId="{3D28E65F-419A-49A9-999D-A64730CDEF3C}" type="parTrans" cxnId="{ABB19592-85E9-426B-A58F-2C5AB4333229}">
      <dgm:prSet/>
      <dgm:spPr/>
      <dgm:t>
        <a:bodyPr/>
        <a:lstStyle/>
        <a:p>
          <a:endParaRPr lang="it-IT"/>
        </a:p>
      </dgm:t>
    </dgm:pt>
    <dgm:pt modelId="{B57D9886-0A36-48F4-9858-8890867DDF7B}" type="sibTrans" cxnId="{ABB19592-85E9-426B-A58F-2C5AB4333229}">
      <dgm:prSet/>
      <dgm:spPr/>
      <dgm:t>
        <a:bodyPr/>
        <a:lstStyle/>
        <a:p>
          <a:endParaRPr lang="it-IT"/>
        </a:p>
      </dgm:t>
    </dgm:pt>
    <dgm:pt modelId="{96C9D09E-A13D-4228-BB02-34D0F96C6BD5}">
      <dgm:prSet/>
      <dgm:spPr/>
      <dgm:t>
        <a:bodyPr/>
        <a:lstStyle/>
        <a:p>
          <a:pPr rtl="0"/>
          <a:r>
            <a:rPr lang="it-IT" dirty="0"/>
            <a:t>Elaborazione graduatoria provvisoria</a:t>
          </a:r>
        </a:p>
      </dgm:t>
    </dgm:pt>
    <dgm:pt modelId="{DD8795B7-B9E7-4DB2-85C4-36B4758FA247}" type="parTrans" cxnId="{B6486A43-A90D-4214-B315-FD4AA740A103}">
      <dgm:prSet/>
      <dgm:spPr/>
      <dgm:t>
        <a:bodyPr/>
        <a:lstStyle/>
        <a:p>
          <a:endParaRPr lang="it-IT"/>
        </a:p>
      </dgm:t>
    </dgm:pt>
    <dgm:pt modelId="{1321DFD1-B81F-4AC0-995E-6514CFC3A953}" type="sibTrans" cxnId="{B6486A43-A90D-4214-B315-FD4AA740A103}">
      <dgm:prSet/>
      <dgm:spPr/>
      <dgm:t>
        <a:bodyPr/>
        <a:lstStyle/>
        <a:p>
          <a:endParaRPr lang="it-IT"/>
        </a:p>
      </dgm:t>
    </dgm:pt>
    <dgm:pt modelId="{72644825-2AF8-4228-94DC-7736D710DA1C}">
      <dgm:prSet/>
      <dgm:spPr/>
      <dgm:t>
        <a:bodyPr/>
        <a:lstStyle/>
        <a:p>
          <a:pPr rtl="0"/>
          <a:r>
            <a:rPr lang="it-IT" dirty="0"/>
            <a:t>Determinazione delle domande non ricevibili, non ammissibili, ricevibili, ammissibili</a:t>
          </a:r>
        </a:p>
      </dgm:t>
    </dgm:pt>
    <dgm:pt modelId="{67F069D5-F673-4305-9868-B81B7DF012FA}" type="parTrans" cxnId="{D5AA72AD-B6FA-4158-81B7-B66520AEA90A}">
      <dgm:prSet/>
      <dgm:spPr/>
      <dgm:t>
        <a:bodyPr/>
        <a:lstStyle/>
        <a:p>
          <a:endParaRPr lang="it-IT"/>
        </a:p>
      </dgm:t>
    </dgm:pt>
    <dgm:pt modelId="{6D248238-A7E8-4C09-8E70-BAD5F3500584}" type="sibTrans" cxnId="{D5AA72AD-B6FA-4158-81B7-B66520AEA90A}">
      <dgm:prSet/>
      <dgm:spPr/>
      <dgm:t>
        <a:bodyPr/>
        <a:lstStyle/>
        <a:p>
          <a:endParaRPr lang="it-IT"/>
        </a:p>
      </dgm:t>
    </dgm:pt>
    <dgm:pt modelId="{C9BCCC4D-278F-4E55-9298-5D1895FDF02A}" type="pres">
      <dgm:prSet presAssocID="{D306A2D6-8527-494E-82E9-CD28D8C170B7}" presName="vert0" presStyleCnt="0">
        <dgm:presLayoutVars>
          <dgm:dir/>
          <dgm:animOne val="branch"/>
          <dgm:animLvl val="lvl"/>
        </dgm:presLayoutVars>
      </dgm:prSet>
      <dgm:spPr/>
    </dgm:pt>
    <dgm:pt modelId="{57CAABF2-5B44-4311-B978-6AD27C8848E1}" type="pres">
      <dgm:prSet presAssocID="{D97A7B9E-5683-4166-B6A8-ADC0B7BDBED8}" presName="thickLine" presStyleLbl="alignNode1" presStyleIdx="0" presStyleCnt="8"/>
      <dgm:spPr/>
    </dgm:pt>
    <dgm:pt modelId="{AB50CD6A-2378-4A0D-8F19-097B914202F1}" type="pres">
      <dgm:prSet presAssocID="{D97A7B9E-5683-4166-B6A8-ADC0B7BDBED8}" presName="horz1" presStyleCnt="0"/>
      <dgm:spPr/>
    </dgm:pt>
    <dgm:pt modelId="{DE0CB7F5-320C-4A2D-B257-7F3932E46AC0}" type="pres">
      <dgm:prSet presAssocID="{D97A7B9E-5683-4166-B6A8-ADC0B7BDBED8}" presName="tx1" presStyleLbl="revTx" presStyleIdx="0" presStyleCnt="8"/>
      <dgm:spPr/>
    </dgm:pt>
    <dgm:pt modelId="{C81C6184-95A9-4123-8C7C-C421C659DF5B}" type="pres">
      <dgm:prSet presAssocID="{D97A7B9E-5683-4166-B6A8-ADC0B7BDBED8}" presName="vert1" presStyleCnt="0"/>
      <dgm:spPr/>
    </dgm:pt>
    <dgm:pt modelId="{787B1DB1-8617-4A1D-8D98-A137805C6421}" type="pres">
      <dgm:prSet presAssocID="{8C0F1C81-408D-4E6B-ABD0-310B2CA7C7B5}" presName="thickLine" presStyleLbl="alignNode1" presStyleIdx="1" presStyleCnt="8"/>
      <dgm:spPr/>
    </dgm:pt>
    <dgm:pt modelId="{8BB3AE7B-C28E-4158-ABD0-AFCC46EEF8E3}" type="pres">
      <dgm:prSet presAssocID="{8C0F1C81-408D-4E6B-ABD0-310B2CA7C7B5}" presName="horz1" presStyleCnt="0"/>
      <dgm:spPr/>
    </dgm:pt>
    <dgm:pt modelId="{BDF83CC9-44E1-48AC-91A0-F8C7966BB736}" type="pres">
      <dgm:prSet presAssocID="{8C0F1C81-408D-4E6B-ABD0-310B2CA7C7B5}" presName="tx1" presStyleLbl="revTx" presStyleIdx="1" presStyleCnt="8"/>
      <dgm:spPr/>
    </dgm:pt>
    <dgm:pt modelId="{15CC98CD-0B59-4704-A707-92B3F1F31EBB}" type="pres">
      <dgm:prSet presAssocID="{8C0F1C81-408D-4E6B-ABD0-310B2CA7C7B5}" presName="vert1" presStyleCnt="0"/>
      <dgm:spPr/>
    </dgm:pt>
    <dgm:pt modelId="{B2E7525C-5883-45B2-B958-D56BB68E8DD9}" type="pres">
      <dgm:prSet presAssocID="{8E3C15CF-35E1-43C0-B5DE-D3A46335C5E0}" presName="thickLine" presStyleLbl="alignNode1" presStyleIdx="2" presStyleCnt="8"/>
      <dgm:spPr/>
    </dgm:pt>
    <dgm:pt modelId="{45EB3117-AE66-4402-9408-C03418C101E5}" type="pres">
      <dgm:prSet presAssocID="{8E3C15CF-35E1-43C0-B5DE-D3A46335C5E0}" presName="horz1" presStyleCnt="0"/>
      <dgm:spPr/>
    </dgm:pt>
    <dgm:pt modelId="{0B49C90C-17D4-4FFF-B597-CC727A8A9628}" type="pres">
      <dgm:prSet presAssocID="{8E3C15CF-35E1-43C0-B5DE-D3A46335C5E0}" presName="tx1" presStyleLbl="revTx" presStyleIdx="2" presStyleCnt="8"/>
      <dgm:spPr/>
    </dgm:pt>
    <dgm:pt modelId="{A74E0CE8-992E-4391-81DB-D7BD662AB2F2}" type="pres">
      <dgm:prSet presAssocID="{8E3C15CF-35E1-43C0-B5DE-D3A46335C5E0}" presName="vert1" presStyleCnt="0"/>
      <dgm:spPr/>
    </dgm:pt>
    <dgm:pt modelId="{429FF647-30B0-4D93-803E-E6E501C5AA74}" type="pres">
      <dgm:prSet presAssocID="{CD2E4FC3-D442-4B71-B7DE-714C823E95E5}" presName="thickLine" presStyleLbl="alignNode1" presStyleIdx="3" presStyleCnt="8"/>
      <dgm:spPr/>
    </dgm:pt>
    <dgm:pt modelId="{C28DE221-80DF-4283-A691-7CC5D529B0F7}" type="pres">
      <dgm:prSet presAssocID="{CD2E4FC3-D442-4B71-B7DE-714C823E95E5}" presName="horz1" presStyleCnt="0"/>
      <dgm:spPr/>
    </dgm:pt>
    <dgm:pt modelId="{C6E4364A-617D-4958-B686-E376E24E9BBB}" type="pres">
      <dgm:prSet presAssocID="{CD2E4FC3-D442-4B71-B7DE-714C823E95E5}" presName="tx1" presStyleLbl="revTx" presStyleIdx="3" presStyleCnt="8"/>
      <dgm:spPr/>
    </dgm:pt>
    <dgm:pt modelId="{12FF44B4-FEF2-44F9-A560-366ADE351E0E}" type="pres">
      <dgm:prSet presAssocID="{CD2E4FC3-D442-4B71-B7DE-714C823E95E5}" presName="vert1" presStyleCnt="0"/>
      <dgm:spPr/>
    </dgm:pt>
    <dgm:pt modelId="{E8DA2821-F17A-42DD-9197-3EEF54FFC871}" type="pres">
      <dgm:prSet presAssocID="{9D163A3A-B11F-43B9-B141-627529B94B80}" presName="thickLine" presStyleLbl="alignNode1" presStyleIdx="4" presStyleCnt="8"/>
      <dgm:spPr/>
    </dgm:pt>
    <dgm:pt modelId="{45239223-1EEC-4ED8-A743-5BAF0C4A11EC}" type="pres">
      <dgm:prSet presAssocID="{9D163A3A-B11F-43B9-B141-627529B94B80}" presName="horz1" presStyleCnt="0"/>
      <dgm:spPr/>
    </dgm:pt>
    <dgm:pt modelId="{8E82C103-FDD1-4EB1-A07C-5FFEDC91DC89}" type="pres">
      <dgm:prSet presAssocID="{9D163A3A-B11F-43B9-B141-627529B94B80}" presName="tx1" presStyleLbl="revTx" presStyleIdx="4" presStyleCnt="8"/>
      <dgm:spPr/>
    </dgm:pt>
    <dgm:pt modelId="{FF7838AF-62D1-4F54-9018-D878361E917F}" type="pres">
      <dgm:prSet presAssocID="{9D163A3A-B11F-43B9-B141-627529B94B80}" presName="vert1" presStyleCnt="0"/>
      <dgm:spPr/>
    </dgm:pt>
    <dgm:pt modelId="{D2E5A7E6-B7DB-4C99-9738-196789AA1604}" type="pres">
      <dgm:prSet presAssocID="{5CCC37B2-E16C-4086-8643-841E66D7F522}" presName="thickLine" presStyleLbl="alignNode1" presStyleIdx="5" presStyleCnt="8"/>
      <dgm:spPr/>
    </dgm:pt>
    <dgm:pt modelId="{DFC5F1F0-076F-4BC4-B530-262E0102FFDC}" type="pres">
      <dgm:prSet presAssocID="{5CCC37B2-E16C-4086-8643-841E66D7F522}" presName="horz1" presStyleCnt="0"/>
      <dgm:spPr/>
    </dgm:pt>
    <dgm:pt modelId="{8F80AC1E-76FA-474B-90BA-375D054C81D0}" type="pres">
      <dgm:prSet presAssocID="{5CCC37B2-E16C-4086-8643-841E66D7F522}" presName="tx1" presStyleLbl="revTx" presStyleIdx="5" presStyleCnt="8"/>
      <dgm:spPr/>
    </dgm:pt>
    <dgm:pt modelId="{5E956E25-129D-404B-AC0D-C03B1D877EDB}" type="pres">
      <dgm:prSet presAssocID="{5CCC37B2-E16C-4086-8643-841E66D7F522}" presName="vert1" presStyleCnt="0"/>
      <dgm:spPr/>
    </dgm:pt>
    <dgm:pt modelId="{ADCFCF74-2E4D-449F-991B-C14059A9369A}" type="pres">
      <dgm:prSet presAssocID="{72644825-2AF8-4228-94DC-7736D710DA1C}" presName="thickLine" presStyleLbl="alignNode1" presStyleIdx="6" presStyleCnt="8"/>
      <dgm:spPr/>
    </dgm:pt>
    <dgm:pt modelId="{3F894692-8A76-400C-A5BD-A0617391CA7E}" type="pres">
      <dgm:prSet presAssocID="{72644825-2AF8-4228-94DC-7736D710DA1C}" presName="horz1" presStyleCnt="0"/>
      <dgm:spPr/>
    </dgm:pt>
    <dgm:pt modelId="{974C96D1-CAD3-4786-B148-914833ECBDEE}" type="pres">
      <dgm:prSet presAssocID="{72644825-2AF8-4228-94DC-7736D710DA1C}" presName="tx1" presStyleLbl="revTx" presStyleIdx="6" presStyleCnt="8"/>
      <dgm:spPr/>
    </dgm:pt>
    <dgm:pt modelId="{CAFAF7AB-60A5-4138-B1ED-275C88827380}" type="pres">
      <dgm:prSet presAssocID="{72644825-2AF8-4228-94DC-7736D710DA1C}" presName="vert1" presStyleCnt="0"/>
      <dgm:spPr/>
    </dgm:pt>
    <dgm:pt modelId="{378A9229-7CF4-4751-8480-7DF097B2A52B}" type="pres">
      <dgm:prSet presAssocID="{96C9D09E-A13D-4228-BB02-34D0F96C6BD5}" presName="thickLine" presStyleLbl="alignNode1" presStyleIdx="7" presStyleCnt="8"/>
      <dgm:spPr/>
    </dgm:pt>
    <dgm:pt modelId="{69608A7D-365F-4DEF-AB3A-876037A78635}" type="pres">
      <dgm:prSet presAssocID="{96C9D09E-A13D-4228-BB02-34D0F96C6BD5}" presName="horz1" presStyleCnt="0"/>
      <dgm:spPr/>
    </dgm:pt>
    <dgm:pt modelId="{E24B4D05-1EA3-450F-8AEA-7C6A3CDFB60C}" type="pres">
      <dgm:prSet presAssocID="{96C9D09E-A13D-4228-BB02-34D0F96C6BD5}" presName="tx1" presStyleLbl="revTx" presStyleIdx="7" presStyleCnt="8"/>
      <dgm:spPr/>
    </dgm:pt>
    <dgm:pt modelId="{58100124-EAB2-4971-AF3F-4253BE41FFBA}" type="pres">
      <dgm:prSet presAssocID="{96C9D09E-A13D-4228-BB02-34D0F96C6BD5}" presName="vert1" presStyleCnt="0"/>
      <dgm:spPr/>
    </dgm:pt>
  </dgm:ptLst>
  <dgm:cxnLst>
    <dgm:cxn modelId="{588F1515-F9E3-4001-B8A5-4FDE26A363C1}" srcId="{D306A2D6-8527-494E-82E9-CD28D8C170B7}" destId="{D97A7B9E-5683-4166-B6A8-ADC0B7BDBED8}" srcOrd="0" destOrd="0" parTransId="{11E655C1-6DE5-4E20-B5E4-64629AEEEA4C}" sibTransId="{CD05D0C4-439B-4022-99B6-443B0EA01FB2}"/>
    <dgm:cxn modelId="{8812EC17-8990-4A0D-8183-93397D3B6F22}" srcId="{D306A2D6-8527-494E-82E9-CD28D8C170B7}" destId="{9D163A3A-B11F-43B9-B141-627529B94B80}" srcOrd="4" destOrd="0" parTransId="{7D40D355-B5F9-4CD9-9DB9-425A75BC2007}" sibTransId="{9497283B-43EF-400C-9FDF-3151DE666892}"/>
    <dgm:cxn modelId="{8BA3D127-294C-42E7-BC68-3BB859CB545D}" type="presOf" srcId="{5CCC37B2-E16C-4086-8643-841E66D7F522}" destId="{8F80AC1E-76FA-474B-90BA-375D054C81D0}" srcOrd="0" destOrd="0" presId="urn:microsoft.com/office/officeart/2008/layout/LinedList"/>
    <dgm:cxn modelId="{35F96F5E-203E-4A59-848E-48A70811A2A3}" type="presOf" srcId="{8E3C15CF-35E1-43C0-B5DE-D3A46335C5E0}" destId="{0B49C90C-17D4-4FFF-B597-CC727A8A9628}" srcOrd="0" destOrd="0" presId="urn:microsoft.com/office/officeart/2008/layout/LinedList"/>
    <dgm:cxn modelId="{B6486A43-A90D-4214-B315-FD4AA740A103}" srcId="{D306A2D6-8527-494E-82E9-CD28D8C170B7}" destId="{96C9D09E-A13D-4228-BB02-34D0F96C6BD5}" srcOrd="7" destOrd="0" parTransId="{DD8795B7-B9E7-4DB2-85C4-36B4758FA247}" sibTransId="{1321DFD1-B81F-4AC0-995E-6514CFC3A953}"/>
    <dgm:cxn modelId="{DCAA8D48-5CBE-4822-AB05-65D5440D11F8}" type="presOf" srcId="{CD2E4FC3-D442-4B71-B7DE-714C823E95E5}" destId="{C6E4364A-617D-4958-B686-E376E24E9BBB}" srcOrd="0" destOrd="0" presId="urn:microsoft.com/office/officeart/2008/layout/LinedList"/>
    <dgm:cxn modelId="{9C511F78-A675-4C33-91FA-0999BE7071D0}" type="presOf" srcId="{96C9D09E-A13D-4228-BB02-34D0F96C6BD5}" destId="{E24B4D05-1EA3-450F-8AEA-7C6A3CDFB60C}" srcOrd="0" destOrd="0" presId="urn:microsoft.com/office/officeart/2008/layout/LinedList"/>
    <dgm:cxn modelId="{ED204D5A-8D8B-4F36-A6BB-2C62A2B817D2}" srcId="{D306A2D6-8527-494E-82E9-CD28D8C170B7}" destId="{CD2E4FC3-D442-4B71-B7DE-714C823E95E5}" srcOrd="3" destOrd="0" parTransId="{F4C0760B-CA62-43D3-85D8-6E2CBC929201}" sibTransId="{3E04C40B-7E8F-4EBF-8411-FFC157CA6FA0}"/>
    <dgm:cxn modelId="{9676A68B-76A5-4178-8C69-FDD4EDD512C8}" srcId="{D306A2D6-8527-494E-82E9-CD28D8C170B7}" destId="{8E3C15CF-35E1-43C0-B5DE-D3A46335C5E0}" srcOrd="2" destOrd="0" parTransId="{7861D02A-427A-4717-9CC5-02C3A7978B69}" sibTransId="{CCCE1976-CF40-4D55-AF73-7BEC6B5F7A96}"/>
    <dgm:cxn modelId="{ABB19592-85E9-426B-A58F-2C5AB4333229}" srcId="{D306A2D6-8527-494E-82E9-CD28D8C170B7}" destId="{5CCC37B2-E16C-4086-8643-841E66D7F522}" srcOrd="5" destOrd="0" parTransId="{3D28E65F-419A-49A9-999D-A64730CDEF3C}" sibTransId="{B57D9886-0A36-48F4-9858-8890867DDF7B}"/>
    <dgm:cxn modelId="{4ED947A5-76D7-482D-94F1-A43933EDF34B}" type="presOf" srcId="{72644825-2AF8-4228-94DC-7736D710DA1C}" destId="{974C96D1-CAD3-4786-B148-914833ECBDEE}" srcOrd="0" destOrd="0" presId="urn:microsoft.com/office/officeart/2008/layout/LinedList"/>
    <dgm:cxn modelId="{D5AA72AD-B6FA-4158-81B7-B66520AEA90A}" srcId="{D306A2D6-8527-494E-82E9-CD28D8C170B7}" destId="{72644825-2AF8-4228-94DC-7736D710DA1C}" srcOrd="6" destOrd="0" parTransId="{67F069D5-F673-4305-9868-B81B7DF012FA}" sibTransId="{6D248238-A7E8-4C09-8E70-BAD5F3500584}"/>
    <dgm:cxn modelId="{85266FC4-6312-4434-BBFA-8481AD1DAEA9}" type="presOf" srcId="{9D163A3A-B11F-43B9-B141-627529B94B80}" destId="{8E82C103-FDD1-4EB1-A07C-5FFEDC91DC89}" srcOrd="0" destOrd="0" presId="urn:microsoft.com/office/officeart/2008/layout/LinedList"/>
    <dgm:cxn modelId="{16EAAFC7-70D7-4EEC-A974-021C8E853B29}" type="presOf" srcId="{D306A2D6-8527-494E-82E9-CD28D8C170B7}" destId="{C9BCCC4D-278F-4E55-9298-5D1895FDF02A}" srcOrd="0" destOrd="0" presId="urn:microsoft.com/office/officeart/2008/layout/LinedList"/>
    <dgm:cxn modelId="{3A1BE5C7-7B2B-4884-9825-9E9504A02FAD}" type="presOf" srcId="{8C0F1C81-408D-4E6B-ABD0-310B2CA7C7B5}" destId="{BDF83CC9-44E1-48AC-91A0-F8C7966BB736}" srcOrd="0" destOrd="0" presId="urn:microsoft.com/office/officeart/2008/layout/LinedList"/>
    <dgm:cxn modelId="{081907D3-727F-4820-A900-6BBE3496F94E}" srcId="{D306A2D6-8527-494E-82E9-CD28D8C170B7}" destId="{8C0F1C81-408D-4E6B-ABD0-310B2CA7C7B5}" srcOrd="1" destOrd="0" parTransId="{A231F727-9973-45A8-9840-6D1EB57E77A6}" sibTransId="{3E518C67-1982-4A5C-B3E2-9DC64CB994F3}"/>
    <dgm:cxn modelId="{F162A1F7-A131-4394-948C-A2261A492F41}" type="presOf" srcId="{D97A7B9E-5683-4166-B6A8-ADC0B7BDBED8}" destId="{DE0CB7F5-320C-4A2D-B257-7F3932E46AC0}" srcOrd="0" destOrd="0" presId="urn:microsoft.com/office/officeart/2008/layout/LinedList"/>
    <dgm:cxn modelId="{D0669B8B-2E36-42B6-94A3-A368EF479C75}" type="presParOf" srcId="{C9BCCC4D-278F-4E55-9298-5D1895FDF02A}" destId="{57CAABF2-5B44-4311-B978-6AD27C8848E1}" srcOrd="0" destOrd="0" presId="urn:microsoft.com/office/officeart/2008/layout/LinedList"/>
    <dgm:cxn modelId="{09509771-715B-46A0-B6ED-3D466E75AD7E}" type="presParOf" srcId="{C9BCCC4D-278F-4E55-9298-5D1895FDF02A}" destId="{AB50CD6A-2378-4A0D-8F19-097B914202F1}" srcOrd="1" destOrd="0" presId="urn:microsoft.com/office/officeart/2008/layout/LinedList"/>
    <dgm:cxn modelId="{F592C476-A1AF-4805-AB01-C0BA3CF8BA0B}" type="presParOf" srcId="{AB50CD6A-2378-4A0D-8F19-097B914202F1}" destId="{DE0CB7F5-320C-4A2D-B257-7F3932E46AC0}" srcOrd="0" destOrd="0" presId="urn:microsoft.com/office/officeart/2008/layout/LinedList"/>
    <dgm:cxn modelId="{282A97DF-E6D1-4CAF-9406-4BD5E4894A83}" type="presParOf" srcId="{AB50CD6A-2378-4A0D-8F19-097B914202F1}" destId="{C81C6184-95A9-4123-8C7C-C421C659DF5B}" srcOrd="1" destOrd="0" presId="urn:microsoft.com/office/officeart/2008/layout/LinedList"/>
    <dgm:cxn modelId="{9F0B9DD0-9E95-413A-8426-E88D78E215E6}" type="presParOf" srcId="{C9BCCC4D-278F-4E55-9298-5D1895FDF02A}" destId="{787B1DB1-8617-4A1D-8D98-A137805C6421}" srcOrd="2" destOrd="0" presId="urn:microsoft.com/office/officeart/2008/layout/LinedList"/>
    <dgm:cxn modelId="{4762D8B4-8316-4C19-8CD6-9672B8DA91A7}" type="presParOf" srcId="{C9BCCC4D-278F-4E55-9298-5D1895FDF02A}" destId="{8BB3AE7B-C28E-4158-ABD0-AFCC46EEF8E3}" srcOrd="3" destOrd="0" presId="urn:microsoft.com/office/officeart/2008/layout/LinedList"/>
    <dgm:cxn modelId="{0523EF78-27FC-4897-A975-54835F1FB61E}" type="presParOf" srcId="{8BB3AE7B-C28E-4158-ABD0-AFCC46EEF8E3}" destId="{BDF83CC9-44E1-48AC-91A0-F8C7966BB736}" srcOrd="0" destOrd="0" presId="urn:microsoft.com/office/officeart/2008/layout/LinedList"/>
    <dgm:cxn modelId="{AF9CAAAA-B4B7-48A0-93E1-45DAAA4704DB}" type="presParOf" srcId="{8BB3AE7B-C28E-4158-ABD0-AFCC46EEF8E3}" destId="{15CC98CD-0B59-4704-A707-92B3F1F31EBB}" srcOrd="1" destOrd="0" presId="urn:microsoft.com/office/officeart/2008/layout/LinedList"/>
    <dgm:cxn modelId="{B33008B8-968C-46E6-85C0-7CAEC1C9EB99}" type="presParOf" srcId="{C9BCCC4D-278F-4E55-9298-5D1895FDF02A}" destId="{B2E7525C-5883-45B2-B958-D56BB68E8DD9}" srcOrd="4" destOrd="0" presId="urn:microsoft.com/office/officeart/2008/layout/LinedList"/>
    <dgm:cxn modelId="{81F19E71-0B9B-43AE-BB3B-5827ED513B00}" type="presParOf" srcId="{C9BCCC4D-278F-4E55-9298-5D1895FDF02A}" destId="{45EB3117-AE66-4402-9408-C03418C101E5}" srcOrd="5" destOrd="0" presId="urn:microsoft.com/office/officeart/2008/layout/LinedList"/>
    <dgm:cxn modelId="{3D850B85-B7F1-4747-A05F-D7453F688397}" type="presParOf" srcId="{45EB3117-AE66-4402-9408-C03418C101E5}" destId="{0B49C90C-17D4-4FFF-B597-CC727A8A9628}" srcOrd="0" destOrd="0" presId="urn:microsoft.com/office/officeart/2008/layout/LinedList"/>
    <dgm:cxn modelId="{D1815970-3196-4754-BE41-A950C33AD126}" type="presParOf" srcId="{45EB3117-AE66-4402-9408-C03418C101E5}" destId="{A74E0CE8-992E-4391-81DB-D7BD662AB2F2}" srcOrd="1" destOrd="0" presId="urn:microsoft.com/office/officeart/2008/layout/LinedList"/>
    <dgm:cxn modelId="{4A9A9E73-7446-4334-8FDA-730086CFD767}" type="presParOf" srcId="{C9BCCC4D-278F-4E55-9298-5D1895FDF02A}" destId="{429FF647-30B0-4D93-803E-E6E501C5AA74}" srcOrd="6" destOrd="0" presId="urn:microsoft.com/office/officeart/2008/layout/LinedList"/>
    <dgm:cxn modelId="{0A052065-9586-435F-999A-B4C050F9F6D9}" type="presParOf" srcId="{C9BCCC4D-278F-4E55-9298-5D1895FDF02A}" destId="{C28DE221-80DF-4283-A691-7CC5D529B0F7}" srcOrd="7" destOrd="0" presId="urn:microsoft.com/office/officeart/2008/layout/LinedList"/>
    <dgm:cxn modelId="{657C59DB-FFF8-4282-8B82-060AD1DE9E0E}" type="presParOf" srcId="{C28DE221-80DF-4283-A691-7CC5D529B0F7}" destId="{C6E4364A-617D-4958-B686-E376E24E9BBB}" srcOrd="0" destOrd="0" presId="urn:microsoft.com/office/officeart/2008/layout/LinedList"/>
    <dgm:cxn modelId="{784DCF0E-58B1-41DE-8754-6C30339C3FEE}" type="presParOf" srcId="{C28DE221-80DF-4283-A691-7CC5D529B0F7}" destId="{12FF44B4-FEF2-44F9-A560-366ADE351E0E}" srcOrd="1" destOrd="0" presId="urn:microsoft.com/office/officeart/2008/layout/LinedList"/>
    <dgm:cxn modelId="{5A6A0FA0-C89C-480A-AD45-9D5041528A21}" type="presParOf" srcId="{C9BCCC4D-278F-4E55-9298-5D1895FDF02A}" destId="{E8DA2821-F17A-42DD-9197-3EEF54FFC871}" srcOrd="8" destOrd="0" presId="urn:microsoft.com/office/officeart/2008/layout/LinedList"/>
    <dgm:cxn modelId="{7F6A0A90-01CF-4692-BB75-3D728C20076A}" type="presParOf" srcId="{C9BCCC4D-278F-4E55-9298-5D1895FDF02A}" destId="{45239223-1EEC-4ED8-A743-5BAF0C4A11EC}" srcOrd="9" destOrd="0" presId="urn:microsoft.com/office/officeart/2008/layout/LinedList"/>
    <dgm:cxn modelId="{B5EF65B4-DD22-4E8D-AC45-EBD208B9FBEC}" type="presParOf" srcId="{45239223-1EEC-4ED8-A743-5BAF0C4A11EC}" destId="{8E82C103-FDD1-4EB1-A07C-5FFEDC91DC89}" srcOrd="0" destOrd="0" presId="urn:microsoft.com/office/officeart/2008/layout/LinedList"/>
    <dgm:cxn modelId="{DE3B786A-3018-4EB4-83BD-DE94CB238A9E}" type="presParOf" srcId="{45239223-1EEC-4ED8-A743-5BAF0C4A11EC}" destId="{FF7838AF-62D1-4F54-9018-D878361E917F}" srcOrd="1" destOrd="0" presId="urn:microsoft.com/office/officeart/2008/layout/LinedList"/>
    <dgm:cxn modelId="{87774203-7535-49AD-9192-5444F8D2F8CA}" type="presParOf" srcId="{C9BCCC4D-278F-4E55-9298-5D1895FDF02A}" destId="{D2E5A7E6-B7DB-4C99-9738-196789AA1604}" srcOrd="10" destOrd="0" presId="urn:microsoft.com/office/officeart/2008/layout/LinedList"/>
    <dgm:cxn modelId="{6137A371-3CE9-415F-AB6A-08358C0FA3D0}" type="presParOf" srcId="{C9BCCC4D-278F-4E55-9298-5D1895FDF02A}" destId="{DFC5F1F0-076F-4BC4-B530-262E0102FFDC}" srcOrd="11" destOrd="0" presId="urn:microsoft.com/office/officeart/2008/layout/LinedList"/>
    <dgm:cxn modelId="{00C4576E-F8A3-4A82-A574-89F8A4B1AC20}" type="presParOf" srcId="{DFC5F1F0-076F-4BC4-B530-262E0102FFDC}" destId="{8F80AC1E-76FA-474B-90BA-375D054C81D0}" srcOrd="0" destOrd="0" presId="urn:microsoft.com/office/officeart/2008/layout/LinedList"/>
    <dgm:cxn modelId="{00018D77-EF11-434A-A368-BA170B3E0D68}" type="presParOf" srcId="{DFC5F1F0-076F-4BC4-B530-262E0102FFDC}" destId="{5E956E25-129D-404B-AC0D-C03B1D877EDB}" srcOrd="1" destOrd="0" presId="urn:microsoft.com/office/officeart/2008/layout/LinedList"/>
    <dgm:cxn modelId="{E215128C-D94F-43B1-A5B0-9F5A2A0134F9}" type="presParOf" srcId="{C9BCCC4D-278F-4E55-9298-5D1895FDF02A}" destId="{ADCFCF74-2E4D-449F-991B-C14059A9369A}" srcOrd="12" destOrd="0" presId="urn:microsoft.com/office/officeart/2008/layout/LinedList"/>
    <dgm:cxn modelId="{1D77B3A9-FB03-4D49-9EFC-AC19E861F471}" type="presParOf" srcId="{C9BCCC4D-278F-4E55-9298-5D1895FDF02A}" destId="{3F894692-8A76-400C-A5BD-A0617391CA7E}" srcOrd="13" destOrd="0" presId="urn:microsoft.com/office/officeart/2008/layout/LinedList"/>
    <dgm:cxn modelId="{99C460E5-88BB-41D3-9C28-C1A05D032087}" type="presParOf" srcId="{3F894692-8A76-400C-A5BD-A0617391CA7E}" destId="{974C96D1-CAD3-4786-B148-914833ECBDEE}" srcOrd="0" destOrd="0" presId="urn:microsoft.com/office/officeart/2008/layout/LinedList"/>
    <dgm:cxn modelId="{657F6141-DD97-42F9-B666-EB7157CFD4C2}" type="presParOf" srcId="{3F894692-8A76-400C-A5BD-A0617391CA7E}" destId="{CAFAF7AB-60A5-4138-B1ED-275C88827380}" srcOrd="1" destOrd="0" presId="urn:microsoft.com/office/officeart/2008/layout/LinedList"/>
    <dgm:cxn modelId="{DB19A898-DC26-4497-970A-778D0DE894FF}" type="presParOf" srcId="{C9BCCC4D-278F-4E55-9298-5D1895FDF02A}" destId="{378A9229-7CF4-4751-8480-7DF097B2A52B}" srcOrd="14" destOrd="0" presId="urn:microsoft.com/office/officeart/2008/layout/LinedList"/>
    <dgm:cxn modelId="{1F30A0AF-7664-4C11-A291-398315C95280}" type="presParOf" srcId="{C9BCCC4D-278F-4E55-9298-5D1895FDF02A}" destId="{69608A7D-365F-4DEF-AB3A-876037A78635}" srcOrd="15" destOrd="0" presId="urn:microsoft.com/office/officeart/2008/layout/LinedList"/>
    <dgm:cxn modelId="{6F76F1B3-9645-4C42-A3C9-3BDE47FC9FA8}" type="presParOf" srcId="{69608A7D-365F-4DEF-AB3A-876037A78635}" destId="{E24B4D05-1EA3-450F-8AEA-7C6A3CDFB60C}" srcOrd="0" destOrd="0" presId="urn:microsoft.com/office/officeart/2008/layout/LinedList"/>
    <dgm:cxn modelId="{092A7F55-8256-4030-AB5D-FEAFE554484A}" type="presParOf" srcId="{69608A7D-365F-4DEF-AB3A-876037A78635}" destId="{58100124-EAB2-4971-AF3F-4253BE41FFB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3C99692-69AA-465A-9F7B-F38BC6D3CF43}"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it-IT"/>
        </a:p>
      </dgm:t>
    </dgm:pt>
    <dgm:pt modelId="{A3395D23-6815-45FD-8A24-393712D0B535}">
      <dgm:prSet/>
      <dgm:spPr/>
      <dgm:t>
        <a:bodyPr/>
        <a:lstStyle/>
        <a:p>
          <a:pPr rtl="0"/>
          <a:r>
            <a:rPr lang="it-IT" dirty="0"/>
            <a:t>Le verifiche sono totalmente automatizzate </a:t>
          </a:r>
        </a:p>
      </dgm:t>
    </dgm:pt>
    <dgm:pt modelId="{5CAADE43-2A1F-4CB6-8D32-5943C4581BEF}" type="parTrans" cxnId="{51F1D1B9-AEF1-4B0C-B418-C6E0868ED606}">
      <dgm:prSet/>
      <dgm:spPr/>
      <dgm:t>
        <a:bodyPr/>
        <a:lstStyle/>
        <a:p>
          <a:endParaRPr lang="it-IT"/>
        </a:p>
      </dgm:t>
    </dgm:pt>
    <dgm:pt modelId="{8B2C5068-ED3D-45F5-B447-8E785A3288B6}" type="sibTrans" cxnId="{51F1D1B9-AEF1-4B0C-B418-C6E0868ED606}">
      <dgm:prSet/>
      <dgm:spPr/>
      <dgm:t>
        <a:bodyPr/>
        <a:lstStyle/>
        <a:p>
          <a:endParaRPr lang="it-IT"/>
        </a:p>
      </dgm:t>
    </dgm:pt>
    <dgm:pt modelId="{13F19F52-3243-460D-8ECC-AFA8379E12E8}">
      <dgm:prSet/>
      <dgm:spPr/>
      <dgm:t>
        <a:bodyPr/>
        <a:lstStyle/>
        <a:p>
          <a:pPr rtl="0"/>
          <a:r>
            <a:rPr lang="it-IT" dirty="0"/>
            <a:t>I dati sono verificati informaticamente tramite incroci tra le diverse banche dati disponibili</a:t>
          </a:r>
        </a:p>
      </dgm:t>
    </dgm:pt>
    <dgm:pt modelId="{1A5B67B6-83A5-4E7B-BDB1-FFC50CFDFD49}" type="parTrans" cxnId="{3B4454AD-F5FC-4414-8DEB-5CBAE59FC0BD}">
      <dgm:prSet/>
      <dgm:spPr/>
      <dgm:t>
        <a:bodyPr/>
        <a:lstStyle/>
        <a:p>
          <a:endParaRPr lang="it-IT"/>
        </a:p>
      </dgm:t>
    </dgm:pt>
    <dgm:pt modelId="{D0C93CD8-40F9-442C-AB28-C75A08D67C06}" type="sibTrans" cxnId="{3B4454AD-F5FC-4414-8DEB-5CBAE59FC0BD}">
      <dgm:prSet/>
      <dgm:spPr/>
      <dgm:t>
        <a:bodyPr/>
        <a:lstStyle/>
        <a:p>
          <a:endParaRPr lang="it-IT"/>
        </a:p>
      </dgm:t>
    </dgm:pt>
    <dgm:pt modelId="{CD5CA005-3B49-405B-8B59-D01F208D5046}">
      <dgm:prSet/>
      <dgm:spPr/>
      <dgm:t>
        <a:bodyPr/>
        <a:lstStyle/>
        <a:p>
          <a:pPr rtl="0"/>
          <a:r>
            <a:rPr lang="it-IT" dirty="0"/>
            <a:t>Gli esiti sono validati dal Responsabile di Misura</a:t>
          </a:r>
        </a:p>
      </dgm:t>
    </dgm:pt>
    <dgm:pt modelId="{CE0E3B3F-D631-4C5D-AB7E-479B4CE9F99F}" type="parTrans" cxnId="{E6BB7FCD-8965-4B33-8590-B7ADA538CCFC}">
      <dgm:prSet/>
      <dgm:spPr/>
      <dgm:t>
        <a:bodyPr/>
        <a:lstStyle/>
        <a:p>
          <a:endParaRPr lang="it-IT"/>
        </a:p>
      </dgm:t>
    </dgm:pt>
    <dgm:pt modelId="{7D317620-C05F-4791-A1F4-5A5DF5E6395C}" type="sibTrans" cxnId="{E6BB7FCD-8965-4B33-8590-B7ADA538CCFC}">
      <dgm:prSet/>
      <dgm:spPr/>
      <dgm:t>
        <a:bodyPr/>
        <a:lstStyle/>
        <a:p>
          <a:endParaRPr lang="it-IT"/>
        </a:p>
      </dgm:t>
    </dgm:pt>
    <dgm:pt modelId="{201E8A9A-9706-48B7-8E3F-2CB5BD0D8BFD}">
      <dgm:prSet/>
      <dgm:spPr/>
      <dgm:t>
        <a:bodyPr/>
        <a:lstStyle/>
        <a:p>
          <a:pPr rtl="0"/>
          <a:r>
            <a:rPr lang="it-IT" dirty="0"/>
            <a:t>L’istruttoria fornisce le graduatorie e gli elenchi in un formato già pronto per la pubblicazione </a:t>
          </a:r>
        </a:p>
      </dgm:t>
    </dgm:pt>
    <dgm:pt modelId="{542C29B0-10D0-4A9A-86D9-C71CA824929B}" type="parTrans" cxnId="{C26B3574-9DCD-4C05-8BDD-FF9A78B4978B}">
      <dgm:prSet/>
      <dgm:spPr/>
      <dgm:t>
        <a:bodyPr/>
        <a:lstStyle/>
        <a:p>
          <a:endParaRPr lang="it-IT"/>
        </a:p>
      </dgm:t>
    </dgm:pt>
    <dgm:pt modelId="{CB88FD71-A0CB-4B88-A94A-673BBA6E73C8}" type="sibTrans" cxnId="{C26B3574-9DCD-4C05-8BDD-FF9A78B4978B}">
      <dgm:prSet/>
      <dgm:spPr/>
      <dgm:t>
        <a:bodyPr/>
        <a:lstStyle/>
        <a:p>
          <a:endParaRPr lang="it-IT"/>
        </a:p>
      </dgm:t>
    </dgm:pt>
    <dgm:pt modelId="{06770BDE-C2F5-E746-9142-B19C782D7D09}" type="pres">
      <dgm:prSet presAssocID="{D3C99692-69AA-465A-9F7B-F38BC6D3CF43}" presName="vert0" presStyleCnt="0">
        <dgm:presLayoutVars>
          <dgm:dir/>
          <dgm:animOne val="branch"/>
          <dgm:animLvl val="lvl"/>
        </dgm:presLayoutVars>
      </dgm:prSet>
      <dgm:spPr/>
    </dgm:pt>
    <dgm:pt modelId="{48345863-858E-D843-BDCE-38778EC51F76}" type="pres">
      <dgm:prSet presAssocID="{A3395D23-6815-45FD-8A24-393712D0B535}" presName="thickLine" presStyleLbl="alignNode1" presStyleIdx="0" presStyleCnt="4"/>
      <dgm:spPr/>
    </dgm:pt>
    <dgm:pt modelId="{4A9C3FE9-5A12-D547-9761-EBD70025F0D6}" type="pres">
      <dgm:prSet presAssocID="{A3395D23-6815-45FD-8A24-393712D0B535}" presName="horz1" presStyleCnt="0"/>
      <dgm:spPr/>
    </dgm:pt>
    <dgm:pt modelId="{BB053EC3-8D09-7843-97C5-2A0175D6940A}" type="pres">
      <dgm:prSet presAssocID="{A3395D23-6815-45FD-8A24-393712D0B535}" presName="tx1" presStyleLbl="revTx" presStyleIdx="0" presStyleCnt="4"/>
      <dgm:spPr/>
    </dgm:pt>
    <dgm:pt modelId="{2CC93F16-B982-6E49-8D21-382B958E64A6}" type="pres">
      <dgm:prSet presAssocID="{A3395D23-6815-45FD-8A24-393712D0B535}" presName="vert1" presStyleCnt="0"/>
      <dgm:spPr/>
    </dgm:pt>
    <dgm:pt modelId="{B52BF2F2-3213-004A-9422-0165519F9E9A}" type="pres">
      <dgm:prSet presAssocID="{13F19F52-3243-460D-8ECC-AFA8379E12E8}" presName="thickLine" presStyleLbl="alignNode1" presStyleIdx="1" presStyleCnt="4"/>
      <dgm:spPr/>
    </dgm:pt>
    <dgm:pt modelId="{55BE968C-B010-534E-8F28-EA07307CD3E8}" type="pres">
      <dgm:prSet presAssocID="{13F19F52-3243-460D-8ECC-AFA8379E12E8}" presName="horz1" presStyleCnt="0"/>
      <dgm:spPr/>
    </dgm:pt>
    <dgm:pt modelId="{3C1FC24A-BE71-D54B-AAF2-CD8CCD971591}" type="pres">
      <dgm:prSet presAssocID="{13F19F52-3243-460D-8ECC-AFA8379E12E8}" presName="tx1" presStyleLbl="revTx" presStyleIdx="1" presStyleCnt="4"/>
      <dgm:spPr/>
    </dgm:pt>
    <dgm:pt modelId="{79EE47BB-47E2-4A42-ADDA-B1967987A931}" type="pres">
      <dgm:prSet presAssocID="{13F19F52-3243-460D-8ECC-AFA8379E12E8}" presName="vert1" presStyleCnt="0"/>
      <dgm:spPr/>
    </dgm:pt>
    <dgm:pt modelId="{57FBC41E-57FD-1B46-BAF6-B9DE205B9DF4}" type="pres">
      <dgm:prSet presAssocID="{CD5CA005-3B49-405B-8B59-D01F208D5046}" presName="thickLine" presStyleLbl="alignNode1" presStyleIdx="2" presStyleCnt="4"/>
      <dgm:spPr/>
    </dgm:pt>
    <dgm:pt modelId="{56842336-0DE6-BD45-BEEF-97759A61EA04}" type="pres">
      <dgm:prSet presAssocID="{CD5CA005-3B49-405B-8B59-D01F208D5046}" presName="horz1" presStyleCnt="0"/>
      <dgm:spPr/>
    </dgm:pt>
    <dgm:pt modelId="{B15F2A4A-B643-A140-B066-3FD8A540D2D0}" type="pres">
      <dgm:prSet presAssocID="{CD5CA005-3B49-405B-8B59-D01F208D5046}" presName="tx1" presStyleLbl="revTx" presStyleIdx="2" presStyleCnt="4"/>
      <dgm:spPr/>
    </dgm:pt>
    <dgm:pt modelId="{1DD0F33B-D002-F248-BF3B-5F4B3902BC49}" type="pres">
      <dgm:prSet presAssocID="{CD5CA005-3B49-405B-8B59-D01F208D5046}" presName="vert1" presStyleCnt="0"/>
      <dgm:spPr/>
    </dgm:pt>
    <dgm:pt modelId="{7E8AEE8E-6058-2F42-9D31-749C78D99BB6}" type="pres">
      <dgm:prSet presAssocID="{201E8A9A-9706-48B7-8E3F-2CB5BD0D8BFD}" presName="thickLine" presStyleLbl="alignNode1" presStyleIdx="3" presStyleCnt="4"/>
      <dgm:spPr/>
    </dgm:pt>
    <dgm:pt modelId="{0F1737BB-F1DE-6946-ABDC-30B5C0066C18}" type="pres">
      <dgm:prSet presAssocID="{201E8A9A-9706-48B7-8E3F-2CB5BD0D8BFD}" presName="horz1" presStyleCnt="0"/>
      <dgm:spPr/>
    </dgm:pt>
    <dgm:pt modelId="{6915F95B-2997-E44D-801E-DF9119C70BF9}" type="pres">
      <dgm:prSet presAssocID="{201E8A9A-9706-48B7-8E3F-2CB5BD0D8BFD}" presName="tx1" presStyleLbl="revTx" presStyleIdx="3" presStyleCnt="4"/>
      <dgm:spPr/>
    </dgm:pt>
    <dgm:pt modelId="{3840BAF0-5806-3B42-9B58-C68D8F7C96CA}" type="pres">
      <dgm:prSet presAssocID="{201E8A9A-9706-48B7-8E3F-2CB5BD0D8BFD}" presName="vert1" presStyleCnt="0"/>
      <dgm:spPr/>
    </dgm:pt>
  </dgm:ptLst>
  <dgm:cxnLst>
    <dgm:cxn modelId="{A0BF0772-D373-4D2B-AF0D-52F3E4240F91}" type="presOf" srcId="{201E8A9A-9706-48B7-8E3F-2CB5BD0D8BFD}" destId="{6915F95B-2997-E44D-801E-DF9119C70BF9}" srcOrd="0" destOrd="0" presId="urn:microsoft.com/office/officeart/2008/layout/LinedList"/>
    <dgm:cxn modelId="{C26B3574-9DCD-4C05-8BDD-FF9A78B4978B}" srcId="{D3C99692-69AA-465A-9F7B-F38BC6D3CF43}" destId="{201E8A9A-9706-48B7-8E3F-2CB5BD0D8BFD}" srcOrd="3" destOrd="0" parTransId="{542C29B0-10D0-4A9A-86D9-C71CA824929B}" sibTransId="{CB88FD71-A0CB-4B88-A94A-673BBA6E73C8}"/>
    <dgm:cxn modelId="{4EAE0377-6ACE-468C-A96B-4F421891E58F}" type="presOf" srcId="{13F19F52-3243-460D-8ECC-AFA8379E12E8}" destId="{3C1FC24A-BE71-D54B-AAF2-CD8CCD971591}" srcOrd="0" destOrd="0" presId="urn:microsoft.com/office/officeart/2008/layout/LinedList"/>
    <dgm:cxn modelId="{06593C84-9DBB-4E75-98B1-F97978597BB7}" type="presOf" srcId="{D3C99692-69AA-465A-9F7B-F38BC6D3CF43}" destId="{06770BDE-C2F5-E746-9142-B19C782D7D09}" srcOrd="0" destOrd="0" presId="urn:microsoft.com/office/officeart/2008/layout/LinedList"/>
    <dgm:cxn modelId="{3B4454AD-F5FC-4414-8DEB-5CBAE59FC0BD}" srcId="{D3C99692-69AA-465A-9F7B-F38BC6D3CF43}" destId="{13F19F52-3243-460D-8ECC-AFA8379E12E8}" srcOrd="1" destOrd="0" parTransId="{1A5B67B6-83A5-4E7B-BDB1-FFC50CFDFD49}" sibTransId="{D0C93CD8-40F9-442C-AB28-C75A08D67C06}"/>
    <dgm:cxn modelId="{D823AEB2-AC9F-449B-BA0C-B49C56A9E578}" type="presOf" srcId="{A3395D23-6815-45FD-8A24-393712D0B535}" destId="{BB053EC3-8D09-7843-97C5-2A0175D6940A}" srcOrd="0" destOrd="0" presId="urn:microsoft.com/office/officeart/2008/layout/LinedList"/>
    <dgm:cxn modelId="{51F1D1B9-AEF1-4B0C-B418-C6E0868ED606}" srcId="{D3C99692-69AA-465A-9F7B-F38BC6D3CF43}" destId="{A3395D23-6815-45FD-8A24-393712D0B535}" srcOrd="0" destOrd="0" parTransId="{5CAADE43-2A1F-4CB6-8D32-5943C4581BEF}" sibTransId="{8B2C5068-ED3D-45F5-B447-8E785A3288B6}"/>
    <dgm:cxn modelId="{E6BB7FCD-8965-4B33-8590-B7ADA538CCFC}" srcId="{D3C99692-69AA-465A-9F7B-F38BC6D3CF43}" destId="{CD5CA005-3B49-405B-8B59-D01F208D5046}" srcOrd="2" destOrd="0" parTransId="{CE0E3B3F-D631-4C5D-AB7E-479B4CE9F99F}" sibTransId="{7D317620-C05F-4791-A1F4-5A5DF5E6395C}"/>
    <dgm:cxn modelId="{1CD525FD-D2C9-42F3-982F-35C4DA26F11C}" type="presOf" srcId="{CD5CA005-3B49-405B-8B59-D01F208D5046}" destId="{B15F2A4A-B643-A140-B066-3FD8A540D2D0}" srcOrd="0" destOrd="0" presId="urn:microsoft.com/office/officeart/2008/layout/LinedList"/>
    <dgm:cxn modelId="{4A24F264-F31F-4DAD-AED0-C17EAD7B8751}" type="presParOf" srcId="{06770BDE-C2F5-E746-9142-B19C782D7D09}" destId="{48345863-858E-D843-BDCE-38778EC51F76}" srcOrd="0" destOrd="0" presId="urn:microsoft.com/office/officeart/2008/layout/LinedList"/>
    <dgm:cxn modelId="{7B22393A-749B-493E-A747-D87D5745B590}" type="presParOf" srcId="{06770BDE-C2F5-E746-9142-B19C782D7D09}" destId="{4A9C3FE9-5A12-D547-9761-EBD70025F0D6}" srcOrd="1" destOrd="0" presId="urn:microsoft.com/office/officeart/2008/layout/LinedList"/>
    <dgm:cxn modelId="{F1DD2C6B-3A31-46ED-A342-3A00490758AA}" type="presParOf" srcId="{4A9C3FE9-5A12-D547-9761-EBD70025F0D6}" destId="{BB053EC3-8D09-7843-97C5-2A0175D6940A}" srcOrd="0" destOrd="0" presId="urn:microsoft.com/office/officeart/2008/layout/LinedList"/>
    <dgm:cxn modelId="{A7A703E0-1451-4907-BCA7-7F45BA88DE54}" type="presParOf" srcId="{4A9C3FE9-5A12-D547-9761-EBD70025F0D6}" destId="{2CC93F16-B982-6E49-8D21-382B958E64A6}" srcOrd="1" destOrd="0" presId="urn:microsoft.com/office/officeart/2008/layout/LinedList"/>
    <dgm:cxn modelId="{2FE60EDE-AEF0-4E1F-84C2-EEAF962B4955}" type="presParOf" srcId="{06770BDE-C2F5-E746-9142-B19C782D7D09}" destId="{B52BF2F2-3213-004A-9422-0165519F9E9A}" srcOrd="2" destOrd="0" presId="urn:microsoft.com/office/officeart/2008/layout/LinedList"/>
    <dgm:cxn modelId="{4F96933A-E5A9-4CF5-B72D-2E3568F2DC40}" type="presParOf" srcId="{06770BDE-C2F5-E746-9142-B19C782D7D09}" destId="{55BE968C-B010-534E-8F28-EA07307CD3E8}" srcOrd="3" destOrd="0" presId="urn:microsoft.com/office/officeart/2008/layout/LinedList"/>
    <dgm:cxn modelId="{27A8F8FE-47F8-40B9-80C3-89BD3694925D}" type="presParOf" srcId="{55BE968C-B010-534E-8F28-EA07307CD3E8}" destId="{3C1FC24A-BE71-D54B-AAF2-CD8CCD971591}" srcOrd="0" destOrd="0" presId="urn:microsoft.com/office/officeart/2008/layout/LinedList"/>
    <dgm:cxn modelId="{8E6D1A5B-6680-4490-9710-F74BC5B16A5B}" type="presParOf" srcId="{55BE968C-B010-534E-8F28-EA07307CD3E8}" destId="{79EE47BB-47E2-4A42-ADDA-B1967987A931}" srcOrd="1" destOrd="0" presId="urn:microsoft.com/office/officeart/2008/layout/LinedList"/>
    <dgm:cxn modelId="{25C73413-4F25-4CE9-877A-1CF8FC980BC0}" type="presParOf" srcId="{06770BDE-C2F5-E746-9142-B19C782D7D09}" destId="{57FBC41E-57FD-1B46-BAF6-B9DE205B9DF4}" srcOrd="4" destOrd="0" presId="urn:microsoft.com/office/officeart/2008/layout/LinedList"/>
    <dgm:cxn modelId="{5CD804E7-7B6B-405E-B5B2-FDD831131892}" type="presParOf" srcId="{06770BDE-C2F5-E746-9142-B19C782D7D09}" destId="{56842336-0DE6-BD45-BEEF-97759A61EA04}" srcOrd="5" destOrd="0" presId="urn:microsoft.com/office/officeart/2008/layout/LinedList"/>
    <dgm:cxn modelId="{A8F2C7A7-A863-4892-8136-205D1EB08922}" type="presParOf" srcId="{56842336-0DE6-BD45-BEEF-97759A61EA04}" destId="{B15F2A4A-B643-A140-B066-3FD8A540D2D0}" srcOrd="0" destOrd="0" presId="urn:microsoft.com/office/officeart/2008/layout/LinedList"/>
    <dgm:cxn modelId="{C059E39A-A03D-48CC-95EC-32E609E92220}" type="presParOf" srcId="{56842336-0DE6-BD45-BEEF-97759A61EA04}" destId="{1DD0F33B-D002-F248-BF3B-5F4B3902BC49}" srcOrd="1" destOrd="0" presId="urn:microsoft.com/office/officeart/2008/layout/LinedList"/>
    <dgm:cxn modelId="{4D0525A0-7E9B-4D4D-A83F-0A5B8AFA34BE}" type="presParOf" srcId="{06770BDE-C2F5-E746-9142-B19C782D7D09}" destId="{7E8AEE8E-6058-2F42-9D31-749C78D99BB6}" srcOrd="6" destOrd="0" presId="urn:microsoft.com/office/officeart/2008/layout/LinedList"/>
    <dgm:cxn modelId="{C1D77569-B4B1-4221-B54C-355B7F51AB2C}" type="presParOf" srcId="{06770BDE-C2F5-E746-9142-B19C782D7D09}" destId="{0F1737BB-F1DE-6946-ABDC-30B5C0066C18}" srcOrd="7" destOrd="0" presId="urn:microsoft.com/office/officeart/2008/layout/LinedList"/>
    <dgm:cxn modelId="{1165E1C2-C343-4B55-A4B6-8AA069D1375E}" type="presParOf" srcId="{0F1737BB-F1DE-6946-ABDC-30B5C0066C18}" destId="{6915F95B-2997-E44D-801E-DF9119C70BF9}" srcOrd="0" destOrd="0" presId="urn:microsoft.com/office/officeart/2008/layout/LinedList"/>
    <dgm:cxn modelId="{750D0E21-E5F4-4807-9D15-E3DBABBCCCF8}" type="presParOf" srcId="{0F1737BB-F1DE-6946-ABDC-30B5C0066C18}" destId="{3840BAF0-5806-3B42-9B58-C68D8F7C96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4FDBD5D-F13F-CB40-9E5E-7DA04912E573}"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C90D5322-D037-2C40-90A4-ADF0FA1D6492}">
      <dgm:prSet custT="1"/>
      <dgm:spPr/>
      <dgm:t>
        <a:bodyPr/>
        <a:lstStyle/>
        <a:p>
          <a:pPr rtl="0"/>
          <a:r>
            <a:rPr lang="it-IT" sz="1800" dirty="0"/>
            <a:t>Il controllo delle domande di aiuto è effettuato sul </a:t>
          </a:r>
          <a:r>
            <a:rPr lang="it-IT" sz="1800" b="1" dirty="0"/>
            <a:t>100%</a:t>
          </a:r>
          <a:r>
            <a:rPr lang="it-IT" sz="1800" dirty="0"/>
            <a:t> delle domande dapprima mediante SIGC e sotto il profilo dell’affidabilità del richiedente e della ricevibilità della domanda. Successivamente viene accertata l’ammissibilità del progetto.</a:t>
          </a:r>
        </a:p>
      </dgm:t>
    </dgm:pt>
    <dgm:pt modelId="{C76BC674-922D-2F4B-91F2-E3683072CBB9}" type="parTrans" cxnId="{AA1CD652-3129-E342-9AC8-4ADFC99B8B0A}">
      <dgm:prSet/>
      <dgm:spPr/>
      <dgm:t>
        <a:bodyPr/>
        <a:lstStyle/>
        <a:p>
          <a:endParaRPr lang="it-IT" sz="1800"/>
        </a:p>
      </dgm:t>
    </dgm:pt>
    <dgm:pt modelId="{547EDD0B-B393-ED45-AA8E-56B1DF87B2AB}" type="sibTrans" cxnId="{AA1CD652-3129-E342-9AC8-4ADFC99B8B0A}">
      <dgm:prSet/>
      <dgm:spPr/>
      <dgm:t>
        <a:bodyPr/>
        <a:lstStyle/>
        <a:p>
          <a:endParaRPr lang="it-IT" sz="1800"/>
        </a:p>
      </dgm:t>
    </dgm:pt>
    <dgm:pt modelId="{7B87FE76-B384-584B-8207-83D03CD868D2}">
      <dgm:prSet custT="1"/>
      <dgm:spPr/>
      <dgm:t>
        <a:bodyPr/>
        <a:lstStyle/>
        <a:p>
          <a:pPr rtl="0"/>
          <a:r>
            <a:rPr lang="it-IT" sz="1800"/>
            <a:t>Le domande d’aiuto sono </a:t>
          </a:r>
          <a:r>
            <a:rPr lang="it-IT" sz="1800" b="1"/>
            <a:t>ulteriormente sottoposte a controllo a campione in sede di approvazione della graduatoria definitiva</a:t>
          </a:r>
          <a:r>
            <a:rPr lang="it-IT" sz="1800"/>
            <a:t>. </a:t>
          </a:r>
        </a:p>
      </dgm:t>
    </dgm:pt>
    <dgm:pt modelId="{B9FB6D3E-C4CA-3F41-9C47-83212B0FF6BC}" type="parTrans" cxnId="{7AEEFD41-D6CE-8441-9CF1-70B787A44060}">
      <dgm:prSet/>
      <dgm:spPr/>
      <dgm:t>
        <a:bodyPr/>
        <a:lstStyle/>
        <a:p>
          <a:endParaRPr lang="it-IT" sz="1800"/>
        </a:p>
      </dgm:t>
    </dgm:pt>
    <dgm:pt modelId="{51F1307C-E52B-814D-BA7F-AA4AB8A11F1A}" type="sibTrans" cxnId="{7AEEFD41-D6CE-8441-9CF1-70B787A44060}">
      <dgm:prSet/>
      <dgm:spPr/>
      <dgm:t>
        <a:bodyPr/>
        <a:lstStyle/>
        <a:p>
          <a:endParaRPr lang="it-IT" sz="1800"/>
        </a:p>
      </dgm:t>
    </dgm:pt>
    <dgm:pt modelId="{CAD0BC90-2606-1240-A2D4-E7AEE274ED13}">
      <dgm:prSet custT="1"/>
      <dgm:spPr/>
      <dgm:t>
        <a:bodyPr/>
        <a:lstStyle/>
        <a:p>
          <a:pPr rtl="0"/>
          <a:r>
            <a:rPr lang="it-IT" sz="1800"/>
            <a:t>Il controllo della </a:t>
          </a:r>
          <a:r>
            <a:rPr lang="it-IT" sz="1800" b="1"/>
            <a:t>coerenza programmatica </a:t>
          </a:r>
          <a:r>
            <a:rPr lang="it-IT" sz="1800"/>
            <a:t>è di tipo campionario ed è finalizzato ad accertare la fondatezza del giudizio assunto in sede di istruttoria.</a:t>
          </a:r>
        </a:p>
      </dgm:t>
    </dgm:pt>
    <dgm:pt modelId="{0B44E14D-6D80-0E4B-9657-E49AABC3CDA3}" type="parTrans" cxnId="{AA7BA9B2-BDE7-CE47-9DD7-D13547369B4E}">
      <dgm:prSet/>
      <dgm:spPr/>
      <dgm:t>
        <a:bodyPr/>
        <a:lstStyle/>
        <a:p>
          <a:endParaRPr lang="it-IT" sz="1800"/>
        </a:p>
      </dgm:t>
    </dgm:pt>
    <dgm:pt modelId="{DE7321E4-5E8A-4445-A03C-7D7233B9E8AD}" type="sibTrans" cxnId="{AA7BA9B2-BDE7-CE47-9DD7-D13547369B4E}">
      <dgm:prSet/>
      <dgm:spPr/>
      <dgm:t>
        <a:bodyPr/>
        <a:lstStyle/>
        <a:p>
          <a:endParaRPr lang="it-IT" sz="1800"/>
        </a:p>
      </dgm:t>
    </dgm:pt>
    <dgm:pt modelId="{018E8EAC-0CA0-A746-B253-48ADCBD81407}">
      <dgm:prSet custT="1"/>
      <dgm:spPr/>
      <dgm:t>
        <a:bodyPr/>
        <a:lstStyle/>
        <a:p>
          <a:pPr rtl="0"/>
          <a:r>
            <a:rPr lang="it-IT" sz="1800"/>
            <a:t>La procedura di controllo delle domande di pagamento delle misure strutturali è stata disciplinata con apposita circolare che regolamenta l’esecuzione dei </a:t>
          </a:r>
          <a:r>
            <a:rPr lang="it-IT" sz="1800" b="1"/>
            <a:t>controlli in situ </a:t>
          </a:r>
          <a:r>
            <a:rPr lang="it-IT" sz="1800"/>
            <a:t>e dei </a:t>
          </a:r>
          <a:r>
            <a:rPr lang="it-IT" sz="1800" b="1"/>
            <a:t>controlli in loco </a:t>
          </a:r>
          <a:r>
            <a:rPr lang="it-IT" sz="1800"/>
            <a:t>e specifica la responsabilità di esecuzione di ciascuna fase del processo di istruttoria e controllo.</a:t>
          </a:r>
        </a:p>
      </dgm:t>
    </dgm:pt>
    <dgm:pt modelId="{C2F7BD2A-29E0-AE47-8301-1B28AEF0FB6F}" type="parTrans" cxnId="{0594084D-458E-B54A-88A6-63563931EE04}">
      <dgm:prSet/>
      <dgm:spPr/>
      <dgm:t>
        <a:bodyPr/>
        <a:lstStyle/>
        <a:p>
          <a:endParaRPr lang="it-IT" sz="1800"/>
        </a:p>
      </dgm:t>
    </dgm:pt>
    <dgm:pt modelId="{06353AF6-D92B-B14E-8ACF-A4AF1BD1C312}" type="sibTrans" cxnId="{0594084D-458E-B54A-88A6-63563931EE04}">
      <dgm:prSet/>
      <dgm:spPr/>
      <dgm:t>
        <a:bodyPr/>
        <a:lstStyle/>
        <a:p>
          <a:endParaRPr lang="it-IT" sz="1800"/>
        </a:p>
      </dgm:t>
    </dgm:pt>
    <dgm:pt modelId="{1F92068F-EA38-9B4A-B6A7-5E5C97718E48}" type="pres">
      <dgm:prSet presAssocID="{34FDBD5D-F13F-CB40-9E5E-7DA04912E573}" presName="vert0" presStyleCnt="0">
        <dgm:presLayoutVars>
          <dgm:dir/>
          <dgm:animOne val="branch"/>
          <dgm:animLvl val="lvl"/>
        </dgm:presLayoutVars>
      </dgm:prSet>
      <dgm:spPr/>
    </dgm:pt>
    <dgm:pt modelId="{046B0FA9-5CAA-C746-BBB9-16CF8C3870AE}" type="pres">
      <dgm:prSet presAssocID="{C90D5322-D037-2C40-90A4-ADF0FA1D6492}" presName="thickLine" presStyleLbl="alignNode1" presStyleIdx="0" presStyleCnt="4"/>
      <dgm:spPr/>
    </dgm:pt>
    <dgm:pt modelId="{63E0FBDF-7EAF-8644-A38D-D02ECC5FA06F}" type="pres">
      <dgm:prSet presAssocID="{C90D5322-D037-2C40-90A4-ADF0FA1D6492}" presName="horz1" presStyleCnt="0"/>
      <dgm:spPr/>
    </dgm:pt>
    <dgm:pt modelId="{7DE30791-E886-CD43-ACC9-986C76DA7EBB}" type="pres">
      <dgm:prSet presAssocID="{C90D5322-D037-2C40-90A4-ADF0FA1D6492}" presName="tx1" presStyleLbl="revTx" presStyleIdx="0" presStyleCnt="4"/>
      <dgm:spPr/>
    </dgm:pt>
    <dgm:pt modelId="{3B64C465-BBDB-1142-9619-B70135CE6DC8}" type="pres">
      <dgm:prSet presAssocID="{C90D5322-D037-2C40-90A4-ADF0FA1D6492}" presName="vert1" presStyleCnt="0"/>
      <dgm:spPr/>
    </dgm:pt>
    <dgm:pt modelId="{0FD49334-5A1B-034E-B918-F383E593172A}" type="pres">
      <dgm:prSet presAssocID="{7B87FE76-B384-584B-8207-83D03CD868D2}" presName="thickLine" presStyleLbl="alignNode1" presStyleIdx="1" presStyleCnt="4"/>
      <dgm:spPr/>
    </dgm:pt>
    <dgm:pt modelId="{34C56563-4869-1943-B5AB-6ABDE7E34EF4}" type="pres">
      <dgm:prSet presAssocID="{7B87FE76-B384-584B-8207-83D03CD868D2}" presName="horz1" presStyleCnt="0"/>
      <dgm:spPr/>
    </dgm:pt>
    <dgm:pt modelId="{5A7318D9-A589-664A-A820-7D25EE393A65}" type="pres">
      <dgm:prSet presAssocID="{7B87FE76-B384-584B-8207-83D03CD868D2}" presName="tx1" presStyleLbl="revTx" presStyleIdx="1" presStyleCnt="4"/>
      <dgm:spPr/>
    </dgm:pt>
    <dgm:pt modelId="{E09DD07A-FCBD-4849-AAA7-868E263F0C5D}" type="pres">
      <dgm:prSet presAssocID="{7B87FE76-B384-584B-8207-83D03CD868D2}" presName="vert1" presStyleCnt="0"/>
      <dgm:spPr/>
    </dgm:pt>
    <dgm:pt modelId="{FFD0162B-CBE7-A34B-B2BC-F3685361B9A3}" type="pres">
      <dgm:prSet presAssocID="{CAD0BC90-2606-1240-A2D4-E7AEE274ED13}" presName="thickLine" presStyleLbl="alignNode1" presStyleIdx="2" presStyleCnt="4"/>
      <dgm:spPr/>
    </dgm:pt>
    <dgm:pt modelId="{BC3BD999-DEC7-F941-98FE-90D335F37286}" type="pres">
      <dgm:prSet presAssocID="{CAD0BC90-2606-1240-A2D4-E7AEE274ED13}" presName="horz1" presStyleCnt="0"/>
      <dgm:spPr/>
    </dgm:pt>
    <dgm:pt modelId="{C4878C76-10C3-D84C-9CD5-35084ED67BE3}" type="pres">
      <dgm:prSet presAssocID="{CAD0BC90-2606-1240-A2D4-E7AEE274ED13}" presName="tx1" presStyleLbl="revTx" presStyleIdx="2" presStyleCnt="4"/>
      <dgm:spPr/>
    </dgm:pt>
    <dgm:pt modelId="{C1CECEED-B3BD-ED44-A3EB-0F17F1466CF7}" type="pres">
      <dgm:prSet presAssocID="{CAD0BC90-2606-1240-A2D4-E7AEE274ED13}" presName="vert1" presStyleCnt="0"/>
      <dgm:spPr/>
    </dgm:pt>
    <dgm:pt modelId="{D5944FB0-BBB9-5248-85C7-B4B40A1D7C85}" type="pres">
      <dgm:prSet presAssocID="{018E8EAC-0CA0-A746-B253-48ADCBD81407}" presName="thickLine" presStyleLbl="alignNode1" presStyleIdx="3" presStyleCnt="4"/>
      <dgm:spPr/>
    </dgm:pt>
    <dgm:pt modelId="{80BF5070-C784-344A-B4EA-52D89ED4AD16}" type="pres">
      <dgm:prSet presAssocID="{018E8EAC-0CA0-A746-B253-48ADCBD81407}" presName="horz1" presStyleCnt="0"/>
      <dgm:spPr/>
    </dgm:pt>
    <dgm:pt modelId="{04156792-DB32-8045-8D6F-E8B4F32AE753}" type="pres">
      <dgm:prSet presAssocID="{018E8EAC-0CA0-A746-B253-48ADCBD81407}" presName="tx1" presStyleLbl="revTx" presStyleIdx="3" presStyleCnt="4"/>
      <dgm:spPr/>
    </dgm:pt>
    <dgm:pt modelId="{AC2AECC9-4362-EA43-A509-189A1F5CF69C}" type="pres">
      <dgm:prSet presAssocID="{018E8EAC-0CA0-A746-B253-48ADCBD81407}" presName="vert1" presStyleCnt="0"/>
      <dgm:spPr/>
    </dgm:pt>
  </dgm:ptLst>
  <dgm:cxnLst>
    <dgm:cxn modelId="{63D8C15D-7CEF-4E30-B146-7AB00CDC4610}" type="presOf" srcId="{CAD0BC90-2606-1240-A2D4-E7AEE274ED13}" destId="{C4878C76-10C3-D84C-9CD5-35084ED67BE3}" srcOrd="0" destOrd="0" presId="urn:microsoft.com/office/officeart/2008/layout/LinedList"/>
    <dgm:cxn modelId="{7AEEFD41-D6CE-8441-9CF1-70B787A44060}" srcId="{34FDBD5D-F13F-CB40-9E5E-7DA04912E573}" destId="{7B87FE76-B384-584B-8207-83D03CD868D2}" srcOrd="1" destOrd="0" parTransId="{B9FB6D3E-C4CA-3F41-9C47-83212B0FF6BC}" sibTransId="{51F1307C-E52B-814D-BA7F-AA4AB8A11F1A}"/>
    <dgm:cxn modelId="{0594084D-458E-B54A-88A6-63563931EE04}" srcId="{34FDBD5D-F13F-CB40-9E5E-7DA04912E573}" destId="{018E8EAC-0CA0-A746-B253-48ADCBD81407}" srcOrd="3" destOrd="0" parTransId="{C2F7BD2A-29E0-AE47-8301-1B28AEF0FB6F}" sibTransId="{06353AF6-D92B-B14E-8ACF-A4AF1BD1C312}"/>
    <dgm:cxn modelId="{2E0CC94D-2B64-4141-B037-B4B03B99B25E}" type="presOf" srcId="{7B87FE76-B384-584B-8207-83D03CD868D2}" destId="{5A7318D9-A589-664A-A820-7D25EE393A65}" srcOrd="0" destOrd="0" presId="urn:microsoft.com/office/officeart/2008/layout/LinedList"/>
    <dgm:cxn modelId="{84F6D66D-B290-49DE-8268-E667A2197423}" type="presOf" srcId="{018E8EAC-0CA0-A746-B253-48ADCBD81407}" destId="{04156792-DB32-8045-8D6F-E8B4F32AE753}" srcOrd="0" destOrd="0" presId="urn:microsoft.com/office/officeart/2008/layout/LinedList"/>
    <dgm:cxn modelId="{AA1CD652-3129-E342-9AC8-4ADFC99B8B0A}" srcId="{34FDBD5D-F13F-CB40-9E5E-7DA04912E573}" destId="{C90D5322-D037-2C40-90A4-ADF0FA1D6492}" srcOrd="0" destOrd="0" parTransId="{C76BC674-922D-2F4B-91F2-E3683072CBB9}" sibTransId="{547EDD0B-B393-ED45-AA8E-56B1DF87B2AB}"/>
    <dgm:cxn modelId="{80E13477-F0FD-4B1A-9771-2C0753257DB5}" type="presOf" srcId="{C90D5322-D037-2C40-90A4-ADF0FA1D6492}" destId="{7DE30791-E886-CD43-ACC9-986C76DA7EBB}" srcOrd="0" destOrd="0" presId="urn:microsoft.com/office/officeart/2008/layout/LinedList"/>
    <dgm:cxn modelId="{F89DF8AD-2FCD-4584-A86F-0E3761CE14A5}" type="presOf" srcId="{34FDBD5D-F13F-CB40-9E5E-7DA04912E573}" destId="{1F92068F-EA38-9B4A-B6A7-5E5C97718E48}" srcOrd="0" destOrd="0" presId="urn:microsoft.com/office/officeart/2008/layout/LinedList"/>
    <dgm:cxn modelId="{AA7BA9B2-BDE7-CE47-9DD7-D13547369B4E}" srcId="{34FDBD5D-F13F-CB40-9E5E-7DA04912E573}" destId="{CAD0BC90-2606-1240-A2D4-E7AEE274ED13}" srcOrd="2" destOrd="0" parTransId="{0B44E14D-6D80-0E4B-9657-E49AABC3CDA3}" sibTransId="{DE7321E4-5E8A-4445-A03C-7D7233B9E8AD}"/>
    <dgm:cxn modelId="{216263E5-7BA9-4F22-81B4-93BC908820C8}" type="presParOf" srcId="{1F92068F-EA38-9B4A-B6A7-5E5C97718E48}" destId="{046B0FA9-5CAA-C746-BBB9-16CF8C3870AE}" srcOrd="0" destOrd="0" presId="urn:microsoft.com/office/officeart/2008/layout/LinedList"/>
    <dgm:cxn modelId="{E8F540F9-78A7-4D32-B4CF-2FAEC193DBC3}" type="presParOf" srcId="{1F92068F-EA38-9B4A-B6A7-5E5C97718E48}" destId="{63E0FBDF-7EAF-8644-A38D-D02ECC5FA06F}" srcOrd="1" destOrd="0" presId="urn:microsoft.com/office/officeart/2008/layout/LinedList"/>
    <dgm:cxn modelId="{8C67DF4C-5381-4027-9636-F3618E3428FB}" type="presParOf" srcId="{63E0FBDF-7EAF-8644-A38D-D02ECC5FA06F}" destId="{7DE30791-E886-CD43-ACC9-986C76DA7EBB}" srcOrd="0" destOrd="0" presId="urn:microsoft.com/office/officeart/2008/layout/LinedList"/>
    <dgm:cxn modelId="{7A98AEAF-D947-43A6-8E9E-C05B1093B82E}" type="presParOf" srcId="{63E0FBDF-7EAF-8644-A38D-D02ECC5FA06F}" destId="{3B64C465-BBDB-1142-9619-B70135CE6DC8}" srcOrd="1" destOrd="0" presId="urn:microsoft.com/office/officeart/2008/layout/LinedList"/>
    <dgm:cxn modelId="{3E73A4B3-B9CB-41B8-860C-011DA1280764}" type="presParOf" srcId="{1F92068F-EA38-9B4A-B6A7-5E5C97718E48}" destId="{0FD49334-5A1B-034E-B918-F383E593172A}" srcOrd="2" destOrd="0" presId="urn:microsoft.com/office/officeart/2008/layout/LinedList"/>
    <dgm:cxn modelId="{DC2B96CB-CD07-49C4-9E43-9473DB035136}" type="presParOf" srcId="{1F92068F-EA38-9B4A-B6A7-5E5C97718E48}" destId="{34C56563-4869-1943-B5AB-6ABDE7E34EF4}" srcOrd="3" destOrd="0" presId="urn:microsoft.com/office/officeart/2008/layout/LinedList"/>
    <dgm:cxn modelId="{F9B882EA-43A0-457A-B365-5B397A71406B}" type="presParOf" srcId="{34C56563-4869-1943-B5AB-6ABDE7E34EF4}" destId="{5A7318D9-A589-664A-A820-7D25EE393A65}" srcOrd="0" destOrd="0" presId="urn:microsoft.com/office/officeart/2008/layout/LinedList"/>
    <dgm:cxn modelId="{B8B15F0A-C5D3-4331-9683-4DA0FED17265}" type="presParOf" srcId="{34C56563-4869-1943-B5AB-6ABDE7E34EF4}" destId="{E09DD07A-FCBD-4849-AAA7-868E263F0C5D}" srcOrd="1" destOrd="0" presId="urn:microsoft.com/office/officeart/2008/layout/LinedList"/>
    <dgm:cxn modelId="{0003047B-E61D-4963-AE75-D7D09D7826F8}" type="presParOf" srcId="{1F92068F-EA38-9B4A-B6A7-5E5C97718E48}" destId="{FFD0162B-CBE7-A34B-B2BC-F3685361B9A3}" srcOrd="4" destOrd="0" presId="urn:microsoft.com/office/officeart/2008/layout/LinedList"/>
    <dgm:cxn modelId="{6EB91CEE-3583-4690-BDE8-F01A288AF0F6}" type="presParOf" srcId="{1F92068F-EA38-9B4A-B6A7-5E5C97718E48}" destId="{BC3BD999-DEC7-F941-98FE-90D335F37286}" srcOrd="5" destOrd="0" presId="urn:microsoft.com/office/officeart/2008/layout/LinedList"/>
    <dgm:cxn modelId="{4A27FA6B-ED1B-4D61-9EF6-362102A07F18}" type="presParOf" srcId="{BC3BD999-DEC7-F941-98FE-90D335F37286}" destId="{C4878C76-10C3-D84C-9CD5-35084ED67BE3}" srcOrd="0" destOrd="0" presId="urn:microsoft.com/office/officeart/2008/layout/LinedList"/>
    <dgm:cxn modelId="{211C737D-FFB3-4248-A0F0-5A7EA0619D95}" type="presParOf" srcId="{BC3BD999-DEC7-F941-98FE-90D335F37286}" destId="{C1CECEED-B3BD-ED44-A3EB-0F17F1466CF7}" srcOrd="1" destOrd="0" presId="urn:microsoft.com/office/officeart/2008/layout/LinedList"/>
    <dgm:cxn modelId="{C86F0450-6EB2-4665-98BD-008C4777FB02}" type="presParOf" srcId="{1F92068F-EA38-9B4A-B6A7-5E5C97718E48}" destId="{D5944FB0-BBB9-5248-85C7-B4B40A1D7C85}" srcOrd="6" destOrd="0" presId="urn:microsoft.com/office/officeart/2008/layout/LinedList"/>
    <dgm:cxn modelId="{550553F5-0B16-493D-BCE7-DC638DC94D9A}" type="presParOf" srcId="{1F92068F-EA38-9B4A-B6A7-5E5C97718E48}" destId="{80BF5070-C784-344A-B4EA-52D89ED4AD16}" srcOrd="7" destOrd="0" presId="urn:microsoft.com/office/officeart/2008/layout/LinedList"/>
    <dgm:cxn modelId="{D9DCFCFA-9160-430F-A188-752BB4736415}" type="presParOf" srcId="{80BF5070-C784-344A-B4EA-52D89ED4AD16}" destId="{04156792-DB32-8045-8D6F-E8B4F32AE753}" srcOrd="0" destOrd="0" presId="urn:microsoft.com/office/officeart/2008/layout/LinedList"/>
    <dgm:cxn modelId="{A85962CB-40F1-4D62-B915-1E95B10BAB42}" type="presParOf" srcId="{80BF5070-C784-344A-B4EA-52D89ED4AD16}" destId="{AC2AECC9-4362-EA43-A509-189A1F5CF6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2AAAE28-DA38-4E41-A190-BF05B31B68C8}"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3AA00BC7-3D4D-8143-83E4-98A2A4619593}">
      <dgm:prSet custT="1"/>
      <dgm:spPr/>
      <dgm:t>
        <a:bodyPr/>
        <a:lstStyle/>
        <a:p>
          <a:pPr rtl="0"/>
          <a:r>
            <a:rPr lang="it-IT" sz="1800" dirty="0"/>
            <a:t>In ottemperanza del disposto dalle norme comunitarie, in caso di accertamento di inadempienze a seguito dei controlli effettuati vengono comminate al beneficiario le </a:t>
          </a:r>
          <a:r>
            <a:rPr lang="it-IT" sz="1800" b="1" dirty="0"/>
            <a:t>pertinenti riduzioni </a:t>
          </a:r>
          <a:r>
            <a:rPr lang="it-IT" sz="1800" dirty="0"/>
            <a:t>ed </a:t>
          </a:r>
          <a:r>
            <a:rPr lang="it-IT" sz="1800" b="1" dirty="0"/>
            <a:t>esclusioni</a:t>
          </a:r>
          <a:r>
            <a:rPr lang="it-IT" sz="1800" dirty="0"/>
            <a:t> approvate con apposite Delibere di Giunta Regionale distinte per </a:t>
          </a:r>
          <a:r>
            <a:rPr lang="it-IT" sz="1800" b="1" dirty="0"/>
            <a:t>misure a superficie </a:t>
          </a:r>
          <a:r>
            <a:rPr lang="it-IT" sz="1800" dirty="0"/>
            <a:t>e</a:t>
          </a:r>
          <a:r>
            <a:rPr lang="it-IT" sz="1800" b="1" dirty="0"/>
            <a:t> misure strutturali</a:t>
          </a:r>
          <a:endParaRPr lang="it-IT" sz="1800" dirty="0"/>
        </a:p>
      </dgm:t>
    </dgm:pt>
    <dgm:pt modelId="{A6197D03-BAE8-DE49-8CD5-ADE048548097}" type="parTrans" cxnId="{8B4852BC-7E83-5A47-896E-49ED30BC4907}">
      <dgm:prSet/>
      <dgm:spPr/>
      <dgm:t>
        <a:bodyPr/>
        <a:lstStyle/>
        <a:p>
          <a:endParaRPr lang="it-IT" sz="1800"/>
        </a:p>
      </dgm:t>
    </dgm:pt>
    <dgm:pt modelId="{CAC06AEC-5A24-4747-AD12-DF2F46859CE7}" type="sibTrans" cxnId="{8B4852BC-7E83-5A47-896E-49ED30BC4907}">
      <dgm:prSet/>
      <dgm:spPr/>
      <dgm:t>
        <a:bodyPr/>
        <a:lstStyle/>
        <a:p>
          <a:endParaRPr lang="it-IT" sz="1800"/>
        </a:p>
      </dgm:t>
    </dgm:pt>
    <dgm:pt modelId="{1E43524E-2274-CB40-B81D-3C82BA70BCA0}">
      <dgm:prSet custT="1"/>
      <dgm:spPr/>
      <dgm:t>
        <a:bodyPr/>
        <a:lstStyle/>
        <a:p>
          <a:pPr rtl="0"/>
          <a:r>
            <a:rPr lang="it-IT" sz="1800" dirty="0"/>
            <a:t>ARCEA espleta il </a:t>
          </a:r>
          <a:r>
            <a:rPr lang="it-IT" sz="1800" b="1" dirty="0"/>
            <a:t>controllo di 2° livello </a:t>
          </a:r>
          <a:r>
            <a:rPr lang="it-IT" sz="1800" dirty="0"/>
            <a:t>mediante un campione di operazioni pari al 1% dei pagamenti effettuati nell’annualità precedente, di cui viene verificata in via documentale, la regolarità dei pagamenti, la correttezza delle procedure di istruttoria e la sussistenza dei requisiti, incrociando gli atti ed i documenti del beneficiario, del CAA, del Dipartimento Agricoltura e di AGEA/Sin </a:t>
          </a:r>
          <a:r>
            <a:rPr lang="it-IT" sz="1800" dirty="0" err="1"/>
            <a:t>srl</a:t>
          </a:r>
          <a:r>
            <a:rPr lang="it-IT" sz="1800" dirty="0"/>
            <a:t>.</a:t>
          </a:r>
        </a:p>
      </dgm:t>
    </dgm:pt>
    <dgm:pt modelId="{D322D765-2B1D-E04E-901F-B6AC9DB49473}" type="parTrans" cxnId="{EFAA553B-E8CD-4943-9ACA-E87A120A0B10}">
      <dgm:prSet/>
      <dgm:spPr/>
      <dgm:t>
        <a:bodyPr/>
        <a:lstStyle/>
        <a:p>
          <a:endParaRPr lang="it-IT" sz="1800"/>
        </a:p>
      </dgm:t>
    </dgm:pt>
    <dgm:pt modelId="{9A4C415B-05B6-0A46-8222-C6FF8D908C9B}" type="sibTrans" cxnId="{EFAA553B-E8CD-4943-9ACA-E87A120A0B10}">
      <dgm:prSet/>
      <dgm:spPr/>
      <dgm:t>
        <a:bodyPr/>
        <a:lstStyle/>
        <a:p>
          <a:endParaRPr lang="it-IT" sz="1800"/>
        </a:p>
      </dgm:t>
    </dgm:pt>
    <dgm:pt modelId="{0A295CCD-592F-2443-93FE-45FF7A0C98B4}">
      <dgm:prSet custT="1"/>
      <dgm:spPr/>
      <dgm:t>
        <a:bodyPr/>
        <a:lstStyle/>
        <a:p>
          <a:pPr rtl="0"/>
          <a:r>
            <a:rPr lang="it-IT" sz="1800" dirty="0"/>
            <a:t>Provvede alla </a:t>
          </a:r>
          <a:r>
            <a:rPr lang="it-IT" sz="1800" b="1" dirty="0"/>
            <a:t>trasmissione periodica alla Commissione di tutte le informazioni relative alle irregolarità </a:t>
          </a:r>
          <a:r>
            <a:rPr lang="it-IT" sz="1800" dirty="0"/>
            <a:t>che hanno formato oggetto di un primo verbale amministrativo o giudiziario (</a:t>
          </a:r>
          <a:r>
            <a:rPr lang="it-IT" sz="1800" dirty="0" err="1"/>
            <a:t>c.d</a:t>
          </a:r>
          <a:r>
            <a:rPr lang="it-IT" sz="1800" dirty="0"/>
            <a:t> “schede OLAF”) mediante il sistema informatico IMS  (</a:t>
          </a:r>
          <a:r>
            <a:rPr lang="it-IT" sz="1800" dirty="0" err="1"/>
            <a:t>Irregularity</a:t>
          </a:r>
          <a:r>
            <a:rPr lang="it-IT" sz="1800" dirty="0"/>
            <a:t> Management System) collegato con piattaforma elettronica al database  centrale dell’OLAF denominato AFIS (Anti-</a:t>
          </a:r>
          <a:r>
            <a:rPr lang="it-IT" sz="1800" dirty="0" err="1"/>
            <a:t>Fraud</a:t>
          </a:r>
          <a:r>
            <a:rPr lang="it-IT" sz="1800" dirty="0"/>
            <a:t> Information System).</a:t>
          </a:r>
        </a:p>
      </dgm:t>
    </dgm:pt>
    <dgm:pt modelId="{BC443DF0-89B4-A142-97B7-498CFF6D113E}" type="parTrans" cxnId="{E8B3058E-A552-6D45-BF57-E0CEC73A2ACC}">
      <dgm:prSet/>
      <dgm:spPr/>
      <dgm:t>
        <a:bodyPr/>
        <a:lstStyle/>
        <a:p>
          <a:endParaRPr lang="it-IT" sz="1800"/>
        </a:p>
      </dgm:t>
    </dgm:pt>
    <dgm:pt modelId="{4C75E899-D9F5-F943-8BF4-A97C8012370F}" type="sibTrans" cxnId="{E8B3058E-A552-6D45-BF57-E0CEC73A2ACC}">
      <dgm:prSet/>
      <dgm:spPr/>
      <dgm:t>
        <a:bodyPr/>
        <a:lstStyle/>
        <a:p>
          <a:endParaRPr lang="it-IT" sz="1800"/>
        </a:p>
      </dgm:t>
    </dgm:pt>
    <dgm:pt modelId="{7CE4FFF1-DB21-4F41-8258-BFE017B0C0BD}" type="pres">
      <dgm:prSet presAssocID="{42AAAE28-DA38-4E41-A190-BF05B31B68C8}" presName="vert0" presStyleCnt="0">
        <dgm:presLayoutVars>
          <dgm:dir/>
          <dgm:animOne val="branch"/>
          <dgm:animLvl val="lvl"/>
        </dgm:presLayoutVars>
      </dgm:prSet>
      <dgm:spPr/>
    </dgm:pt>
    <dgm:pt modelId="{2064EC64-DD7F-A94E-97C5-B03BB78C424C}" type="pres">
      <dgm:prSet presAssocID="{3AA00BC7-3D4D-8143-83E4-98A2A4619593}" presName="thickLine" presStyleLbl="alignNode1" presStyleIdx="0" presStyleCnt="3"/>
      <dgm:spPr/>
    </dgm:pt>
    <dgm:pt modelId="{7240B27C-955D-8F44-9E15-234B039A54CA}" type="pres">
      <dgm:prSet presAssocID="{3AA00BC7-3D4D-8143-83E4-98A2A4619593}" presName="horz1" presStyleCnt="0"/>
      <dgm:spPr/>
    </dgm:pt>
    <dgm:pt modelId="{B27817BF-324E-E043-9C04-102BC1DB708A}" type="pres">
      <dgm:prSet presAssocID="{3AA00BC7-3D4D-8143-83E4-98A2A4619593}" presName="tx1" presStyleLbl="revTx" presStyleIdx="0" presStyleCnt="3"/>
      <dgm:spPr/>
    </dgm:pt>
    <dgm:pt modelId="{4F302659-77E5-7E45-B20C-0871B947D1CB}" type="pres">
      <dgm:prSet presAssocID="{3AA00BC7-3D4D-8143-83E4-98A2A4619593}" presName="vert1" presStyleCnt="0"/>
      <dgm:spPr/>
    </dgm:pt>
    <dgm:pt modelId="{D2A62E77-B980-7F49-8B15-FA048489A1CF}" type="pres">
      <dgm:prSet presAssocID="{1E43524E-2274-CB40-B81D-3C82BA70BCA0}" presName="thickLine" presStyleLbl="alignNode1" presStyleIdx="1" presStyleCnt="3"/>
      <dgm:spPr/>
    </dgm:pt>
    <dgm:pt modelId="{54C46661-2946-7944-A757-33EEF0C57010}" type="pres">
      <dgm:prSet presAssocID="{1E43524E-2274-CB40-B81D-3C82BA70BCA0}" presName="horz1" presStyleCnt="0"/>
      <dgm:spPr/>
    </dgm:pt>
    <dgm:pt modelId="{0B15B261-65D7-D443-B281-30A707A5E34E}" type="pres">
      <dgm:prSet presAssocID="{1E43524E-2274-CB40-B81D-3C82BA70BCA0}" presName="tx1" presStyleLbl="revTx" presStyleIdx="1" presStyleCnt="3"/>
      <dgm:spPr/>
    </dgm:pt>
    <dgm:pt modelId="{D3ABD940-1665-7C46-8D1A-D5BD6F0176E0}" type="pres">
      <dgm:prSet presAssocID="{1E43524E-2274-CB40-B81D-3C82BA70BCA0}" presName="vert1" presStyleCnt="0"/>
      <dgm:spPr/>
    </dgm:pt>
    <dgm:pt modelId="{B3549D15-D8EC-174E-9952-DF12FBDD054A}" type="pres">
      <dgm:prSet presAssocID="{0A295CCD-592F-2443-93FE-45FF7A0C98B4}" presName="thickLine" presStyleLbl="alignNode1" presStyleIdx="2" presStyleCnt="3"/>
      <dgm:spPr/>
    </dgm:pt>
    <dgm:pt modelId="{B1F3E38E-57F1-B446-9A75-EA5AFEA90861}" type="pres">
      <dgm:prSet presAssocID="{0A295CCD-592F-2443-93FE-45FF7A0C98B4}" presName="horz1" presStyleCnt="0"/>
      <dgm:spPr/>
    </dgm:pt>
    <dgm:pt modelId="{A298115B-C293-2B4F-B66B-2E7D24EB0A5A}" type="pres">
      <dgm:prSet presAssocID="{0A295CCD-592F-2443-93FE-45FF7A0C98B4}" presName="tx1" presStyleLbl="revTx" presStyleIdx="2" presStyleCnt="3"/>
      <dgm:spPr/>
    </dgm:pt>
    <dgm:pt modelId="{63B43926-4F2D-574B-881C-8C2576CCD69A}" type="pres">
      <dgm:prSet presAssocID="{0A295CCD-592F-2443-93FE-45FF7A0C98B4}" presName="vert1" presStyleCnt="0"/>
      <dgm:spPr/>
    </dgm:pt>
  </dgm:ptLst>
  <dgm:cxnLst>
    <dgm:cxn modelId="{C8F0B922-FC23-4D8B-BA83-4626F0BAC6A7}" type="presOf" srcId="{3AA00BC7-3D4D-8143-83E4-98A2A4619593}" destId="{B27817BF-324E-E043-9C04-102BC1DB708A}" srcOrd="0" destOrd="0" presId="urn:microsoft.com/office/officeart/2008/layout/LinedList"/>
    <dgm:cxn modelId="{EFAA553B-E8CD-4943-9ACA-E87A120A0B10}" srcId="{42AAAE28-DA38-4E41-A190-BF05B31B68C8}" destId="{1E43524E-2274-CB40-B81D-3C82BA70BCA0}" srcOrd="1" destOrd="0" parTransId="{D322D765-2B1D-E04E-901F-B6AC9DB49473}" sibTransId="{9A4C415B-05B6-0A46-8222-C6FF8D908C9B}"/>
    <dgm:cxn modelId="{495E0D4E-8ACF-43F2-BC59-F37BD41051C3}" type="presOf" srcId="{42AAAE28-DA38-4E41-A190-BF05B31B68C8}" destId="{7CE4FFF1-DB21-4F41-8258-BFE017B0C0BD}" srcOrd="0" destOrd="0" presId="urn:microsoft.com/office/officeart/2008/layout/LinedList"/>
    <dgm:cxn modelId="{E8B3058E-A552-6D45-BF57-E0CEC73A2ACC}" srcId="{42AAAE28-DA38-4E41-A190-BF05B31B68C8}" destId="{0A295CCD-592F-2443-93FE-45FF7A0C98B4}" srcOrd="2" destOrd="0" parTransId="{BC443DF0-89B4-A142-97B7-498CFF6D113E}" sibTransId="{4C75E899-D9F5-F943-8BF4-A97C8012370F}"/>
    <dgm:cxn modelId="{8B4852BC-7E83-5A47-896E-49ED30BC4907}" srcId="{42AAAE28-DA38-4E41-A190-BF05B31B68C8}" destId="{3AA00BC7-3D4D-8143-83E4-98A2A4619593}" srcOrd="0" destOrd="0" parTransId="{A6197D03-BAE8-DE49-8CD5-ADE048548097}" sibTransId="{CAC06AEC-5A24-4747-AD12-DF2F46859CE7}"/>
    <dgm:cxn modelId="{0D3D28C6-1670-4D7E-8F17-B07D02F08CB2}" type="presOf" srcId="{0A295CCD-592F-2443-93FE-45FF7A0C98B4}" destId="{A298115B-C293-2B4F-B66B-2E7D24EB0A5A}" srcOrd="0" destOrd="0" presId="urn:microsoft.com/office/officeart/2008/layout/LinedList"/>
    <dgm:cxn modelId="{56904AC8-BDD7-4A05-8E4D-E372395690B3}" type="presOf" srcId="{1E43524E-2274-CB40-B81D-3C82BA70BCA0}" destId="{0B15B261-65D7-D443-B281-30A707A5E34E}" srcOrd="0" destOrd="0" presId="urn:microsoft.com/office/officeart/2008/layout/LinedList"/>
    <dgm:cxn modelId="{B9A6635F-5403-4E99-A82F-665B55C87D24}" type="presParOf" srcId="{7CE4FFF1-DB21-4F41-8258-BFE017B0C0BD}" destId="{2064EC64-DD7F-A94E-97C5-B03BB78C424C}" srcOrd="0" destOrd="0" presId="urn:microsoft.com/office/officeart/2008/layout/LinedList"/>
    <dgm:cxn modelId="{A4AE3A47-7764-41BD-A0E5-3100BE0EF5AF}" type="presParOf" srcId="{7CE4FFF1-DB21-4F41-8258-BFE017B0C0BD}" destId="{7240B27C-955D-8F44-9E15-234B039A54CA}" srcOrd="1" destOrd="0" presId="urn:microsoft.com/office/officeart/2008/layout/LinedList"/>
    <dgm:cxn modelId="{0D3D34CC-BE4C-4A6A-9F24-6E2608346D7C}" type="presParOf" srcId="{7240B27C-955D-8F44-9E15-234B039A54CA}" destId="{B27817BF-324E-E043-9C04-102BC1DB708A}" srcOrd="0" destOrd="0" presId="urn:microsoft.com/office/officeart/2008/layout/LinedList"/>
    <dgm:cxn modelId="{9DACE2D1-D1C6-43FD-A09F-0EBE39DF70C9}" type="presParOf" srcId="{7240B27C-955D-8F44-9E15-234B039A54CA}" destId="{4F302659-77E5-7E45-B20C-0871B947D1CB}" srcOrd="1" destOrd="0" presId="urn:microsoft.com/office/officeart/2008/layout/LinedList"/>
    <dgm:cxn modelId="{FF678520-84A1-4595-A4EF-A2635201AB49}" type="presParOf" srcId="{7CE4FFF1-DB21-4F41-8258-BFE017B0C0BD}" destId="{D2A62E77-B980-7F49-8B15-FA048489A1CF}" srcOrd="2" destOrd="0" presId="urn:microsoft.com/office/officeart/2008/layout/LinedList"/>
    <dgm:cxn modelId="{36E53B72-7D9B-4076-8B7C-013F86F5FA84}" type="presParOf" srcId="{7CE4FFF1-DB21-4F41-8258-BFE017B0C0BD}" destId="{54C46661-2946-7944-A757-33EEF0C57010}" srcOrd="3" destOrd="0" presId="urn:microsoft.com/office/officeart/2008/layout/LinedList"/>
    <dgm:cxn modelId="{0C6D1499-43F4-492A-A767-DD47FAA9AD0D}" type="presParOf" srcId="{54C46661-2946-7944-A757-33EEF0C57010}" destId="{0B15B261-65D7-D443-B281-30A707A5E34E}" srcOrd="0" destOrd="0" presId="urn:microsoft.com/office/officeart/2008/layout/LinedList"/>
    <dgm:cxn modelId="{AB8899EC-8097-4E8A-BC28-7A236B65C56F}" type="presParOf" srcId="{54C46661-2946-7944-A757-33EEF0C57010}" destId="{D3ABD940-1665-7C46-8D1A-D5BD6F0176E0}" srcOrd="1" destOrd="0" presId="urn:microsoft.com/office/officeart/2008/layout/LinedList"/>
    <dgm:cxn modelId="{1A41ABDD-5F49-477F-882B-699E0443816F}" type="presParOf" srcId="{7CE4FFF1-DB21-4F41-8258-BFE017B0C0BD}" destId="{B3549D15-D8EC-174E-9952-DF12FBDD054A}" srcOrd="4" destOrd="0" presId="urn:microsoft.com/office/officeart/2008/layout/LinedList"/>
    <dgm:cxn modelId="{395FFE7B-63CC-4D07-B633-CA32D60AAB18}" type="presParOf" srcId="{7CE4FFF1-DB21-4F41-8258-BFE017B0C0BD}" destId="{B1F3E38E-57F1-B446-9A75-EA5AFEA90861}" srcOrd="5" destOrd="0" presId="urn:microsoft.com/office/officeart/2008/layout/LinedList"/>
    <dgm:cxn modelId="{446FDA33-0615-4782-B1B0-62053660B7B0}" type="presParOf" srcId="{B1F3E38E-57F1-B446-9A75-EA5AFEA90861}" destId="{A298115B-C293-2B4F-B66B-2E7D24EB0A5A}" srcOrd="0" destOrd="0" presId="urn:microsoft.com/office/officeart/2008/layout/LinedList"/>
    <dgm:cxn modelId="{E2B930C6-0D33-4658-A348-AF4F9B7E67A3}" type="presParOf" srcId="{B1F3E38E-57F1-B446-9A75-EA5AFEA90861}" destId="{63B43926-4F2D-574B-881C-8C2576CCD6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3BCE4B-A9B1-478C-BD75-813B9B3E4394}"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57E94A0B-1791-47FD-8D8B-AF018479E253}">
      <dgm:prSet/>
      <dgm:spPr/>
      <dgm:t>
        <a:bodyPr/>
        <a:lstStyle/>
        <a:p>
          <a:pPr algn="l" rtl="0"/>
          <a:r>
            <a:rPr lang="it-IT" dirty="0"/>
            <a:t>Costituisce lo strumento mediante il quale l’ARCEA </a:t>
          </a:r>
          <a:r>
            <a:rPr lang="it-IT" b="1" dirty="0"/>
            <a:t>illustra ai cittadini e a tutti gli altri stakeholder, interni ed esterni, i risultati ottenuti</a:t>
          </a:r>
          <a:r>
            <a:rPr lang="it-IT" dirty="0"/>
            <a:t> nel corso dell’anno 2020, concludendo in tal modo il ciclo di gestione della performance </a:t>
          </a:r>
        </a:p>
      </dgm:t>
    </dgm:pt>
    <dgm:pt modelId="{6DBFA30B-1452-4749-ADF3-6B5010562534}" type="parTrans" cxnId="{5CA19D49-AC4A-41A5-9CD3-6296187B0665}">
      <dgm:prSet/>
      <dgm:spPr/>
      <dgm:t>
        <a:bodyPr/>
        <a:lstStyle/>
        <a:p>
          <a:endParaRPr lang="it-IT"/>
        </a:p>
      </dgm:t>
    </dgm:pt>
    <dgm:pt modelId="{51E87CDD-4215-4570-B820-361DC24FE1DE}" type="sibTrans" cxnId="{5CA19D49-AC4A-41A5-9CD3-6296187B0665}">
      <dgm:prSet/>
      <dgm:spPr/>
      <dgm:t>
        <a:bodyPr/>
        <a:lstStyle/>
        <a:p>
          <a:endParaRPr lang="it-IT"/>
        </a:p>
      </dgm:t>
    </dgm:pt>
    <dgm:pt modelId="{49D48A6C-7528-4DC6-A9D1-FA374FF5203A}">
      <dgm:prSet/>
      <dgm:spPr/>
      <dgm:t>
        <a:bodyPr/>
        <a:lstStyle/>
        <a:p>
          <a:pPr algn="l" rtl="0"/>
          <a:r>
            <a:rPr lang="it-IT" dirty="0"/>
            <a:t>Evidenzia </a:t>
          </a:r>
          <a:r>
            <a:rPr lang="it-IT" b="1" dirty="0"/>
            <a:t>a consuntivo </a:t>
          </a:r>
          <a:r>
            <a:rPr lang="it-IT" dirty="0"/>
            <a:t>i risultati organizzativi e individuali raggiunti rispetto ai singoli </a:t>
          </a:r>
          <a:r>
            <a:rPr lang="it-IT" b="1" dirty="0"/>
            <a:t>obiettivi programmati </a:t>
          </a:r>
          <a:r>
            <a:rPr lang="it-IT" dirty="0"/>
            <a:t>e alle </a:t>
          </a:r>
          <a:r>
            <a:rPr lang="it-IT" b="1" dirty="0"/>
            <a:t>risorse</a:t>
          </a:r>
          <a:r>
            <a:rPr lang="it-IT" dirty="0"/>
            <a:t>, con rilevazione degli eventuali scostamenti registrati nel corso dell’anno, indicandone le cause e le relative misure correttive che saranno adottate</a:t>
          </a:r>
        </a:p>
      </dgm:t>
    </dgm:pt>
    <dgm:pt modelId="{2C130AE3-3123-48D5-9A8A-B83F69A73F17}" type="parTrans" cxnId="{55789F99-0721-42C0-98B5-18B29EC23087}">
      <dgm:prSet/>
      <dgm:spPr/>
      <dgm:t>
        <a:bodyPr/>
        <a:lstStyle/>
        <a:p>
          <a:endParaRPr lang="it-IT"/>
        </a:p>
      </dgm:t>
    </dgm:pt>
    <dgm:pt modelId="{84A6DE98-5545-47C6-9DCF-7FD47CEB3705}" type="sibTrans" cxnId="{55789F99-0721-42C0-98B5-18B29EC23087}">
      <dgm:prSet/>
      <dgm:spPr/>
      <dgm:t>
        <a:bodyPr/>
        <a:lstStyle/>
        <a:p>
          <a:endParaRPr lang="it-IT"/>
        </a:p>
      </dgm:t>
    </dgm:pt>
    <dgm:pt modelId="{CA31F528-B1B0-4FC2-B60A-28E9D6F45383}" type="pres">
      <dgm:prSet presAssocID="{A23BCE4B-A9B1-478C-BD75-813B9B3E4394}" presName="linear" presStyleCnt="0">
        <dgm:presLayoutVars>
          <dgm:animLvl val="lvl"/>
          <dgm:resizeHandles val="exact"/>
        </dgm:presLayoutVars>
      </dgm:prSet>
      <dgm:spPr/>
    </dgm:pt>
    <dgm:pt modelId="{0D968C2E-CD42-4C72-815D-1D2313F060D0}" type="pres">
      <dgm:prSet presAssocID="{57E94A0B-1791-47FD-8D8B-AF018479E253}" presName="parentText" presStyleLbl="node1" presStyleIdx="0" presStyleCnt="2">
        <dgm:presLayoutVars>
          <dgm:chMax val="0"/>
          <dgm:bulletEnabled val="1"/>
        </dgm:presLayoutVars>
      </dgm:prSet>
      <dgm:spPr/>
    </dgm:pt>
    <dgm:pt modelId="{2006D89A-F5AE-4258-B03E-4A3D2CE7BA56}" type="pres">
      <dgm:prSet presAssocID="{51E87CDD-4215-4570-B820-361DC24FE1DE}" presName="spacer" presStyleCnt="0"/>
      <dgm:spPr/>
    </dgm:pt>
    <dgm:pt modelId="{78EB38F5-DCEB-4F21-BFE6-8427F538726F}" type="pres">
      <dgm:prSet presAssocID="{49D48A6C-7528-4DC6-A9D1-FA374FF5203A}" presName="parentText" presStyleLbl="node1" presStyleIdx="1" presStyleCnt="2">
        <dgm:presLayoutVars>
          <dgm:chMax val="0"/>
          <dgm:bulletEnabled val="1"/>
        </dgm:presLayoutVars>
      </dgm:prSet>
      <dgm:spPr/>
    </dgm:pt>
  </dgm:ptLst>
  <dgm:cxnLst>
    <dgm:cxn modelId="{5CA19D49-AC4A-41A5-9CD3-6296187B0665}" srcId="{A23BCE4B-A9B1-478C-BD75-813B9B3E4394}" destId="{57E94A0B-1791-47FD-8D8B-AF018479E253}" srcOrd="0" destOrd="0" parTransId="{6DBFA30B-1452-4749-ADF3-6B5010562534}" sibTransId="{51E87CDD-4215-4570-B820-361DC24FE1DE}"/>
    <dgm:cxn modelId="{62EEDF6A-4329-4242-8C61-165859AD7E67}" type="presOf" srcId="{A23BCE4B-A9B1-478C-BD75-813B9B3E4394}" destId="{CA31F528-B1B0-4FC2-B60A-28E9D6F45383}" srcOrd="0" destOrd="0" presId="urn:microsoft.com/office/officeart/2005/8/layout/vList2"/>
    <dgm:cxn modelId="{8F2E0E7A-18FA-415E-8F0A-97F8B3E9048D}" type="presOf" srcId="{57E94A0B-1791-47FD-8D8B-AF018479E253}" destId="{0D968C2E-CD42-4C72-815D-1D2313F060D0}" srcOrd="0" destOrd="0" presId="urn:microsoft.com/office/officeart/2005/8/layout/vList2"/>
    <dgm:cxn modelId="{55789F99-0721-42C0-98B5-18B29EC23087}" srcId="{A23BCE4B-A9B1-478C-BD75-813B9B3E4394}" destId="{49D48A6C-7528-4DC6-A9D1-FA374FF5203A}" srcOrd="1" destOrd="0" parTransId="{2C130AE3-3123-48D5-9A8A-B83F69A73F17}" sibTransId="{84A6DE98-5545-47C6-9DCF-7FD47CEB3705}"/>
    <dgm:cxn modelId="{0D031BA6-5E29-45B2-BEFF-D0B5D84246C3}" type="presOf" srcId="{49D48A6C-7528-4DC6-A9D1-FA374FF5203A}" destId="{78EB38F5-DCEB-4F21-BFE6-8427F538726F}" srcOrd="0" destOrd="0" presId="urn:microsoft.com/office/officeart/2005/8/layout/vList2"/>
    <dgm:cxn modelId="{FFBAB050-F281-46D6-9BDF-8BD5D35AF67E}" type="presParOf" srcId="{CA31F528-B1B0-4FC2-B60A-28E9D6F45383}" destId="{0D968C2E-CD42-4C72-815D-1D2313F060D0}" srcOrd="0" destOrd="0" presId="urn:microsoft.com/office/officeart/2005/8/layout/vList2"/>
    <dgm:cxn modelId="{DD303DAB-992F-4B71-9E2B-29AEAC8A335A}" type="presParOf" srcId="{CA31F528-B1B0-4FC2-B60A-28E9D6F45383}" destId="{2006D89A-F5AE-4258-B03E-4A3D2CE7BA56}" srcOrd="1" destOrd="0" presId="urn:microsoft.com/office/officeart/2005/8/layout/vList2"/>
    <dgm:cxn modelId="{F2AC52A2-629B-4CDF-B43B-877B8A1294CE}" type="presParOf" srcId="{CA31F528-B1B0-4FC2-B60A-28E9D6F45383}" destId="{78EB38F5-DCEB-4F21-BFE6-8427F53872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62B74E9-44F7-B244-99AF-6771FA7628DA}"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96C36AA2-6514-6D4C-A146-AD2EB499DA55}">
      <dgm:prSet/>
      <dgm:spPr/>
      <dgm:t>
        <a:bodyPr/>
        <a:lstStyle/>
        <a:p>
          <a:pPr rtl="0"/>
          <a:r>
            <a:rPr lang="it-IT" b="1" dirty="0">
              <a:solidFill>
                <a:srgbClr val="1F497D"/>
              </a:solidFill>
            </a:rPr>
            <a:t>RISULTATI ATTIVITÀ DI ARCEA</a:t>
          </a:r>
          <a:endParaRPr lang="it-IT" dirty="0">
            <a:solidFill>
              <a:srgbClr val="1F497D"/>
            </a:solidFill>
          </a:endParaRPr>
        </a:p>
      </dgm:t>
    </dgm:pt>
    <dgm:pt modelId="{16A5A5DE-D80B-D948-A6EB-7A3C860FAE2F}" type="parTrans" cxnId="{47673324-6837-E247-A85D-4A24908C9E0D}">
      <dgm:prSet/>
      <dgm:spPr/>
      <dgm:t>
        <a:bodyPr/>
        <a:lstStyle/>
        <a:p>
          <a:endParaRPr lang="it-IT"/>
        </a:p>
      </dgm:t>
    </dgm:pt>
    <dgm:pt modelId="{794E831E-FFC9-0B48-AFDC-27A545618646}" type="sibTrans" cxnId="{47673324-6837-E247-A85D-4A24908C9E0D}">
      <dgm:prSet/>
      <dgm:spPr/>
      <dgm:t>
        <a:bodyPr/>
        <a:lstStyle/>
        <a:p>
          <a:endParaRPr lang="it-IT"/>
        </a:p>
      </dgm:t>
    </dgm:pt>
    <dgm:pt modelId="{74750BE3-0FEE-594C-9C2D-7E4C4FDD2C0D}">
      <dgm:prSet/>
      <dgm:spPr/>
      <dgm:t>
        <a:bodyPr/>
        <a:lstStyle/>
        <a:p>
          <a:pPr rtl="0"/>
          <a:r>
            <a:rPr lang="it-IT" b="1" dirty="0"/>
            <a:t>Denunce</a:t>
          </a:r>
          <a:r>
            <a:rPr lang="it-IT" dirty="0"/>
            <a:t> di irregolarità all</a:t>
          </a:r>
          <a:r>
            <a:rPr lang="it-IT" altLang="ja-JP" dirty="0"/>
            <a:t>’</a:t>
          </a:r>
          <a:r>
            <a:rPr lang="it-IT" dirty="0"/>
            <a:t>Autorità giudiziaria;</a:t>
          </a:r>
        </a:p>
      </dgm:t>
    </dgm:pt>
    <dgm:pt modelId="{EA1E6452-6648-F442-B4B3-2347AF132C06}" type="parTrans" cxnId="{E6F68D0C-2065-5346-8648-624AA767A415}">
      <dgm:prSet/>
      <dgm:spPr/>
      <dgm:t>
        <a:bodyPr/>
        <a:lstStyle/>
        <a:p>
          <a:endParaRPr lang="it-IT"/>
        </a:p>
      </dgm:t>
    </dgm:pt>
    <dgm:pt modelId="{C9A143BD-BA58-8347-A9E6-7934B915351F}" type="sibTrans" cxnId="{E6F68D0C-2065-5346-8648-624AA767A415}">
      <dgm:prSet/>
      <dgm:spPr/>
      <dgm:t>
        <a:bodyPr/>
        <a:lstStyle/>
        <a:p>
          <a:endParaRPr lang="it-IT"/>
        </a:p>
      </dgm:t>
    </dgm:pt>
    <dgm:pt modelId="{64679C6E-DABD-BA4E-BA27-626F93C94769}">
      <dgm:prSet/>
      <dgm:spPr/>
      <dgm:t>
        <a:bodyPr/>
        <a:lstStyle/>
        <a:p>
          <a:pPr rtl="0"/>
          <a:r>
            <a:rPr lang="it-IT" dirty="0"/>
            <a:t>stringente </a:t>
          </a:r>
          <a:r>
            <a:rPr lang="it-IT" b="1" dirty="0"/>
            <a:t>collaborazione alle indagini</a:t>
          </a:r>
          <a:r>
            <a:rPr lang="it-IT" dirty="0"/>
            <a:t> di Polizia giudiziaria mediante fornitura dati e supporto tecnico;</a:t>
          </a:r>
        </a:p>
      </dgm:t>
    </dgm:pt>
    <dgm:pt modelId="{2EFE32BD-BF91-DA43-9B14-B974AE5A2E76}" type="parTrans" cxnId="{B0862C77-DAEC-6A45-87B1-9864C0391E83}">
      <dgm:prSet/>
      <dgm:spPr/>
      <dgm:t>
        <a:bodyPr/>
        <a:lstStyle/>
        <a:p>
          <a:endParaRPr lang="it-IT"/>
        </a:p>
      </dgm:t>
    </dgm:pt>
    <dgm:pt modelId="{B8D83EAA-0812-3D40-AF6A-6DC468C39343}" type="sibTrans" cxnId="{B0862C77-DAEC-6A45-87B1-9864C0391E83}">
      <dgm:prSet/>
      <dgm:spPr/>
      <dgm:t>
        <a:bodyPr/>
        <a:lstStyle/>
        <a:p>
          <a:endParaRPr lang="it-IT"/>
        </a:p>
      </dgm:t>
    </dgm:pt>
    <dgm:pt modelId="{C10E43CF-615F-C241-9595-BD488A075A81}">
      <dgm:prSet/>
      <dgm:spPr/>
      <dgm:t>
        <a:bodyPr/>
        <a:lstStyle/>
        <a:p>
          <a:pPr rtl="0"/>
          <a:r>
            <a:rPr lang="it-IT" dirty="0"/>
            <a:t>istruttoria su </a:t>
          </a:r>
          <a:r>
            <a:rPr lang="it-IT" b="1" dirty="0"/>
            <a:t>verbali Guardia di Finanza</a:t>
          </a:r>
          <a:r>
            <a:rPr lang="it-IT" dirty="0"/>
            <a:t>;</a:t>
          </a:r>
        </a:p>
      </dgm:t>
    </dgm:pt>
    <dgm:pt modelId="{ABB8EEB1-4B4C-1048-82CA-732A59309964}" type="parTrans" cxnId="{3F694B0B-AEC7-D944-9729-54551AE39F6F}">
      <dgm:prSet/>
      <dgm:spPr/>
      <dgm:t>
        <a:bodyPr/>
        <a:lstStyle/>
        <a:p>
          <a:endParaRPr lang="it-IT"/>
        </a:p>
      </dgm:t>
    </dgm:pt>
    <dgm:pt modelId="{EA696A6C-F9FB-F449-A25B-1B89C5AD8B13}" type="sibTrans" cxnId="{3F694B0B-AEC7-D944-9729-54551AE39F6F}">
      <dgm:prSet/>
      <dgm:spPr/>
      <dgm:t>
        <a:bodyPr/>
        <a:lstStyle/>
        <a:p>
          <a:endParaRPr lang="it-IT"/>
        </a:p>
      </dgm:t>
    </dgm:pt>
    <dgm:pt modelId="{CD08BE73-2F75-474C-965E-2FB41A9AC45D}">
      <dgm:prSet/>
      <dgm:spPr/>
      <dgm:t>
        <a:bodyPr/>
        <a:lstStyle/>
        <a:p>
          <a:pPr rtl="0"/>
          <a:r>
            <a:rPr lang="it-IT" dirty="0"/>
            <a:t>instaurazione di </a:t>
          </a:r>
          <a:r>
            <a:rPr lang="it-IT" b="1" dirty="0"/>
            <a:t>processi penali</a:t>
          </a:r>
          <a:r>
            <a:rPr lang="it-IT" dirty="0"/>
            <a:t> per truffa aggravata in cui ARCEA è parte offesa;</a:t>
          </a:r>
        </a:p>
      </dgm:t>
    </dgm:pt>
    <dgm:pt modelId="{38B625A3-A887-6646-BDB4-4FBF8A0DF488}" type="parTrans" cxnId="{598DC5ED-9313-654A-AF37-8188D22DC27F}">
      <dgm:prSet/>
      <dgm:spPr/>
      <dgm:t>
        <a:bodyPr/>
        <a:lstStyle/>
        <a:p>
          <a:endParaRPr lang="it-IT"/>
        </a:p>
      </dgm:t>
    </dgm:pt>
    <dgm:pt modelId="{46BA340E-8490-1B44-BACB-B9CD775C179F}" type="sibTrans" cxnId="{598DC5ED-9313-654A-AF37-8188D22DC27F}">
      <dgm:prSet/>
      <dgm:spPr/>
      <dgm:t>
        <a:bodyPr/>
        <a:lstStyle/>
        <a:p>
          <a:endParaRPr lang="it-IT"/>
        </a:p>
      </dgm:t>
    </dgm:pt>
    <dgm:pt modelId="{78BACD7B-9100-6349-AADC-72F4AD986FFD}">
      <dgm:prSet/>
      <dgm:spPr/>
      <dgm:t>
        <a:bodyPr/>
        <a:lstStyle/>
        <a:p>
          <a:pPr rtl="0"/>
          <a:r>
            <a:rPr lang="it-IT" dirty="0"/>
            <a:t>gestione dei </a:t>
          </a:r>
          <a:r>
            <a:rPr lang="it-IT" b="1" dirty="0"/>
            <a:t>recuperi</a:t>
          </a:r>
          <a:r>
            <a:rPr lang="it-IT" dirty="0"/>
            <a:t> connessi alle revoche dei contributi del </a:t>
          </a:r>
          <a:r>
            <a:rPr lang="it-IT" b="1" dirty="0"/>
            <a:t>PSR 2007/2013</a:t>
          </a:r>
          <a:r>
            <a:rPr lang="it-IT" dirty="0"/>
            <a:t> da parte del Dipartimento Agricoltura della Regione Calabria.</a:t>
          </a:r>
        </a:p>
      </dgm:t>
    </dgm:pt>
    <dgm:pt modelId="{8FC5EB2E-9444-734D-9711-492C7B8F9600}" type="parTrans" cxnId="{78E887C0-7B98-B14A-8CD6-AB89409B34B4}">
      <dgm:prSet/>
      <dgm:spPr/>
      <dgm:t>
        <a:bodyPr/>
        <a:lstStyle/>
        <a:p>
          <a:endParaRPr lang="it-IT"/>
        </a:p>
      </dgm:t>
    </dgm:pt>
    <dgm:pt modelId="{3D499379-B1D2-FF4A-8EB2-4A783C214487}" type="sibTrans" cxnId="{78E887C0-7B98-B14A-8CD6-AB89409B34B4}">
      <dgm:prSet/>
      <dgm:spPr/>
      <dgm:t>
        <a:bodyPr/>
        <a:lstStyle/>
        <a:p>
          <a:endParaRPr lang="it-IT"/>
        </a:p>
      </dgm:t>
    </dgm:pt>
    <dgm:pt modelId="{2656EDFC-3D77-284B-8EC6-5C1E56A506AD}" type="pres">
      <dgm:prSet presAssocID="{A62B74E9-44F7-B244-99AF-6771FA7628DA}" presName="vert0" presStyleCnt="0">
        <dgm:presLayoutVars>
          <dgm:dir/>
          <dgm:animOne val="branch"/>
          <dgm:animLvl val="lvl"/>
        </dgm:presLayoutVars>
      </dgm:prSet>
      <dgm:spPr/>
    </dgm:pt>
    <dgm:pt modelId="{E3F704F9-1415-364A-9E45-F2F59015C491}" type="pres">
      <dgm:prSet presAssocID="{96C36AA2-6514-6D4C-A146-AD2EB499DA55}" presName="thickLine" presStyleLbl="alignNode1" presStyleIdx="0" presStyleCnt="1"/>
      <dgm:spPr/>
    </dgm:pt>
    <dgm:pt modelId="{32A535EA-24AB-AD4A-9915-03461CD67548}" type="pres">
      <dgm:prSet presAssocID="{96C36AA2-6514-6D4C-A146-AD2EB499DA55}" presName="horz1" presStyleCnt="0"/>
      <dgm:spPr/>
    </dgm:pt>
    <dgm:pt modelId="{3609F59D-0C87-6444-8072-8C7BCDE1B26A}" type="pres">
      <dgm:prSet presAssocID="{96C36AA2-6514-6D4C-A146-AD2EB499DA55}" presName="tx1" presStyleLbl="revTx" presStyleIdx="0" presStyleCnt="6"/>
      <dgm:spPr/>
    </dgm:pt>
    <dgm:pt modelId="{7EEB7FF0-71F9-3745-935C-D29308E6AFBE}" type="pres">
      <dgm:prSet presAssocID="{96C36AA2-6514-6D4C-A146-AD2EB499DA55}" presName="vert1" presStyleCnt="0"/>
      <dgm:spPr/>
    </dgm:pt>
    <dgm:pt modelId="{991E32EF-D78A-FC47-A5E3-415665FB50BD}" type="pres">
      <dgm:prSet presAssocID="{74750BE3-0FEE-594C-9C2D-7E4C4FDD2C0D}" presName="vertSpace2a" presStyleCnt="0"/>
      <dgm:spPr/>
    </dgm:pt>
    <dgm:pt modelId="{543499CF-C357-CD46-818A-F8DACD27059E}" type="pres">
      <dgm:prSet presAssocID="{74750BE3-0FEE-594C-9C2D-7E4C4FDD2C0D}" presName="horz2" presStyleCnt="0"/>
      <dgm:spPr/>
    </dgm:pt>
    <dgm:pt modelId="{7DA176A0-B9C1-6E4D-BA08-18F8B8B660BC}" type="pres">
      <dgm:prSet presAssocID="{74750BE3-0FEE-594C-9C2D-7E4C4FDD2C0D}" presName="horzSpace2" presStyleCnt="0"/>
      <dgm:spPr/>
    </dgm:pt>
    <dgm:pt modelId="{81A58FCD-CC25-B541-8128-FCE88EF76E22}" type="pres">
      <dgm:prSet presAssocID="{74750BE3-0FEE-594C-9C2D-7E4C4FDD2C0D}" presName="tx2" presStyleLbl="revTx" presStyleIdx="1" presStyleCnt="6"/>
      <dgm:spPr/>
    </dgm:pt>
    <dgm:pt modelId="{AC8B5828-024C-B045-9444-F06F4FE94486}" type="pres">
      <dgm:prSet presAssocID="{74750BE3-0FEE-594C-9C2D-7E4C4FDD2C0D}" presName="vert2" presStyleCnt="0"/>
      <dgm:spPr/>
    </dgm:pt>
    <dgm:pt modelId="{04EAD013-F47B-0347-9E4A-D97C4509AE00}" type="pres">
      <dgm:prSet presAssocID="{74750BE3-0FEE-594C-9C2D-7E4C4FDD2C0D}" presName="thinLine2b" presStyleLbl="callout" presStyleIdx="0" presStyleCnt="5"/>
      <dgm:spPr/>
    </dgm:pt>
    <dgm:pt modelId="{966A4531-65F2-B143-9EA6-EA875E6975B2}" type="pres">
      <dgm:prSet presAssocID="{74750BE3-0FEE-594C-9C2D-7E4C4FDD2C0D}" presName="vertSpace2b" presStyleCnt="0"/>
      <dgm:spPr/>
    </dgm:pt>
    <dgm:pt modelId="{0500F8EF-F35E-7C4B-9740-17FE35E75692}" type="pres">
      <dgm:prSet presAssocID="{64679C6E-DABD-BA4E-BA27-626F93C94769}" presName="horz2" presStyleCnt="0"/>
      <dgm:spPr/>
    </dgm:pt>
    <dgm:pt modelId="{45E5177F-4202-A843-B1A7-B07D2A71E046}" type="pres">
      <dgm:prSet presAssocID="{64679C6E-DABD-BA4E-BA27-626F93C94769}" presName="horzSpace2" presStyleCnt="0"/>
      <dgm:spPr/>
    </dgm:pt>
    <dgm:pt modelId="{8BE6ED06-9ADE-404E-855E-53C7A8BA4FED}" type="pres">
      <dgm:prSet presAssocID="{64679C6E-DABD-BA4E-BA27-626F93C94769}" presName="tx2" presStyleLbl="revTx" presStyleIdx="2" presStyleCnt="6"/>
      <dgm:spPr/>
    </dgm:pt>
    <dgm:pt modelId="{D2221B47-1955-DD46-A800-7D0705B28789}" type="pres">
      <dgm:prSet presAssocID="{64679C6E-DABD-BA4E-BA27-626F93C94769}" presName="vert2" presStyleCnt="0"/>
      <dgm:spPr/>
    </dgm:pt>
    <dgm:pt modelId="{EB7C408E-A806-3A41-A0CE-D89501B104BD}" type="pres">
      <dgm:prSet presAssocID="{64679C6E-DABD-BA4E-BA27-626F93C94769}" presName="thinLine2b" presStyleLbl="callout" presStyleIdx="1" presStyleCnt="5"/>
      <dgm:spPr/>
    </dgm:pt>
    <dgm:pt modelId="{B37CBC99-9929-4B48-AC23-72C48627967A}" type="pres">
      <dgm:prSet presAssocID="{64679C6E-DABD-BA4E-BA27-626F93C94769}" presName="vertSpace2b" presStyleCnt="0"/>
      <dgm:spPr/>
    </dgm:pt>
    <dgm:pt modelId="{6DBDDE05-E663-3C4E-9D48-AA1477C7451F}" type="pres">
      <dgm:prSet presAssocID="{C10E43CF-615F-C241-9595-BD488A075A81}" presName="horz2" presStyleCnt="0"/>
      <dgm:spPr/>
    </dgm:pt>
    <dgm:pt modelId="{CD6B9188-7824-214D-B0EE-5DFD5BCDF2DB}" type="pres">
      <dgm:prSet presAssocID="{C10E43CF-615F-C241-9595-BD488A075A81}" presName="horzSpace2" presStyleCnt="0"/>
      <dgm:spPr/>
    </dgm:pt>
    <dgm:pt modelId="{5B628704-B622-0B42-BA9D-D77BE0E85245}" type="pres">
      <dgm:prSet presAssocID="{C10E43CF-615F-C241-9595-BD488A075A81}" presName="tx2" presStyleLbl="revTx" presStyleIdx="3" presStyleCnt="6"/>
      <dgm:spPr/>
    </dgm:pt>
    <dgm:pt modelId="{2C40F559-ADDC-4C49-BBA9-2567FDCF2C1B}" type="pres">
      <dgm:prSet presAssocID="{C10E43CF-615F-C241-9595-BD488A075A81}" presName="vert2" presStyleCnt="0"/>
      <dgm:spPr/>
    </dgm:pt>
    <dgm:pt modelId="{DCAA3A60-FFB3-BF46-B717-E924CE70142D}" type="pres">
      <dgm:prSet presAssocID="{C10E43CF-615F-C241-9595-BD488A075A81}" presName="thinLine2b" presStyleLbl="callout" presStyleIdx="2" presStyleCnt="5"/>
      <dgm:spPr/>
    </dgm:pt>
    <dgm:pt modelId="{2819109C-3943-174C-AEAE-CDD37D018E95}" type="pres">
      <dgm:prSet presAssocID="{C10E43CF-615F-C241-9595-BD488A075A81}" presName="vertSpace2b" presStyleCnt="0"/>
      <dgm:spPr/>
    </dgm:pt>
    <dgm:pt modelId="{079EEF51-7579-9E4E-8A83-EBD3D81B3B77}" type="pres">
      <dgm:prSet presAssocID="{CD08BE73-2F75-474C-965E-2FB41A9AC45D}" presName="horz2" presStyleCnt="0"/>
      <dgm:spPr/>
    </dgm:pt>
    <dgm:pt modelId="{22E8A373-8D14-B24D-BAE6-7B472BFFD9FE}" type="pres">
      <dgm:prSet presAssocID="{CD08BE73-2F75-474C-965E-2FB41A9AC45D}" presName="horzSpace2" presStyleCnt="0"/>
      <dgm:spPr/>
    </dgm:pt>
    <dgm:pt modelId="{3977213D-0B69-5342-AB7B-BE810A384663}" type="pres">
      <dgm:prSet presAssocID="{CD08BE73-2F75-474C-965E-2FB41A9AC45D}" presName="tx2" presStyleLbl="revTx" presStyleIdx="4" presStyleCnt="6"/>
      <dgm:spPr/>
    </dgm:pt>
    <dgm:pt modelId="{9F7DC0E5-6482-1941-99CB-604C0397A69A}" type="pres">
      <dgm:prSet presAssocID="{CD08BE73-2F75-474C-965E-2FB41A9AC45D}" presName="vert2" presStyleCnt="0"/>
      <dgm:spPr/>
    </dgm:pt>
    <dgm:pt modelId="{ADF309B4-A100-334E-B1F6-03CB9FA18C1C}" type="pres">
      <dgm:prSet presAssocID="{CD08BE73-2F75-474C-965E-2FB41A9AC45D}" presName="thinLine2b" presStyleLbl="callout" presStyleIdx="3" presStyleCnt="5"/>
      <dgm:spPr/>
    </dgm:pt>
    <dgm:pt modelId="{440C6BEA-71D5-5A4B-ABAF-7FE464877FE1}" type="pres">
      <dgm:prSet presAssocID="{CD08BE73-2F75-474C-965E-2FB41A9AC45D}" presName="vertSpace2b" presStyleCnt="0"/>
      <dgm:spPr/>
    </dgm:pt>
    <dgm:pt modelId="{23FE2611-CD71-A848-972D-0B88B2236FB8}" type="pres">
      <dgm:prSet presAssocID="{78BACD7B-9100-6349-AADC-72F4AD986FFD}" presName="horz2" presStyleCnt="0"/>
      <dgm:spPr/>
    </dgm:pt>
    <dgm:pt modelId="{DD6BC55D-F1B4-0643-82CD-677BDDA26847}" type="pres">
      <dgm:prSet presAssocID="{78BACD7B-9100-6349-AADC-72F4AD986FFD}" presName="horzSpace2" presStyleCnt="0"/>
      <dgm:spPr/>
    </dgm:pt>
    <dgm:pt modelId="{31152B81-EEC9-FC43-A0D1-7E49EEA2456F}" type="pres">
      <dgm:prSet presAssocID="{78BACD7B-9100-6349-AADC-72F4AD986FFD}" presName="tx2" presStyleLbl="revTx" presStyleIdx="5" presStyleCnt="6"/>
      <dgm:spPr/>
    </dgm:pt>
    <dgm:pt modelId="{9CA4AF89-97C9-124C-ADB8-8A44DB36FA42}" type="pres">
      <dgm:prSet presAssocID="{78BACD7B-9100-6349-AADC-72F4AD986FFD}" presName="vert2" presStyleCnt="0"/>
      <dgm:spPr/>
    </dgm:pt>
    <dgm:pt modelId="{2A966BFE-8FEF-2C46-BCDE-19DDE07E6851}" type="pres">
      <dgm:prSet presAssocID="{78BACD7B-9100-6349-AADC-72F4AD986FFD}" presName="thinLine2b" presStyleLbl="callout" presStyleIdx="4" presStyleCnt="5"/>
      <dgm:spPr/>
    </dgm:pt>
    <dgm:pt modelId="{34C433DA-156D-914F-9E47-8C1CE5B7DF6D}" type="pres">
      <dgm:prSet presAssocID="{78BACD7B-9100-6349-AADC-72F4AD986FFD}" presName="vertSpace2b" presStyleCnt="0"/>
      <dgm:spPr/>
    </dgm:pt>
  </dgm:ptLst>
  <dgm:cxnLst>
    <dgm:cxn modelId="{587CDC06-37D2-4F96-B0C8-E86CD4B662B7}" type="presOf" srcId="{C10E43CF-615F-C241-9595-BD488A075A81}" destId="{5B628704-B622-0B42-BA9D-D77BE0E85245}" srcOrd="0" destOrd="0" presId="urn:microsoft.com/office/officeart/2008/layout/LinedList"/>
    <dgm:cxn modelId="{3F694B0B-AEC7-D944-9729-54551AE39F6F}" srcId="{96C36AA2-6514-6D4C-A146-AD2EB499DA55}" destId="{C10E43CF-615F-C241-9595-BD488A075A81}" srcOrd="2" destOrd="0" parTransId="{ABB8EEB1-4B4C-1048-82CA-732A59309964}" sibTransId="{EA696A6C-F9FB-F449-A25B-1B89C5AD8B13}"/>
    <dgm:cxn modelId="{E6F68D0C-2065-5346-8648-624AA767A415}" srcId="{96C36AA2-6514-6D4C-A146-AD2EB499DA55}" destId="{74750BE3-0FEE-594C-9C2D-7E4C4FDD2C0D}" srcOrd="0" destOrd="0" parTransId="{EA1E6452-6648-F442-B4B3-2347AF132C06}" sibTransId="{C9A143BD-BA58-8347-A9E6-7934B915351F}"/>
    <dgm:cxn modelId="{47673324-6837-E247-A85D-4A24908C9E0D}" srcId="{A62B74E9-44F7-B244-99AF-6771FA7628DA}" destId="{96C36AA2-6514-6D4C-A146-AD2EB499DA55}" srcOrd="0" destOrd="0" parTransId="{16A5A5DE-D80B-D948-A6EB-7A3C860FAE2F}" sibTransId="{794E831E-FFC9-0B48-AFDC-27A545618646}"/>
    <dgm:cxn modelId="{191FC730-3B80-4C83-B954-18263C419A8D}" type="presOf" srcId="{78BACD7B-9100-6349-AADC-72F4AD986FFD}" destId="{31152B81-EEC9-FC43-A0D1-7E49EEA2456F}" srcOrd="0" destOrd="0" presId="urn:microsoft.com/office/officeart/2008/layout/LinedList"/>
    <dgm:cxn modelId="{B0862C77-DAEC-6A45-87B1-9864C0391E83}" srcId="{96C36AA2-6514-6D4C-A146-AD2EB499DA55}" destId="{64679C6E-DABD-BA4E-BA27-626F93C94769}" srcOrd="1" destOrd="0" parTransId="{2EFE32BD-BF91-DA43-9B14-B974AE5A2E76}" sibTransId="{B8D83EAA-0812-3D40-AF6A-6DC468C39343}"/>
    <dgm:cxn modelId="{7080C88C-6DBF-4846-9DF1-438723CCBA3B}" type="presOf" srcId="{74750BE3-0FEE-594C-9C2D-7E4C4FDD2C0D}" destId="{81A58FCD-CC25-B541-8128-FCE88EF76E22}" srcOrd="0" destOrd="0" presId="urn:microsoft.com/office/officeart/2008/layout/LinedList"/>
    <dgm:cxn modelId="{05863E93-8354-46BA-BF92-45DBA1CE4E94}" type="presOf" srcId="{CD08BE73-2F75-474C-965E-2FB41A9AC45D}" destId="{3977213D-0B69-5342-AB7B-BE810A384663}" srcOrd="0" destOrd="0" presId="urn:microsoft.com/office/officeart/2008/layout/LinedList"/>
    <dgm:cxn modelId="{28A1AEA8-8206-4D0C-B0CE-E9DD675F103F}" type="presOf" srcId="{96C36AA2-6514-6D4C-A146-AD2EB499DA55}" destId="{3609F59D-0C87-6444-8072-8C7BCDE1B26A}" srcOrd="0" destOrd="0" presId="urn:microsoft.com/office/officeart/2008/layout/LinedList"/>
    <dgm:cxn modelId="{78E887C0-7B98-B14A-8CD6-AB89409B34B4}" srcId="{96C36AA2-6514-6D4C-A146-AD2EB499DA55}" destId="{78BACD7B-9100-6349-AADC-72F4AD986FFD}" srcOrd="4" destOrd="0" parTransId="{8FC5EB2E-9444-734D-9711-492C7B8F9600}" sibTransId="{3D499379-B1D2-FF4A-8EB2-4A783C214487}"/>
    <dgm:cxn modelId="{8283E7C0-A6DE-4A6E-9415-589DD6ED4B20}" type="presOf" srcId="{64679C6E-DABD-BA4E-BA27-626F93C94769}" destId="{8BE6ED06-9ADE-404E-855E-53C7A8BA4FED}" srcOrd="0" destOrd="0" presId="urn:microsoft.com/office/officeart/2008/layout/LinedList"/>
    <dgm:cxn modelId="{0E9CC4D3-3AF6-4B2A-B2A5-8782E547AE42}" type="presOf" srcId="{A62B74E9-44F7-B244-99AF-6771FA7628DA}" destId="{2656EDFC-3D77-284B-8EC6-5C1E56A506AD}" srcOrd="0" destOrd="0" presId="urn:microsoft.com/office/officeart/2008/layout/LinedList"/>
    <dgm:cxn modelId="{598DC5ED-9313-654A-AF37-8188D22DC27F}" srcId="{96C36AA2-6514-6D4C-A146-AD2EB499DA55}" destId="{CD08BE73-2F75-474C-965E-2FB41A9AC45D}" srcOrd="3" destOrd="0" parTransId="{38B625A3-A887-6646-BDB4-4FBF8A0DF488}" sibTransId="{46BA340E-8490-1B44-BACB-B9CD775C179F}"/>
    <dgm:cxn modelId="{F433F6D6-73EA-4DCE-BB05-D4CBB5C12DB7}" type="presParOf" srcId="{2656EDFC-3D77-284B-8EC6-5C1E56A506AD}" destId="{E3F704F9-1415-364A-9E45-F2F59015C491}" srcOrd="0" destOrd="0" presId="urn:microsoft.com/office/officeart/2008/layout/LinedList"/>
    <dgm:cxn modelId="{8BED38E0-3B27-4E9D-B408-B77164906786}" type="presParOf" srcId="{2656EDFC-3D77-284B-8EC6-5C1E56A506AD}" destId="{32A535EA-24AB-AD4A-9915-03461CD67548}" srcOrd="1" destOrd="0" presId="urn:microsoft.com/office/officeart/2008/layout/LinedList"/>
    <dgm:cxn modelId="{39F20862-A2FA-4C1B-B13E-C2F728B7ABCF}" type="presParOf" srcId="{32A535EA-24AB-AD4A-9915-03461CD67548}" destId="{3609F59D-0C87-6444-8072-8C7BCDE1B26A}" srcOrd="0" destOrd="0" presId="urn:microsoft.com/office/officeart/2008/layout/LinedList"/>
    <dgm:cxn modelId="{3B17CFBB-FAD2-4A64-B5F0-4307C861CA80}" type="presParOf" srcId="{32A535EA-24AB-AD4A-9915-03461CD67548}" destId="{7EEB7FF0-71F9-3745-935C-D29308E6AFBE}" srcOrd="1" destOrd="0" presId="urn:microsoft.com/office/officeart/2008/layout/LinedList"/>
    <dgm:cxn modelId="{FDC5D9E1-805A-4FD4-85F8-0D71114248A1}" type="presParOf" srcId="{7EEB7FF0-71F9-3745-935C-D29308E6AFBE}" destId="{991E32EF-D78A-FC47-A5E3-415665FB50BD}" srcOrd="0" destOrd="0" presId="urn:microsoft.com/office/officeart/2008/layout/LinedList"/>
    <dgm:cxn modelId="{748A7A87-BDB6-4BE7-B375-3BBBB489471D}" type="presParOf" srcId="{7EEB7FF0-71F9-3745-935C-D29308E6AFBE}" destId="{543499CF-C357-CD46-818A-F8DACD27059E}" srcOrd="1" destOrd="0" presId="urn:microsoft.com/office/officeart/2008/layout/LinedList"/>
    <dgm:cxn modelId="{8FB7E673-1366-4F22-955C-9A5E709D180B}" type="presParOf" srcId="{543499CF-C357-CD46-818A-F8DACD27059E}" destId="{7DA176A0-B9C1-6E4D-BA08-18F8B8B660BC}" srcOrd="0" destOrd="0" presId="urn:microsoft.com/office/officeart/2008/layout/LinedList"/>
    <dgm:cxn modelId="{629C766A-F611-4BEE-B8F0-1911F22756B8}" type="presParOf" srcId="{543499CF-C357-CD46-818A-F8DACD27059E}" destId="{81A58FCD-CC25-B541-8128-FCE88EF76E22}" srcOrd="1" destOrd="0" presId="urn:microsoft.com/office/officeart/2008/layout/LinedList"/>
    <dgm:cxn modelId="{4C6955D8-5412-40FF-B147-9E5C3F96EA80}" type="presParOf" srcId="{543499CF-C357-CD46-818A-F8DACD27059E}" destId="{AC8B5828-024C-B045-9444-F06F4FE94486}" srcOrd="2" destOrd="0" presId="urn:microsoft.com/office/officeart/2008/layout/LinedList"/>
    <dgm:cxn modelId="{048BA381-1DC2-4A9F-B769-7F9184A777A2}" type="presParOf" srcId="{7EEB7FF0-71F9-3745-935C-D29308E6AFBE}" destId="{04EAD013-F47B-0347-9E4A-D97C4509AE00}" srcOrd="2" destOrd="0" presId="urn:microsoft.com/office/officeart/2008/layout/LinedList"/>
    <dgm:cxn modelId="{4A25EC38-9264-471A-9C7D-0B37A459563E}" type="presParOf" srcId="{7EEB7FF0-71F9-3745-935C-D29308E6AFBE}" destId="{966A4531-65F2-B143-9EA6-EA875E6975B2}" srcOrd="3" destOrd="0" presId="urn:microsoft.com/office/officeart/2008/layout/LinedList"/>
    <dgm:cxn modelId="{0CA68DC8-B052-4FBB-95A3-3F25BF5256F0}" type="presParOf" srcId="{7EEB7FF0-71F9-3745-935C-D29308E6AFBE}" destId="{0500F8EF-F35E-7C4B-9740-17FE35E75692}" srcOrd="4" destOrd="0" presId="urn:microsoft.com/office/officeart/2008/layout/LinedList"/>
    <dgm:cxn modelId="{E9B3BC8A-33B9-4925-B143-E74EA6582931}" type="presParOf" srcId="{0500F8EF-F35E-7C4B-9740-17FE35E75692}" destId="{45E5177F-4202-A843-B1A7-B07D2A71E046}" srcOrd="0" destOrd="0" presId="urn:microsoft.com/office/officeart/2008/layout/LinedList"/>
    <dgm:cxn modelId="{56218E64-08B9-49F9-A035-329BC1A3C0A2}" type="presParOf" srcId="{0500F8EF-F35E-7C4B-9740-17FE35E75692}" destId="{8BE6ED06-9ADE-404E-855E-53C7A8BA4FED}" srcOrd="1" destOrd="0" presId="urn:microsoft.com/office/officeart/2008/layout/LinedList"/>
    <dgm:cxn modelId="{A214CCA4-7544-476E-9D31-BE7180A8DF00}" type="presParOf" srcId="{0500F8EF-F35E-7C4B-9740-17FE35E75692}" destId="{D2221B47-1955-DD46-A800-7D0705B28789}" srcOrd="2" destOrd="0" presId="urn:microsoft.com/office/officeart/2008/layout/LinedList"/>
    <dgm:cxn modelId="{BFF73D7A-4DE6-4059-96B4-9D4928B17017}" type="presParOf" srcId="{7EEB7FF0-71F9-3745-935C-D29308E6AFBE}" destId="{EB7C408E-A806-3A41-A0CE-D89501B104BD}" srcOrd="5" destOrd="0" presId="urn:microsoft.com/office/officeart/2008/layout/LinedList"/>
    <dgm:cxn modelId="{C34FCDFD-3750-4586-8580-353CDFD6EB65}" type="presParOf" srcId="{7EEB7FF0-71F9-3745-935C-D29308E6AFBE}" destId="{B37CBC99-9929-4B48-AC23-72C48627967A}" srcOrd="6" destOrd="0" presId="urn:microsoft.com/office/officeart/2008/layout/LinedList"/>
    <dgm:cxn modelId="{9A3507A4-9E56-47C0-95CE-AB8F926947B5}" type="presParOf" srcId="{7EEB7FF0-71F9-3745-935C-D29308E6AFBE}" destId="{6DBDDE05-E663-3C4E-9D48-AA1477C7451F}" srcOrd="7" destOrd="0" presId="urn:microsoft.com/office/officeart/2008/layout/LinedList"/>
    <dgm:cxn modelId="{150FA3AA-9B79-4C3F-8C7E-8AC178D6C128}" type="presParOf" srcId="{6DBDDE05-E663-3C4E-9D48-AA1477C7451F}" destId="{CD6B9188-7824-214D-B0EE-5DFD5BCDF2DB}" srcOrd="0" destOrd="0" presId="urn:microsoft.com/office/officeart/2008/layout/LinedList"/>
    <dgm:cxn modelId="{489333BA-8A8B-4C6F-82E6-AFC9BEBB9333}" type="presParOf" srcId="{6DBDDE05-E663-3C4E-9D48-AA1477C7451F}" destId="{5B628704-B622-0B42-BA9D-D77BE0E85245}" srcOrd="1" destOrd="0" presId="urn:microsoft.com/office/officeart/2008/layout/LinedList"/>
    <dgm:cxn modelId="{CB2176B7-DBC3-4DBF-94BA-0FB8CD0A1E2C}" type="presParOf" srcId="{6DBDDE05-E663-3C4E-9D48-AA1477C7451F}" destId="{2C40F559-ADDC-4C49-BBA9-2567FDCF2C1B}" srcOrd="2" destOrd="0" presId="urn:microsoft.com/office/officeart/2008/layout/LinedList"/>
    <dgm:cxn modelId="{2D8F66D2-FF82-421D-80B6-A69BEDC3E7FA}" type="presParOf" srcId="{7EEB7FF0-71F9-3745-935C-D29308E6AFBE}" destId="{DCAA3A60-FFB3-BF46-B717-E924CE70142D}" srcOrd="8" destOrd="0" presId="urn:microsoft.com/office/officeart/2008/layout/LinedList"/>
    <dgm:cxn modelId="{1EFCB205-E802-47F7-9A4B-DBC73635D732}" type="presParOf" srcId="{7EEB7FF0-71F9-3745-935C-D29308E6AFBE}" destId="{2819109C-3943-174C-AEAE-CDD37D018E95}" srcOrd="9" destOrd="0" presId="urn:microsoft.com/office/officeart/2008/layout/LinedList"/>
    <dgm:cxn modelId="{F39D3FEB-919A-481A-BAF1-474BED3CAEF9}" type="presParOf" srcId="{7EEB7FF0-71F9-3745-935C-D29308E6AFBE}" destId="{079EEF51-7579-9E4E-8A83-EBD3D81B3B77}" srcOrd="10" destOrd="0" presId="urn:microsoft.com/office/officeart/2008/layout/LinedList"/>
    <dgm:cxn modelId="{2E6C3764-50B6-448C-99AC-23421DCD3699}" type="presParOf" srcId="{079EEF51-7579-9E4E-8A83-EBD3D81B3B77}" destId="{22E8A373-8D14-B24D-BAE6-7B472BFFD9FE}" srcOrd="0" destOrd="0" presId="urn:microsoft.com/office/officeart/2008/layout/LinedList"/>
    <dgm:cxn modelId="{A39F5E89-9499-4B13-9935-BCCB517FE605}" type="presParOf" srcId="{079EEF51-7579-9E4E-8A83-EBD3D81B3B77}" destId="{3977213D-0B69-5342-AB7B-BE810A384663}" srcOrd="1" destOrd="0" presId="urn:microsoft.com/office/officeart/2008/layout/LinedList"/>
    <dgm:cxn modelId="{3D4BAC2A-61A3-4580-9A35-38125808C974}" type="presParOf" srcId="{079EEF51-7579-9E4E-8A83-EBD3D81B3B77}" destId="{9F7DC0E5-6482-1941-99CB-604C0397A69A}" srcOrd="2" destOrd="0" presId="urn:microsoft.com/office/officeart/2008/layout/LinedList"/>
    <dgm:cxn modelId="{654E132A-E4D6-4000-95C4-82D7C109486F}" type="presParOf" srcId="{7EEB7FF0-71F9-3745-935C-D29308E6AFBE}" destId="{ADF309B4-A100-334E-B1F6-03CB9FA18C1C}" srcOrd="11" destOrd="0" presId="urn:microsoft.com/office/officeart/2008/layout/LinedList"/>
    <dgm:cxn modelId="{3A3EC21B-5D3B-4669-8A13-1F6654BB6617}" type="presParOf" srcId="{7EEB7FF0-71F9-3745-935C-D29308E6AFBE}" destId="{440C6BEA-71D5-5A4B-ABAF-7FE464877FE1}" srcOrd="12" destOrd="0" presId="urn:microsoft.com/office/officeart/2008/layout/LinedList"/>
    <dgm:cxn modelId="{B82F5A8D-733A-4BD9-99DD-F8783F2C8050}" type="presParOf" srcId="{7EEB7FF0-71F9-3745-935C-D29308E6AFBE}" destId="{23FE2611-CD71-A848-972D-0B88B2236FB8}" srcOrd="13" destOrd="0" presId="urn:microsoft.com/office/officeart/2008/layout/LinedList"/>
    <dgm:cxn modelId="{1BD3D331-BEE1-491E-A5E5-ACCA0350B966}" type="presParOf" srcId="{23FE2611-CD71-A848-972D-0B88B2236FB8}" destId="{DD6BC55D-F1B4-0643-82CD-677BDDA26847}" srcOrd="0" destOrd="0" presId="urn:microsoft.com/office/officeart/2008/layout/LinedList"/>
    <dgm:cxn modelId="{177774AA-E401-4772-B5A1-B92EF8BD2238}" type="presParOf" srcId="{23FE2611-CD71-A848-972D-0B88B2236FB8}" destId="{31152B81-EEC9-FC43-A0D1-7E49EEA2456F}" srcOrd="1" destOrd="0" presId="urn:microsoft.com/office/officeart/2008/layout/LinedList"/>
    <dgm:cxn modelId="{39DEA7AE-34EC-456D-B4F2-E852582E0505}" type="presParOf" srcId="{23FE2611-CD71-A848-972D-0B88B2236FB8}" destId="{9CA4AF89-97C9-124C-ADB8-8A44DB36FA42}" srcOrd="2" destOrd="0" presId="urn:microsoft.com/office/officeart/2008/layout/LinedList"/>
    <dgm:cxn modelId="{AE6871B6-CA0F-46C7-93B2-743E5D0F8FF1}" type="presParOf" srcId="{7EEB7FF0-71F9-3745-935C-D29308E6AFBE}" destId="{2A966BFE-8FEF-2C46-BCDE-19DDE07E6851}" srcOrd="14" destOrd="0" presId="urn:microsoft.com/office/officeart/2008/layout/LinedList"/>
    <dgm:cxn modelId="{200FB98D-C59A-4F3A-AA3E-604C36C3DA1D}" type="presParOf" srcId="{7EEB7FF0-71F9-3745-935C-D29308E6AFBE}" destId="{34C433DA-156D-914F-9E47-8C1CE5B7DF6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9EE06F2-3CF3-184F-B1BA-2E2BBCB8D65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F37C9996-67AD-DD4F-B455-68FE08D83AF8}">
      <dgm:prSet/>
      <dgm:spPr/>
      <dgm:t>
        <a:bodyPr/>
        <a:lstStyle/>
        <a:p>
          <a:pPr rtl="0"/>
          <a:r>
            <a:rPr lang="it-IT" b="1" dirty="0">
              <a:solidFill>
                <a:srgbClr val="1F497D"/>
              </a:solidFill>
            </a:rPr>
            <a:t>CASI DI IRREGOLARITA</a:t>
          </a:r>
          <a:r>
            <a:rPr lang="it-IT" altLang="ja-JP" b="1" dirty="0">
              <a:solidFill>
                <a:srgbClr val="1F497D"/>
              </a:solidFill>
            </a:rPr>
            <a:t>’</a:t>
          </a:r>
          <a:r>
            <a:rPr lang="it-IT" b="1" dirty="0">
              <a:solidFill>
                <a:srgbClr val="1F497D"/>
              </a:solidFill>
            </a:rPr>
            <a:t> FEASR</a:t>
          </a:r>
          <a:r>
            <a:rPr lang="it-IT" dirty="0">
              <a:solidFill>
                <a:srgbClr val="1F497D"/>
              </a:solidFill>
            </a:rPr>
            <a:t> </a:t>
          </a:r>
        </a:p>
      </dgm:t>
    </dgm:pt>
    <dgm:pt modelId="{72AF7E73-4882-5E46-BC03-490D8721EAF3}" type="parTrans" cxnId="{BD573AF6-B838-6A49-9EB5-A5EE557AF365}">
      <dgm:prSet/>
      <dgm:spPr/>
      <dgm:t>
        <a:bodyPr/>
        <a:lstStyle/>
        <a:p>
          <a:endParaRPr lang="it-IT"/>
        </a:p>
      </dgm:t>
    </dgm:pt>
    <dgm:pt modelId="{3E280160-FDB8-0246-8611-29CC3C247C30}" type="sibTrans" cxnId="{BD573AF6-B838-6A49-9EB5-A5EE557AF365}">
      <dgm:prSet/>
      <dgm:spPr/>
      <dgm:t>
        <a:bodyPr/>
        <a:lstStyle/>
        <a:p>
          <a:endParaRPr lang="it-IT"/>
        </a:p>
      </dgm:t>
    </dgm:pt>
    <dgm:pt modelId="{B6CA3B14-85CB-174A-BC79-6DB7635DFD3B}">
      <dgm:prSet/>
      <dgm:spPr/>
      <dgm:t>
        <a:bodyPr/>
        <a:lstStyle/>
        <a:p>
          <a:pPr rtl="0"/>
          <a:r>
            <a:rPr lang="it-IT" dirty="0"/>
            <a:t>mancato rispetto tempistica di realizzazione del progetto o con modalità non conformi ad esso;</a:t>
          </a:r>
        </a:p>
      </dgm:t>
    </dgm:pt>
    <dgm:pt modelId="{0DA3629B-25E7-054A-8740-18F91B64C796}" type="parTrans" cxnId="{E59B7993-9EB7-744A-84B7-D22DDD1490DD}">
      <dgm:prSet/>
      <dgm:spPr/>
      <dgm:t>
        <a:bodyPr/>
        <a:lstStyle/>
        <a:p>
          <a:endParaRPr lang="it-IT"/>
        </a:p>
      </dgm:t>
    </dgm:pt>
    <dgm:pt modelId="{76BCE97F-ABB1-0F4B-9BF1-5755174D6129}" type="sibTrans" cxnId="{E59B7993-9EB7-744A-84B7-D22DDD1490DD}">
      <dgm:prSet/>
      <dgm:spPr/>
      <dgm:t>
        <a:bodyPr/>
        <a:lstStyle/>
        <a:p>
          <a:endParaRPr lang="it-IT"/>
        </a:p>
      </dgm:t>
    </dgm:pt>
    <dgm:pt modelId="{DB96064D-671E-5C46-BC15-5B398451867D}">
      <dgm:prSet/>
      <dgm:spPr/>
      <dgm:t>
        <a:bodyPr/>
        <a:lstStyle/>
        <a:p>
          <a:pPr rtl="0"/>
          <a:r>
            <a:rPr lang="it-IT" dirty="0"/>
            <a:t>gravi carenze documentali;</a:t>
          </a:r>
        </a:p>
      </dgm:t>
    </dgm:pt>
    <dgm:pt modelId="{84D1C40F-E722-C746-8981-3279BA8B36FE}" type="parTrans" cxnId="{C8E1CB51-9DD8-2A40-B046-C55A78F17846}">
      <dgm:prSet/>
      <dgm:spPr/>
      <dgm:t>
        <a:bodyPr/>
        <a:lstStyle/>
        <a:p>
          <a:endParaRPr lang="it-IT"/>
        </a:p>
      </dgm:t>
    </dgm:pt>
    <dgm:pt modelId="{45376B72-73E7-BD49-BFAB-E0466BBAEC86}" type="sibTrans" cxnId="{C8E1CB51-9DD8-2A40-B046-C55A78F17846}">
      <dgm:prSet/>
      <dgm:spPr/>
      <dgm:t>
        <a:bodyPr/>
        <a:lstStyle/>
        <a:p>
          <a:endParaRPr lang="it-IT"/>
        </a:p>
      </dgm:t>
    </dgm:pt>
    <dgm:pt modelId="{6EC30100-E83F-F04A-A760-82185B7C1421}">
      <dgm:prSet/>
      <dgm:spPr/>
      <dgm:t>
        <a:bodyPr/>
        <a:lstStyle/>
        <a:p>
          <a:pPr rtl="0"/>
          <a:r>
            <a:rPr lang="it-IT" dirty="0"/>
            <a:t>mancato possesso della qualifica di IAP;</a:t>
          </a:r>
        </a:p>
      </dgm:t>
    </dgm:pt>
    <dgm:pt modelId="{4473100A-5977-0143-A36B-646F947CDA27}" type="parTrans" cxnId="{049CEEDD-E3EA-FE46-ABCB-0530D86D1194}">
      <dgm:prSet/>
      <dgm:spPr/>
      <dgm:t>
        <a:bodyPr/>
        <a:lstStyle/>
        <a:p>
          <a:endParaRPr lang="it-IT"/>
        </a:p>
      </dgm:t>
    </dgm:pt>
    <dgm:pt modelId="{B0190220-C44B-2146-929A-9EA87871DD98}" type="sibTrans" cxnId="{049CEEDD-E3EA-FE46-ABCB-0530D86D1194}">
      <dgm:prSet/>
      <dgm:spPr/>
      <dgm:t>
        <a:bodyPr/>
        <a:lstStyle/>
        <a:p>
          <a:endParaRPr lang="it-IT"/>
        </a:p>
      </dgm:t>
    </dgm:pt>
    <dgm:pt modelId="{4EC0A743-673B-9A41-967A-56EBCC4C43EA}">
      <dgm:prSet/>
      <dgm:spPr/>
      <dgm:t>
        <a:bodyPr/>
        <a:lstStyle/>
        <a:p>
          <a:pPr rtl="0"/>
          <a:r>
            <a:rPr lang="it-IT" dirty="0"/>
            <a:t>mancato rispetto degli impegni stabiliti dal bando o degli obblighi di condizionalità;</a:t>
          </a:r>
        </a:p>
      </dgm:t>
    </dgm:pt>
    <dgm:pt modelId="{849429F5-D25D-2842-B3BC-42CA9243C303}" type="parTrans" cxnId="{C658A85C-5A29-424A-A744-B4593E01339D}">
      <dgm:prSet/>
      <dgm:spPr/>
      <dgm:t>
        <a:bodyPr/>
        <a:lstStyle/>
        <a:p>
          <a:endParaRPr lang="it-IT"/>
        </a:p>
      </dgm:t>
    </dgm:pt>
    <dgm:pt modelId="{7404A45D-95A7-0344-B7F7-152467CDB40E}" type="sibTrans" cxnId="{C658A85C-5A29-424A-A744-B4593E01339D}">
      <dgm:prSet/>
      <dgm:spPr/>
      <dgm:t>
        <a:bodyPr/>
        <a:lstStyle/>
        <a:p>
          <a:endParaRPr lang="it-IT"/>
        </a:p>
      </dgm:t>
    </dgm:pt>
    <dgm:pt modelId="{18A7541E-6B44-6140-AACD-22D610002A10}">
      <dgm:prSet/>
      <dgm:spPr/>
      <dgm:t>
        <a:bodyPr/>
        <a:lstStyle/>
        <a:p>
          <a:pPr rtl="0"/>
          <a:r>
            <a:rPr lang="it-IT" dirty="0"/>
            <a:t>inosservanza dei regolamenti UE;</a:t>
          </a:r>
        </a:p>
      </dgm:t>
    </dgm:pt>
    <dgm:pt modelId="{FE5C1A2E-4F66-FC4A-A1D7-487D1872AA85}" type="parTrans" cxnId="{70635725-62FF-3D45-A6F3-8C8C3C7D3FC0}">
      <dgm:prSet/>
      <dgm:spPr/>
      <dgm:t>
        <a:bodyPr/>
        <a:lstStyle/>
        <a:p>
          <a:endParaRPr lang="it-IT"/>
        </a:p>
      </dgm:t>
    </dgm:pt>
    <dgm:pt modelId="{B3C18911-3956-3B4D-B957-5E0FE36D607B}" type="sibTrans" cxnId="{70635725-62FF-3D45-A6F3-8C8C3C7D3FC0}">
      <dgm:prSet/>
      <dgm:spPr/>
      <dgm:t>
        <a:bodyPr/>
        <a:lstStyle/>
        <a:p>
          <a:endParaRPr lang="it-IT"/>
        </a:p>
      </dgm:t>
    </dgm:pt>
    <dgm:pt modelId="{ED855CF2-02E6-0D4C-98B5-98F7A49D805E}">
      <dgm:prSet/>
      <dgm:spPr/>
      <dgm:t>
        <a:bodyPr/>
        <a:lstStyle/>
        <a:p>
          <a:pPr rtl="0"/>
          <a:r>
            <a:rPr lang="it-IT" dirty="0"/>
            <a:t>sussistenza di informazioni antimafia </a:t>
          </a:r>
          <a:r>
            <a:rPr lang="it-IT" dirty="0" err="1"/>
            <a:t>interdittive</a:t>
          </a:r>
          <a:r>
            <a:rPr lang="it-IT" dirty="0"/>
            <a:t>. </a:t>
          </a:r>
        </a:p>
      </dgm:t>
    </dgm:pt>
    <dgm:pt modelId="{CDAC78FF-D035-FE4D-BC8F-230D13BC2849}" type="parTrans" cxnId="{8761F591-CEEC-A149-8996-F6FBAA2B0D33}">
      <dgm:prSet/>
      <dgm:spPr/>
      <dgm:t>
        <a:bodyPr/>
        <a:lstStyle/>
        <a:p>
          <a:endParaRPr lang="it-IT"/>
        </a:p>
      </dgm:t>
    </dgm:pt>
    <dgm:pt modelId="{8253E410-F976-4847-BE46-B1E7CE70283B}" type="sibTrans" cxnId="{8761F591-CEEC-A149-8996-F6FBAA2B0D33}">
      <dgm:prSet/>
      <dgm:spPr/>
      <dgm:t>
        <a:bodyPr/>
        <a:lstStyle/>
        <a:p>
          <a:endParaRPr lang="it-IT"/>
        </a:p>
      </dgm:t>
    </dgm:pt>
    <dgm:pt modelId="{39595249-8BCD-EB42-BB61-C47761602BC6}" type="pres">
      <dgm:prSet presAssocID="{79EE06F2-3CF3-184F-B1BA-2E2BBCB8D65E}" presName="vert0" presStyleCnt="0">
        <dgm:presLayoutVars>
          <dgm:dir/>
          <dgm:animOne val="branch"/>
          <dgm:animLvl val="lvl"/>
        </dgm:presLayoutVars>
      </dgm:prSet>
      <dgm:spPr/>
    </dgm:pt>
    <dgm:pt modelId="{0CFDD4E0-B79B-0A4F-8AC6-BC7E7BCDB098}" type="pres">
      <dgm:prSet presAssocID="{F37C9996-67AD-DD4F-B455-68FE08D83AF8}" presName="thickLine" presStyleLbl="alignNode1" presStyleIdx="0" presStyleCnt="1"/>
      <dgm:spPr/>
    </dgm:pt>
    <dgm:pt modelId="{6B82171D-6A2E-824A-92C1-4F24496B31C9}" type="pres">
      <dgm:prSet presAssocID="{F37C9996-67AD-DD4F-B455-68FE08D83AF8}" presName="horz1" presStyleCnt="0"/>
      <dgm:spPr/>
    </dgm:pt>
    <dgm:pt modelId="{F5BBE9BB-F84E-A94A-B24E-C2E38786D55D}" type="pres">
      <dgm:prSet presAssocID="{F37C9996-67AD-DD4F-B455-68FE08D83AF8}" presName="tx1" presStyleLbl="revTx" presStyleIdx="0" presStyleCnt="7"/>
      <dgm:spPr/>
    </dgm:pt>
    <dgm:pt modelId="{AC0FD3F8-1323-C843-9D34-41709635A206}" type="pres">
      <dgm:prSet presAssocID="{F37C9996-67AD-DD4F-B455-68FE08D83AF8}" presName="vert1" presStyleCnt="0"/>
      <dgm:spPr/>
    </dgm:pt>
    <dgm:pt modelId="{7F9DA335-6B5C-114F-BE3E-B2620BB276BE}" type="pres">
      <dgm:prSet presAssocID="{B6CA3B14-85CB-174A-BC79-6DB7635DFD3B}" presName="vertSpace2a" presStyleCnt="0"/>
      <dgm:spPr/>
    </dgm:pt>
    <dgm:pt modelId="{EEBC7627-E96B-B144-B27E-5ADF11527086}" type="pres">
      <dgm:prSet presAssocID="{B6CA3B14-85CB-174A-BC79-6DB7635DFD3B}" presName="horz2" presStyleCnt="0"/>
      <dgm:spPr/>
    </dgm:pt>
    <dgm:pt modelId="{4B122791-DC5B-DC46-929F-8E9C784BB511}" type="pres">
      <dgm:prSet presAssocID="{B6CA3B14-85CB-174A-BC79-6DB7635DFD3B}" presName="horzSpace2" presStyleCnt="0"/>
      <dgm:spPr/>
    </dgm:pt>
    <dgm:pt modelId="{7C510E7F-F6B1-4846-9B82-85629B3BCAA7}" type="pres">
      <dgm:prSet presAssocID="{B6CA3B14-85CB-174A-BC79-6DB7635DFD3B}" presName="tx2" presStyleLbl="revTx" presStyleIdx="1" presStyleCnt="7"/>
      <dgm:spPr/>
    </dgm:pt>
    <dgm:pt modelId="{89401F78-B00A-554E-8C72-9297238B7163}" type="pres">
      <dgm:prSet presAssocID="{B6CA3B14-85CB-174A-BC79-6DB7635DFD3B}" presName="vert2" presStyleCnt="0"/>
      <dgm:spPr/>
    </dgm:pt>
    <dgm:pt modelId="{D668E1D5-C497-EF42-88D8-268CEDC3F197}" type="pres">
      <dgm:prSet presAssocID="{B6CA3B14-85CB-174A-BC79-6DB7635DFD3B}" presName="thinLine2b" presStyleLbl="callout" presStyleIdx="0" presStyleCnt="6"/>
      <dgm:spPr/>
    </dgm:pt>
    <dgm:pt modelId="{FC531938-4637-6E4D-AE8C-CE7BB3C62379}" type="pres">
      <dgm:prSet presAssocID="{B6CA3B14-85CB-174A-BC79-6DB7635DFD3B}" presName="vertSpace2b" presStyleCnt="0"/>
      <dgm:spPr/>
    </dgm:pt>
    <dgm:pt modelId="{9CA58585-E201-234C-BE00-A52030676D1D}" type="pres">
      <dgm:prSet presAssocID="{DB96064D-671E-5C46-BC15-5B398451867D}" presName="horz2" presStyleCnt="0"/>
      <dgm:spPr/>
    </dgm:pt>
    <dgm:pt modelId="{2177B1EC-AD68-8149-8866-18D6D9109F61}" type="pres">
      <dgm:prSet presAssocID="{DB96064D-671E-5C46-BC15-5B398451867D}" presName="horzSpace2" presStyleCnt="0"/>
      <dgm:spPr/>
    </dgm:pt>
    <dgm:pt modelId="{9375F1AC-7CD2-9241-97D0-D2E74AB23CAB}" type="pres">
      <dgm:prSet presAssocID="{DB96064D-671E-5C46-BC15-5B398451867D}" presName="tx2" presStyleLbl="revTx" presStyleIdx="2" presStyleCnt="7"/>
      <dgm:spPr/>
    </dgm:pt>
    <dgm:pt modelId="{E15C9BCB-21C2-7749-B409-18942A4CF10A}" type="pres">
      <dgm:prSet presAssocID="{DB96064D-671E-5C46-BC15-5B398451867D}" presName="vert2" presStyleCnt="0"/>
      <dgm:spPr/>
    </dgm:pt>
    <dgm:pt modelId="{3756D86B-4268-4D42-B20B-BA1BB66BDD3C}" type="pres">
      <dgm:prSet presAssocID="{DB96064D-671E-5C46-BC15-5B398451867D}" presName="thinLine2b" presStyleLbl="callout" presStyleIdx="1" presStyleCnt="6"/>
      <dgm:spPr/>
    </dgm:pt>
    <dgm:pt modelId="{0D9D6142-E739-E740-93A3-EC5E357C68AD}" type="pres">
      <dgm:prSet presAssocID="{DB96064D-671E-5C46-BC15-5B398451867D}" presName="vertSpace2b" presStyleCnt="0"/>
      <dgm:spPr/>
    </dgm:pt>
    <dgm:pt modelId="{EA1A33A8-7EA8-ED49-89A0-E09E4C60C6A5}" type="pres">
      <dgm:prSet presAssocID="{6EC30100-E83F-F04A-A760-82185B7C1421}" presName="horz2" presStyleCnt="0"/>
      <dgm:spPr/>
    </dgm:pt>
    <dgm:pt modelId="{F08E0FEE-A681-E241-9508-0BAB42E75F53}" type="pres">
      <dgm:prSet presAssocID="{6EC30100-E83F-F04A-A760-82185B7C1421}" presName="horzSpace2" presStyleCnt="0"/>
      <dgm:spPr/>
    </dgm:pt>
    <dgm:pt modelId="{012F8EB7-A046-6C4C-9114-C7543AF1ECDE}" type="pres">
      <dgm:prSet presAssocID="{6EC30100-E83F-F04A-A760-82185B7C1421}" presName="tx2" presStyleLbl="revTx" presStyleIdx="3" presStyleCnt="7"/>
      <dgm:spPr/>
    </dgm:pt>
    <dgm:pt modelId="{715DE621-2759-1046-BB61-54D2870072C5}" type="pres">
      <dgm:prSet presAssocID="{6EC30100-E83F-F04A-A760-82185B7C1421}" presName="vert2" presStyleCnt="0"/>
      <dgm:spPr/>
    </dgm:pt>
    <dgm:pt modelId="{F308C690-C75D-EE43-81C4-984EBF93639A}" type="pres">
      <dgm:prSet presAssocID="{6EC30100-E83F-F04A-A760-82185B7C1421}" presName="thinLine2b" presStyleLbl="callout" presStyleIdx="2" presStyleCnt="6"/>
      <dgm:spPr/>
    </dgm:pt>
    <dgm:pt modelId="{4919DE45-1D82-0E48-B7A0-A38184B44673}" type="pres">
      <dgm:prSet presAssocID="{6EC30100-E83F-F04A-A760-82185B7C1421}" presName="vertSpace2b" presStyleCnt="0"/>
      <dgm:spPr/>
    </dgm:pt>
    <dgm:pt modelId="{DDBBECD5-B8E0-7643-8636-ACD4A320A650}" type="pres">
      <dgm:prSet presAssocID="{4EC0A743-673B-9A41-967A-56EBCC4C43EA}" presName="horz2" presStyleCnt="0"/>
      <dgm:spPr/>
    </dgm:pt>
    <dgm:pt modelId="{0F8D9DA3-0CA2-7A4E-AF3C-D12AA621F807}" type="pres">
      <dgm:prSet presAssocID="{4EC0A743-673B-9A41-967A-56EBCC4C43EA}" presName="horzSpace2" presStyleCnt="0"/>
      <dgm:spPr/>
    </dgm:pt>
    <dgm:pt modelId="{423FB34D-5BA1-2A43-9623-F05669154640}" type="pres">
      <dgm:prSet presAssocID="{4EC0A743-673B-9A41-967A-56EBCC4C43EA}" presName="tx2" presStyleLbl="revTx" presStyleIdx="4" presStyleCnt="7"/>
      <dgm:spPr/>
    </dgm:pt>
    <dgm:pt modelId="{756B7863-AC33-CE42-BE29-CF2DA452DF18}" type="pres">
      <dgm:prSet presAssocID="{4EC0A743-673B-9A41-967A-56EBCC4C43EA}" presName="vert2" presStyleCnt="0"/>
      <dgm:spPr/>
    </dgm:pt>
    <dgm:pt modelId="{D9F58F06-7947-DF42-A4CF-5E32109E7684}" type="pres">
      <dgm:prSet presAssocID="{4EC0A743-673B-9A41-967A-56EBCC4C43EA}" presName="thinLine2b" presStyleLbl="callout" presStyleIdx="3" presStyleCnt="6"/>
      <dgm:spPr/>
    </dgm:pt>
    <dgm:pt modelId="{E9CFB138-F20D-6A4B-863C-665402555D23}" type="pres">
      <dgm:prSet presAssocID="{4EC0A743-673B-9A41-967A-56EBCC4C43EA}" presName="vertSpace2b" presStyleCnt="0"/>
      <dgm:spPr/>
    </dgm:pt>
    <dgm:pt modelId="{4F5E8797-CD43-144D-B2A4-0A5E9EC143E1}" type="pres">
      <dgm:prSet presAssocID="{18A7541E-6B44-6140-AACD-22D610002A10}" presName="horz2" presStyleCnt="0"/>
      <dgm:spPr/>
    </dgm:pt>
    <dgm:pt modelId="{91AD7920-8529-B645-8527-F48E06F8B199}" type="pres">
      <dgm:prSet presAssocID="{18A7541E-6B44-6140-AACD-22D610002A10}" presName="horzSpace2" presStyleCnt="0"/>
      <dgm:spPr/>
    </dgm:pt>
    <dgm:pt modelId="{D0432C69-7815-BB45-BD45-FAD146371B1F}" type="pres">
      <dgm:prSet presAssocID="{18A7541E-6B44-6140-AACD-22D610002A10}" presName="tx2" presStyleLbl="revTx" presStyleIdx="5" presStyleCnt="7"/>
      <dgm:spPr/>
    </dgm:pt>
    <dgm:pt modelId="{00EA1FEC-D4B4-C94E-A6A2-2E4084CEAAE2}" type="pres">
      <dgm:prSet presAssocID="{18A7541E-6B44-6140-AACD-22D610002A10}" presName="vert2" presStyleCnt="0"/>
      <dgm:spPr/>
    </dgm:pt>
    <dgm:pt modelId="{D630624A-396E-3D44-AE07-B7CC6116BB61}" type="pres">
      <dgm:prSet presAssocID="{18A7541E-6B44-6140-AACD-22D610002A10}" presName="thinLine2b" presStyleLbl="callout" presStyleIdx="4" presStyleCnt="6"/>
      <dgm:spPr/>
    </dgm:pt>
    <dgm:pt modelId="{04CFC619-6D0D-364E-8533-DD9B5BCF24CA}" type="pres">
      <dgm:prSet presAssocID="{18A7541E-6B44-6140-AACD-22D610002A10}" presName="vertSpace2b" presStyleCnt="0"/>
      <dgm:spPr/>
    </dgm:pt>
    <dgm:pt modelId="{D1D56EBE-E4DC-2B45-A491-AB67B09B505E}" type="pres">
      <dgm:prSet presAssocID="{ED855CF2-02E6-0D4C-98B5-98F7A49D805E}" presName="horz2" presStyleCnt="0"/>
      <dgm:spPr/>
    </dgm:pt>
    <dgm:pt modelId="{9839E007-7B01-A547-B556-64B003695FAB}" type="pres">
      <dgm:prSet presAssocID="{ED855CF2-02E6-0D4C-98B5-98F7A49D805E}" presName="horzSpace2" presStyleCnt="0"/>
      <dgm:spPr/>
    </dgm:pt>
    <dgm:pt modelId="{F660E327-587F-234E-B44A-552B28E4B4FD}" type="pres">
      <dgm:prSet presAssocID="{ED855CF2-02E6-0D4C-98B5-98F7A49D805E}" presName="tx2" presStyleLbl="revTx" presStyleIdx="6" presStyleCnt="7"/>
      <dgm:spPr/>
    </dgm:pt>
    <dgm:pt modelId="{6768E892-AECC-6A4E-98F5-FB726A2AD3EC}" type="pres">
      <dgm:prSet presAssocID="{ED855CF2-02E6-0D4C-98B5-98F7A49D805E}" presName="vert2" presStyleCnt="0"/>
      <dgm:spPr/>
    </dgm:pt>
    <dgm:pt modelId="{E22D18EB-F896-914E-A880-CD3DFB7CE4CF}" type="pres">
      <dgm:prSet presAssocID="{ED855CF2-02E6-0D4C-98B5-98F7A49D805E}" presName="thinLine2b" presStyleLbl="callout" presStyleIdx="5" presStyleCnt="6"/>
      <dgm:spPr/>
    </dgm:pt>
    <dgm:pt modelId="{CA802AB0-E2C8-2B4F-B598-355A115E84CE}" type="pres">
      <dgm:prSet presAssocID="{ED855CF2-02E6-0D4C-98B5-98F7A49D805E}" presName="vertSpace2b" presStyleCnt="0"/>
      <dgm:spPr/>
    </dgm:pt>
  </dgm:ptLst>
  <dgm:cxnLst>
    <dgm:cxn modelId="{4821F105-A95A-4EE5-8106-4BFE5884767A}" type="presOf" srcId="{6EC30100-E83F-F04A-A760-82185B7C1421}" destId="{012F8EB7-A046-6C4C-9114-C7543AF1ECDE}" srcOrd="0" destOrd="0" presId="urn:microsoft.com/office/officeart/2008/layout/LinedList"/>
    <dgm:cxn modelId="{B6D8240F-71B1-4051-9286-A6A295E44EB7}" type="presOf" srcId="{DB96064D-671E-5C46-BC15-5B398451867D}" destId="{9375F1AC-7CD2-9241-97D0-D2E74AB23CAB}" srcOrd="0" destOrd="0" presId="urn:microsoft.com/office/officeart/2008/layout/LinedList"/>
    <dgm:cxn modelId="{70635725-62FF-3D45-A6F3-8C8C3C7D3FC0}" srcId="{F37C9996-67AD-DD4F-B455-68FE08D83AF8}" destId="{18A7541E-6B44-6140-AACD-22D610002A10}" srcOrd="4" destOrd="0" parTransId="{FE5C1A2E-4F66-FC4A-A1D7-487D1872AA85}" sibTransId="{B3C18911-3956-3B4D-B957-5E0FE36D607B}"/>
    <dgm:cxn modelId="{C658A85C-5A29-424A-A744-B4593E01339D}" srcId="{F37C9996-67AD-DD4F-B455-68FE08D83AF8}" destId="{4EC0A743-673B-9A41-967A-56EBCC4C43EA}" srcOrd="3" destOrd="0" parTransId="{849429F5-D25D-2842-B3BC-42CA9243C303}" sibTransId="{7404A45D-95A7-0344-B7F7-152467CDB40E}"/>
    <dgm:cxn modelId="{A1E6EA70-AEC8-488E-8669-60FE56DBBFFF}" type="presOf" srcId="{B6CA3B14-85CB-174A-BC79-6DB7635DFD3B}" destId="{7C510E7F-F6B1-4846-9B82-85629B3BCAA7}" srcOrd="0" destOrd="0" presId="urn:microsoft.com/office/officeart/2008/layout/LinedList"/>
    <dgm:cxn modelId="{C8E1CB51-9DD8-2A40-B046-C55A78F17846}" srcId="{F37C9996-67AD-DD4F-B455-68FE08D83AF8}" destId="{DB96064D-671E-5C46-BC15-5B398451867D}" srcOrd="1" destOrd="0" parTransId="{84D1C40F-E722-C746-8981-3279BA8B36FE}" sibTransId="{45376B72-73E7-BD49-BFAB-E0466BBAEC86}"/>
    <dgm:cxn modelId="{0E4FCF73-0CD6-424E-9567-9BE6D137B72A}" type="presOf" srcId="{18A7541E-6B44-6140-AACD-22D610002A10}" destId="{D0432C69-7815-BB45-BD45-FAD146371B1F}" srcOrd="0" destOrd="0" presId="urn:microsoft.com/office/officeart/2008/layout/LinedList"/>
    <dgm:cxn modelId="{4A9A3F8A-1F01-41AA-9C15-7D58D131507D}" type="presOf" srcId="{79EE06F2-3CF3-184F-B1BA-2E2BBCB8D65E}" destId="{39595249-8BCD-EB42-BB61-C47761602BC6}" srcOrd="0" destOrd="0" presId="urn:microsoft.com/office/officeart/2008/layout/LinedList"/>
    <dgm:cxn modelId="{8761F591-CEEC-A149-8996-F6FBAA2B0D33}" srcId="{F37C9996-67AD-DD4F-B455-68FE08D83AF8}" destId="{ED855CF2-02E6-0D4C-98B5-98F7A49D805E}" srcOrd="5" destOrd="0" parTransId="{CDAC78FF-D035-FE4D-BC8F-230D13BC2849}" sibTransId="{8253E410-F976-4847-BE46-B1E7CE70283B}"/>
    <dgm:cxn modelId="{E59B7993-9EB7-744A-84B7-D22DDD1490DD}" srcId="{F37C9996-67AD-DD4F-B455-68FE08D83AF8}" destId="{B6CA3B14-85CB-174A-BC79-6DB7635DFD3B}" srcOrd="0" destOrd="0" parTransId="{0DA3629B-25E7-054A-8740-18F91B64C796}" sibTransId="{76BCE97F-ABB1-0F4B-9BF1-5755174D6129}"/>
    <dgm:cxn modelId="{BC60E094-EEAA-44DE-9701-471088895381}" type="presOf" srcId="{ED855CF2-02E6-0D4C-98B5-98F7A49D805E}" destId="{F660E327-587F-234E-B44A-552B28E4B4FD}" srcOrd="0" destOrd="0" presId="urn:microsoft.com/office/officeart/2008/layout/LinedList"/>
    <dgm:cxn modelId="{D88E68A0-BC37-4023-A3AD-06F86714CC1E}" type="presOf" srcId="{4EC0A743-673B-9A41-967A-56EBCC4C43EA}" destId="{423FB34D-5BA1-2A43-9623-F05669154640}" srcOrd="0" destOrd="0" presId="urn:microsoft.com/office/officeart/2008/layout/LinedList"/>
    <dgm:cxn modelId="{049CEEDD-E3EA-FE46-ABCB-0530D86D1194}" srcId="{F37C9996-67AD-DD4F-B455-68FE08D83AF8}" destId="{6EC30100-E83F-F04A-A760-82185B7C1421}" srcOrd="2" destOrd="0" parTransId="{4473100A-5977-0143-A36B-646F947CDA27}" sibTransId="{B0190220-C44B-2146-929A-9EA87871DD98}"/>
    <dgm:cxn modelId="{24C695E0-0D8C-46E0-9EC8-D5BD2C070765}" type="presOf" srcId="{F37C9996-67AD-DD4F-B455-68FE08D83AF8}" destId="{F5BBE9BB-F84E-A94A-B24E-C2E38786D55D}" srcOrd="0" destOrd="0" presId="urn:microsoft.com/office/officeart/2008/layout/LinedList"/>
    <dgm:cxn modelId="{BD573AF6-B838-6A49-9EB5-A5EE557AF365}" srcId="{79EE06F2-3CF3-184F-B1BA-2E2BBCB8D65E}" destId="{F37C9996-67AD-DD4F-B455-68FE08D83AF8}" srcOrd="0" destOrd="0" parTransId="{72AF7E73-4882-5E46-BC03-490D8721EAF3}" sibTransId="{3E280160-FDB8-0246-8611-29CC3C247C30}"/>
    <dgm:cxn modelId="{C79AC79D-343D-4703-B632-25BF9B340C5B}" type="presParOf" srcId="{39595249-8BCD-EB42-BB61-C47761602BC6}" destId="{0CFDD4E0-B79B-0A4F-8AC6-BC7E7BCDB098}" srcOrd="0" destOrd="0" presId="urn:microsoft.com/office/officeart/2008/layout/LinedList"/>
    <dgm:cxn modelId="{D3EB4B89-EBD0-4E6F-8BB4-1A6AF7F451FA}" type="presParOf" srcId="{39595249-8BCD-EB42-BB61-C47761602BC6}" destId="{6B82171D-6A2E-824A-92C1-4F24496B31C9}" srcOrd="1" destOrd="0" presId="urn:microsoft.com/office/officeart/2008/layout/LinedList"/>
    <dgm:cxn modelId="{A742A229-EFB7-4CF8-B6DE-1BA8768829F1}" type="presParOf" srcId="{6B82171D-6A2E-824A-92C1-4F24496B31C9}" destId="{F5BBE9BB-F84E-A94A-B24E-C2E38786D55D}" srcOrd="0" destOrd="0" presId="urn:microsoft.com/office/officeart/2008/layout/LinedList"/>
    <dgm:cxn modelId="{B339099E-7DD4-4090-A976-6201B38FEF2B}" type="presParOf" srcId="{6B82171D-6A2E-824A-92C1-4F24496B31C9}" destId="{AC0FD3F8-1323-C843-9D34-41709635A206}" srcOrd="1" destOrd="0" presId="urn:microsoft.com/office/officeart/2008/layout/LinedList"/>
    <dgm:cxn modelId="{7DE87922-C6E3-4B46-A00F-189D3F6E0BB6}" type="presParOf" srcId="{AC0FD3F8-1323-C843-9D34-41709635A206}" destId="{7F9DA335-6B5C-114F-BE3E-B2620BB276BE}" srcOrd="0" destOrd="0" presId="urn:microsoft.com/office/officeart/2008/layout/LinedList"/>
    <dgm:cxn modelId="{CCB65A5A-FC2D-4200-B573-C47BFF25C870}" type="presParOf" srcId="{AC0FD3F8-1323-C843-9D34-41709635A206}" destId="{EEBC7627-E96B-B144-B27E-5ADF11527086}" srcOrd="1" destOrd="0" presId="urn:microsoft.com/office/officeart/2008/layout/LinedList"/>
    <dgm:cxn modelId="{92364BEB-6990-4E95-9852-1C447D5994EB}" type="presParOf" srcId="{EEBC7627-E96B-B144-B27E-5ADF11527086}" destId="{4B122791-DC5B-DC46-929F-8E9C784BB511}" srcOrd="0" destOrd="0" presId="urn:microsoft.com/office/officeart/2008/layout/LinedList"/>
    <dgm:cxn modelId="{59683ABE-2172-42DC-81BC-344881B52479}" type="presParOf" srcId="{EEBC7627-E96B-B144-B27E-5ADF11527086}" destId="{7C510E7F-F6B1-4846-9B82-85629B3BCAA7}" srcOrd="1" destOrd="0" presId="urn:microsoft.com/office/officeart/2008/layout/LinedList"/>
    <dgm:cxn modelId="{C05930FA-2EAF-4132-8E1C-26311DA8B131}" type="presParOf" srcId="{EEBC7627-E96B-B144-B27E-5ADF11527086}" destId="{89401F78-B00A-554E-8C72-9297238B7163}" srcOrd="2" destOrd="0" presId="urn:microsoft.com/office/officeart/2008/layout/LinedList"/>
    <dgm:cxn modelId="{B252BFE5-5D60-4707-AF98-06B8AB67E346}" type="presParOf" srcId="{AC0FD3F8-1323-C843-9D34-41709635A206}" destId="{D668E1D5-C497-EF42-88D8-268CEDC3F197}" srcOrd="2" destOrd="0" presId="urn:microsoft.com/office/officeart/2008/layout/LinedList"/>
    <dgm:cxn modelId="{CFA23283-C40E-4D73-8D4A-5EF5ADA0ABF8}" type="presParOf" srcId="{AC0FD3F8-1323-C843-9D34-41709635A206}" destId="{FC531938-4637-6E4D-AE8C-CE7BB3C62379}" srcOrd="3" destOrd="0" presId="urn:microsoft.com/office/officeart/2008/layout/LinedList"/>
    <dgm:cxn modelId="{E1E449F0-B516-4C64-91A6-246996494CFC}" type="presParOf" srcId="{AC0FD3F8-1323-C843-9D34-41709635A206}" destId="{9CA58585-E201-234C-BE00-A52030676D1D}" srcOrd="4" destOrd="0" presId="urn:microsoft.com/office/officeart/2008/layout/LinedList"/>
    <dgm:cxn modelId="{6DEDAC36-1B17-4A37-870B-DA5672DCD118}" type="presParOf" srcId="{9CA58585-E201-234C-BE00-A52030676D1D}" destId="{2177B1EC-AD68-8149-8866-18D6D9109F61}" srcOrd="0" destOrd="0" presId="urn:microsoft.com/office/officeart/2008/layout/LinedList"/>
    <dgm:cxn modelId="{6E4D356A-7EAF-4DF0-9002-9657E43EB4B4}" type="presParOf" srcId="{9CA58585-E201-234C-BE00-A52030676D1D}" destId="{9375F1AC-7CD2-9241-97D0-D2E74AB23CAB}" srcOrd="1" destOrd="0" presId="urn:microsoft.com/office/officeart/2008/layout/LinedList"/>
    <dgm:cxn modelId="{CC926252-9E4C-46F9-B11F-EDE48D7EAD2D}" type="presParOf" srcId="{9CA58585-E201-234C-BE00-A52030676D1D}" destId="{E15C9BCB-21C2-7749-B409-18942A4CF10A}" srcOrd="2" destOrd="0" presId="urn:microsoft.com/office/officeart/2008/layout/LinedList"/>
    <dgm:cxn modelId="{939536D8-F38F-4506-ADCC-48B7B13FCE0C}" type="presParOf" srcId="{AC0FD3F8-1323-C843-9D34-41709635A206}" destId="{3756D86B-4268-4D42-B20B-BA1BB66BDD3C}" srcOrd="5" destOrd="0" presId="urn:microsoft.com/office/officeart/2008/layout/LinedList"/>
    <dgm:cxn modelId="{7F241BB9-DBC6-4834-B503-223AE009F947}" type="presParOf" srcId="{AC0FD3F8-1323-C843-9D34-41709635A206}" destId="{0D9D6142-E739-E740-93A3-EC5E357C68AD}" srcOrd="6" destOrd="0" presId="urn:microsoft.com/office/officeart/2008/layout/LinedList"/>
    <dgm:cxn modelId="{40E8D10E-E698-4573-AC37-7068C3655ABE}" type="presParOf" srcId="{AC0FD3F8-1323-C843-9D34-41709635A206}" destId="{EA1A33A8-7EA8-ED49-89A0-E09E4C60C6A5}" srcOrd="7" destOrd="0" presId="urn:microsoft.com/office/officeart/2008/layout/LinedList"/>
    <dgm:cxn modelId="{17CC2EB6-A640-44B5-9022-64BDCCDFE22A}" type="presParOf" srcId="{EA1A33A8-7EA8-ED49-89A0-E09E4C60C6A5}" destId="{F08E0FEE-A681-E241-9508-0BAB42E75F53}" srcOrd="0" destOrd="0" presId="urn:microsoft.com/office/officeart/2008/layout/LinedList"/>
    <dgm:cxn modelId="{AFCA49AA-9930-4426-B025-A6D1301E9632}" type="presParOf" srcId="{EA1A33A8-7EA8-ED49-89A0-E09E4C60C6A5}" destId="{012F8EB7-A046-6C4C-9114-C7543AF1ECDE}" srcOrd="1" destOrd="0" presId="urn:microsoft.com/office/officeart/2008/layout/LinedList"/>
    <dgm:cxn modelId="{587B97DD-748C-477C-AD27-6696367D0A61}" type="presParOf" srcId="{EA1A33A8-7EA8-ED49-89A0-E09E4C60C6A5}" destId="{715DE621-2759-1046-BB61-54D2870072C5}" srcOrd="2" destOrd="0" presId="urn:microsoft.com/office/officeart/2008/layout/LinedList"/>
    <dgm:cxn modelId="{C6B3B8D4-DDFF-4D66-BEBD-CCBA77717DC4}" type="presParOf" srcId="{AC0FD3F8-1323-C843-9D34-41709635A206}" destId="{F308C690-C75D-EE43-81C4-984EBF93639A}" srcOrd="8" destOrd="0" presId="urn:microsoft.com/office/officeart/2008/layout/LinedList"/>
    <dgm:cxn modelId="{257E16B0-E778-403E-9860-4DAC247E7AF1}" type="presParOf" srcId="{AC0FD3F8-1323-C843-9D34-41709635A206}" destId="{4919DE45-1D82-0E48-B7A0-A38184B44673}" srcOrd="9" destOrd="0" presId="urn:microsoft.com/office/officeart/2008/layout/LinedList"/>
    <dgm:cxn modelId="{02006C8B-4011-4624-A9F8-607EA53EC0EB}" type="presParOf" srcId="{AC0FD3F8-1323-C843-9D34-41709635A206}" destId="{DDBBECD5-B8E0-7643-8636-ACD4A320A650}" srcOrd="10" destOrd="0" presId="urn:microsoft.com/office/officeart/2008/layout/LinedList"/>
    <dgm:cxn modelId="{49898E07-D7BE-409F-9410-9A897FC0EDEC}" type="presParOf" srcId="{DDBBECD5-B8E0-7643-8636-ACD4A320A650}" destId="{0F8D9DA3-0CA2-7A4E-AF3C-D12AA621F807}" srcOrd="0" destOrd="0" presId="urn:microsoft.com/office/officeart/2008/layout/LinedList"/>
    <dgm:cxn modelId="{929AA88B-5CF8-4A57-9788-27CBCD316702}" type="presParOf" srcId="{DDBBECD5-B8E0-7643-8636-ACD4A320A650}" destId="{423FB34D-5BA1-2A43-9623-F05669154640}" srcOrd="1" destOrd="0" presId="urn:microsoft.com/office/officeart/2008/layout/LinedList"/>
    <dgm:cxn modelId="{E26ACCCD-755F-48C7-99EB-7E7D1F353BF4}" type="presParOf" srcId="{DDBBECD5-B8E0-7643-8636-ACD4A320A650}" destId="{756B7863-AC33-CE42-BE29-CF2DA452DF18}" srcOrd="2" destOrd="0" presId="urn:microsoft.com/office/officeart/2008/layout/LinedList"/>
    <dgm:cxn modelId="{A02FDC73-5817-415B-8B73-C5763B0FFE75}" type="presParOf" srcId="{AC0FD3F8-1323-C843-9D34-41709635A206}" destId="{D9F58F06-7947-DF42-A4CF-5E32109E7684}" srcOrd="11" destOrd="0" presId="urn:microsoft.com/office/officeart/2008/layout/LinedList"/>
    <dgm:cxn modelId="{33FB9139-E1FA-47F7-80BE-133FA61D0EA5}" type="presParOf" srcId="{AC0FD3F8-1323-C843-9D34-41709635A206}" destId="{E9CFB138-F20D-6A4B-863C-665402555D23}" srcOrd="12" destOrd="0" presId="urn:microsoft.com/office/officeart/2008/layout/LinedList"/>
    <dgm:cxn modelId="{FE76D8A1-0593-4DEE-9F2F-F4BE5920D0DF}" type="presParOf" srcId="{AC0FD3F8-1323-C843-9D34-41709635A206}" destId="{4F5E8797-CD43-144D-B2A4-0A5E9EC143E1}" srcOrd="13" destOrd="0" presId="urn:microsoft.com/office/officeart/2008/layout/LinedList"/>
    <dgm:cxn modelId="{59266544-5D8F-4C91-8301-13E7C84CAB16}" type="presParOf" srcId="{4F5E8797-CD43-144D-B2A4-0A5E9EC143E1}" destId="{91AD7920-8529-B645-8527-F48E06F8B199}" srcOrd="0" destOrd="0" presId="urn:microsoft.com/office/officeart/2008/layout/LinedList"/>
    <dgm:cxn modelId="{44CBF7B0-C0D7-4239-90A4-8594219CFF32}" type="presParOf" srcId="{4F5E8797-CD43-144D-B2A4-0A5E9EC143E1}" destId="{D0432C69-7815-BB45-BD45-FAD146371B1F}" srcOrd="1" destOrd="0" presId="urn:microsoft.com/office/officeart/2008/layout/LinedList"/>
    <dgm:cxn modelId="{D252D5C6-9DF4-4839-A243-3F4588610950}" type="presParOf" srcId="{4F5E8797-CD43-144D-B2A4-0A5E9EC143E1}" destId="{00EA1FEC-D4B4-C94E-A6A2-2E4084CEAAE2}" srcOrd="2" destOrd="0" presId="urn:microsoft.com/office/officeart/2008/layout/LinedList"/>
    <dgm:cxn modelId="{40F6903C-F2D3-4BCF-8E77-FEA2F9B6C527}" type="presParOf" srcId="{AC0FD3F8-1323-C843-9D34-41709635A206}" destId="{D630624A-396E-3D44-AE07-B7CC6116BB61}" srcOrd="14" destOrd="0" presId="urn:microsoft.com/office/officeart/2008/layout/LinedList"/>
    <dgm:cxn modelId="{2368EAD0-BE56-4C1D-A21D-DA260E74ACA3}" type="presParOf" srcId="{AC0FD3F8-1323-C843-9D34-41709635A206}" destId="{04CFC619-6D0D-364E-8533-DD9B5BCF24CA}" srcOrd="15" destOrd="0" presId="urn:microsoft.com/office/officeart/2008/layout/LinedList"/>
    <dgm:cxn modelId="{53BAABF3-9584-48E6-AF52-6868AE350F4D}" type="presParOf" srcId="{AC0FD3F8-1323-C843-9D34-41709635A206}" destId="{D1D56EBE-E4DC-2B45-A491-AB67B09B505E}" srcOrd="16" destOrd="0" presId="urn:microsoft.com/office/officeart/2008/layout/LinedList"/>
    <dgm:cxn modelId="{87443F27-C3A6-4CA0-B80E-95CFCA4E01AE}" type="presParOf" srcId="{D1D56EBE-E4DC-2B45-A491-AB67B09B505E}" destId="{9839E007-7B01-A547-B556-64B003695FAB}" srcOrd="0" destOrd="0" presId="urn:microsoft.com/office/officeart/2008/layout/LinedList"/>
    <dgm:cxn modelId="{DABD6C34-82DF-4248-B417-2CEC96B2A1E9}" type="presParOf" srcId="{D1D56EBE-E4DC-2B45-A491-AB67B09B505E}" destId="{F660E327-587F-234E-B44A-552B28E4B4FD}" srcOrd="1" destOrd="0" presId="urn:microsoft.com/office/officeart/2008/layout/LinedList"/>
    <dgm:cxn modelId="{DAA951B6-B4A1-491A-99D8-E7E13C651DAA}" type="presParOf" srcId="{D1D56EBE-E4DC-2B45-A491-AB67B09B505E}" destId="{6768E892-AECC-6A4E-98F5-FB726A2AD3EC}" srcOrd="2" destOrd="0" presId="urn:microsoft.com/office/officeart/2008/layout/LinedList"/>
    <dgm:cxn modelId="{E4CE595F-D944-4F96-BCF1-F9C9666BF409}" type="presParOf" srcId="{AC0FD3F8-1323-C843-9D34-41709635A206}" destId="{E22D18EB-F896-914E-A880-CD3DFB7CE4CF}" srcOrd="17" destOrd="0" presId="urn:microsoft.com/office/officeart/2008/layout/LinedList"/>
    <dgm:cxn modelId="{AA0F308F-5D1B-484F-980A-84724FF4C62F}" type="presParOf" srcId="{AC0FD3F8-1323-C843-9D34-41709635A206}" destId="{CA802AB0-E2C8-2B4F-B598-355A115E84CE}"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D22C738-81EA-0346-A181-19A64A232B0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6FAC6C9A-6E15-3F42-9206-2D909C3E64B3}">
      <dgm:prSet/>
      <dgm:spPr/>
      <dgm:t>
        <a:bodyPr/>
        <a:lstStyle/>
        <a:p>
          <a:pPr rtl="0"/>
          <a:r>
            <a:rPr lang="it-IT" b="1" dirty="0">
              <a:solidFill>
                <a:srgbClr val="1F497D"/>
              </a:solidFill>
            </a:rPr>
            <a:t>CASI DI IRREGOLARITA</a:t>
          </a:r>
          <a:r>
            <a:rPr lang="it-IT" altLang="ja-JP" b="1" dirty="0">
              <a:solidFill>
                <a:srgbClr val="1F497D"/>
              </a:solidFill>
            </a:rPr>
            <a:t>’</a:t>
          </a:r>
          <a:r>
            <a:rPr lang="it-IT" b="1" dirty="0">
              <a:solidFill>
                <a:srgbClr val="1F497D"/>
              </a:solidFill>
            </a:rPr>
            <a:t> FEAGA</a:t>
          </a:r>
          <a:endParaRPr lang="it-IT" dirty="0">
            <a:solidFill>
              <a:srgbClr val="1F497D"/>
            </a:solidFill>
          </a:endParaRPr>
        </a:p>
      </dgm:t>
    </dgm:pt>
    <dgm:pt modelId="{E216E704-A426-EB4B-83FB-BBFEE3ED07EE}" type="parTrans" cxnId="{819E40C4-7A54-FA4F-BD78-90F91CDBF3BF}">
      <dgm:prSet/>
      <dgm:spPr/>
      <dgm:t>
        <a:bodyPr/>
        <a:lstStyle/>
        <a:p>
          <a:endParaRPr lang="it-IT"/>
        </a:p>
      </dgm:t>
    </dgm:pt>
    <dgm:pt modelId="{E59FE5AC-5366-454C-BA0D-41719DFE27F2}" type="sibTrans" cxnId="{819E40C4-7A54-FA4F-BD78-90F91CDBF3BF}">
      <dgm:prSet/>
      <dgm:spPr/>
      <dgm:t>
        <a:bodyPr/>
        <a:lstStyle/>
        <a:p>
          <a:endParaRPr lang="it-IT"/>
        </a:p>
      </dgm:t>
    </dgm:pt>
    <dgm:pt modelId="{88DFD78A-E790-FE4A-9A07-62720D3A9B31}">
      <dgm:prSet/>
      <dgm:spPr/>
      <dgm:t>
        <a:bodyPr/>
        <a:lstStyle/>
        <a:p>
          <a:pPr rtl="0"/>
          <a:r>
            <a:rPr lang="it-IT" dirty="0"/>
            <a:t>dichiarazione in domanda di terreni confiscati,</a:t>
          </a:r>
        </a:p>
      </dgm:t>
    </dgm:pt>
    <dgm:pt modelId="{0E112072-24BF-8140-898E-1AB47238D3FC}" type="parTrans" cxnId="{A686E8DA-8357-1841-BC9F-E4269B8FFE63}">
      <dgm:prSet/>
      <dgm:spPr/>
      <dgm:t>
        <a:bodyPr/>
        <a:lstStyle/>
        <a:p>
          <a:endParaRPr lang="it-IT"/>
        </a:p>
      </dgm:t>
    </dgm:pt>
    <dgm:pt modelId="{3BF7D205-4281-CA4B-92F3-4EF57E97E814}" type="sibTrans" cxnId="{A686E8DA-8357-1841-BC9F-E4269B8FFE63}">
      <dgm:prSet/>
      <dgm:spPr/>
      <dgm:t>
        <a:bodyPr/>
        <a:lstStyle/>
        <a:p>
          <a:endParaRPr lang="it-IT"/>
        </a:p>
      </dgm:t>
    </dgm:pt>
    <dgm:pt modelId="{42CB30BE-D999-A642-AD8A-96122153717C}">
      <dgm:prSet/>
      <dgm:spPr/>
      <dgm:t>
        <a:bodyPr/>
        <a:lstStyle/>
        <a:p>
          <a:pPr rtl="0"/>
          <a:r>
            <a:rPr lang="it-IT" dirty="0"/>
            <a:t>appartenenti ad enti pubblici o a privati ignari;</a:t>
          </a:r>
        </a:p>
      </dgm:t>
    </dgm:pt>
    <dgm:pt modelId="{427559BE-C67B-E749-8862-9C3AC0E6BB0F}" type="parTrans" cxnId="{613345D8-4642-CC4A-8837-D7CCEEE9BF78}">
      <dgm:prSet/>
      <dgm:spPr/>
      <dgm:t>
        <a:bodyPr/>
        <a:lstStyle/>
        <a:p>
          <a:endParaRPr lang="it-IT"/>
        </a:p>
      </dgm:t>
    </dgm:pt>
    <dgm:pt modelId="{AE8E0FD1-3096-E447-A06F-B048BF0384E6}" type="sibTrans" cxnId="{613345D8-4642-CC4A-8837-D7CCEEE9BF78}">
      <dgm:prSet/>
      <dgm:spPr/>
      <dgm:t>
        <a:bodyPr/>
        <a:lstStyle/>
        <a:p>
          <a:endParaRPr lang="it-IT"/>
        </a:p>
      </dgm:t>
    </dgm:pt>
    <dgm:pt modelId="{B4F74146-6852-C149-847C-124ABBD44D7F}">
      <dgm:prSet/>
      <dgm:spPr/>
      <dgm:t>
        <a:bodyPr/>
        <a:lstStyle/>
        <a:p>
          <a:pPr rtl="0"/>
          <a:r>
            <a:rPr lang="it-IT" dirty="0"/>
            <a:t>presentazione di domande da parte di soggetti sottoposti a misure di prevenzione;</a:t>
          </a:r>
        </a:p>
      </dgm:t>
    </dgm:pt>
    <dgm:pt modelId="{715D41CD-3E45-4B43-B36F-3612C06325B1}" type="parTrans" cxnId="{10F07C8E-81D6-DB47-BA6E-5DA02C79B533}">
      <dgm:prSet/>
      <dgm:spPr/>
      <dgm:t>
        <a:bodyPr/>
        <a:lstStyle/>
        <a:p>
          <a:endParaRPr lang="it-IT"/>
        </a:p>
      </dgm:t>
    </dgm:pt>
    <dgm:pt modelId="{7E826DF6-7A3E-3148-BBF0-DAF6016EEBC3}" type="sibTrans" cxnId="{10F07C8E-81D6-DB47-BA6E-5DA02C79B533}">
      <dgm:prSet/>
      <dgm:spPr/>
      <dgm:t>
        <a:bodyPr/>
        <a:lstStyle/>
        <a:p>
          <a:endParaRPr lang="it-IT"/>
        </a:p>
      </dgm:t>
    </dgm:pt>
    <dgm:pt modelId="{33CA4341-5A29-B14F-B46B-6AB749C77B14}">
      <dgm:prSet/>
      <dgm:spPr/>
      <dgm:t>
        <a:bodyPr/>
        <a:lstStyle/>
        <a:p>
          <a:pPr rtl="0"/>
          <a:r>
            <a:rPr lang="it-IT" dirty="0"/>
            <a:t>utilizzo di titoli di conduzione falsi, stipulati con soggetti deceduti o non conformi alla normativa;</a:t>
          </a:r>
        </a:p>
      </dgm:t>
    </dgm:pt>
    <dgm:pt modelId="{8B15DA66-AB10-C249-8496-00633DB64C4C}" type="parTrans" cxnId="{5F7DF284-4D77-0641-8DF9-3ED88F97EEF7}">
      <dgm:prSet/>
      <dgm:spPr/>
      <dgm:t>
        <a:bodyPr/>
        <a:lstStyle/>
        <a:p>
          <a:endParaRPr lang="it-IT"/>
        </a:p>
      </dgm:t>
    </dgm:pt>
    <dgm:pt modelId="{3D20AF24-491E-DD4C-8AAA-25739D8B4E5A}" type="sibTrans" cxnId="{5F7DF284-4D77-0641-8DF9-3ED88F97EEF7}">
      <dgm:prSet/>
      <dgm:spPr/>
      <dgm:t>
        <a:bodyPr/>
        <a:lstStyle/>
        <a:p>
          <a:endParaRPr lang="it-IT"/>
        </a:p>
      </dgm:t>
    </dgm:pt>
    <dgm:pt modelId="{CE6E6C9E-0583-F341-82CC-195955980F6B}">
      <dgm:prSet/>
      <dgm:spPr/>
      <dgm:t>
        <a:bodyPr/>
        <a:lstStyle/>
        <a:p>
          <a:pPr rtl="0"/>
          <a:r>
            <a:rPr lang="it-IT" dirty="0"/>
            <a:t>domande non sottoscritte.</a:t>
          </a:r>
        </a:p>
      </dgm:t>
    </dgm:pt>
    <dgm:pt modelId="{C78B6B1E-55EA-724E-974D-A74445915CB5}" type="parTrans" cxnId="{AA16FBD0-B2C4-2348-BDD2-8A1675DE8C51}">
      <dgm:prSet/>
      <dgm:spPr/>
      <dgm:t>
        <a:bodyPr/>
        <a:lstStyle/>
        <a:p>
          <a:endParaRPr lang="it-IT"/>
        </a:p>
      </dgm:t>
    </dgm:pt>
    <dgm:pt modelId="{2D2A8FC8-BC05-0D4A-BD2B-B880C6B0042E}" type="sibTrans" cxnId="{AA16FBD0-B2C4-2348-BDD2-8A1675DE8C51}">
      <dgm:prSet/>
      <dgm:spPr/>
      <dgm:t>
        <a:bodyPr/>
        <a:lstStyle/>
        <a:p>
          <a:endParaRPr lang="it-IT"/>
        </a:p>
      </dgm:t>
    </dgm:pt>
    <dgm:pt modelId="{CBF4F64B-EE77-DC44-AEFC-A776D82D4015}" type="pres">
      <dgm:prSet presAssocID="{6D22C738-81EA-0346-A181-19A64A232B02}" presName="vert0" presStyleCnt="0">
        <dgm:presLayoutVars>
          <dgm:dir/>
          <dgm:animOne val="branch"/>
          <dgm:animLvl val="lvl"/>
        </dgm:presLayoutVars>
      </dgm:prSet>
      <dgm:spPr/>
    </dgm:pt>
    <dgm:pt modelId="{C5BCD322-4FE3-BD4D-B2E7-C82628062238}" type="pres">
      <dgm:prSet presAssocID="{6FAC6C9A-6E15-3F42-9206-2D909C3E64B3}" presName="thickLine" presStyleLbl="alignNode1" presStyleIdx="0" presStyleCnt="1"/>
      <dgm:spPr/>
    </dgm:pt>
    <dgm:pt modelId="{C59F4C85-A81F-3C43-8040-D04808DEAD7E}" type="pres">
      <dgm:prSet presAssocID="{6FAC6C9A-6E15-3F42-9206-2D909C3E64B3}" presName="horz1" presStyleCnt="0"/>
      <dgm:spPr/>
    </dgm:pt>
    <dgm:pt modelId="{10C03418-B3E9-244B-8F1C-16D1E844A3B9}" type="pres">
      <dgm:prSet presAssocID="{6FAC6C9A-6E15-3F42-9206-2D909C3E64B3}" presName="tx1" presStyleLbl="revTx" presStyleIdx="0" presStyleCnt="6"/>
      <dgm:spPr/>
    </dgm:pt>
    <dgm:pt modelId="{59CD019D-189C-7A4B-AFA4-5FA622607317}" type="pres">
      <dgm:prSet presAssocID="{6FAC6C9A-6E15-3F42-9206-2D909C3E64B3}" presName="vert1" presStyleCnt="0"/>
      <dgm:spPr/>
    </dgm:pt>
    <dgm:pt modelId="{5F288400-D09B-9D45-8900-9E68800AD939}" type="pres">
      <dgm:prSet presAssocID="{88DFD78A-E790-FE4A-9A07-62720D3A9B31}" presName="vertSpace2a" presStyleCnt="0"/>
      <dgm:spPr/>
    </dgm:pt>
    <dgm:pt modelId="{DE19BA26-6CFC-9E4A-A4C7-D1C25FCAB479}" type="pres">
      <dgm:prSet presAssocID="{88DFD78A-E790-FE4A-9A07-62720D3A9B31}" presName="horz2" presStyleCnt="0"/>
      <dgm:spPr/>
    </dgm:pt>
    <dgm:pt modelId="{BE1DFEE9-05E9-8949-AF1D-24BCEC24A7BB}" type="pres">
      <dgm:prSet presAssocID="{88DFD78A-E790-FE4A-9A07-62720D3A9B31}" presName="horzSpace2" presStyleCnt="0"/>
      <dgm:spPr/>
    </dgm:pt>
    <dgm:pt modelId="{937D6549-D281-D74C-A0A8-632769FF3D02}" type="pres">
      <dgm:prSet presAssocID="{88DFD78A-E790-FE4A-9A07-62720D3A9B31}" presName="tx2" presStyleLbl="revTx" presStyleIdx="1" presStyleCnt="6"/>
      <dgm:spPr/>
    </dgm:pt>
    <dgm:pt modelId="{5E82A191-B396-C94E-BC94-DFEED206840C}" type="pres">
      <dgm:prSet presAssocID="{88DFD78A-E790-FE4A-9A07-62720D3A9B31}" presName="vert2" presStyleCnt="0"/>
      <dgm:spPr/>
    </dgm:pt>
    <dgm:pt modelId="{28345EC0-3BDD-6B4F-86E2-F96F8D1FD9A9}" type="pres">
      <dgm:prSet presAssocID="{88DFD78A-E790-FE4A-9A07-62720D3A9B31}" presName="thinLine2b" presStyleLbl="callout" presStyleIdx="0" presStyleCnt="5"/>
      <dgm:spPr/>
    </dgm:pt>
    <dgm:pt modelId="{6F90458C-5060-914C-A2A9-B352EBBD3FD8}" type="pres">
      <dgm:prSet presAssocID="{88DFD78A-E790-FE4A-9A07-62720D3A9B31}" presName="vertSpace2b" presStyleCnt="0"/>
      <dgm:spPr/>
    </dgm:pt>
    <dgm:pt modelId="{80158CF4-879A-8F4B-AB32-0A81706819E0}" type="pres">
      <dgm:prSet presAssocID="{42CB30BE-D999-A642-AD8A-96122153717C}" presName="horz2" presStyleCnt="0"/>
      <dgm:spPr/>
    </dgm:pt>
    <dgm:pt modelId="{D929796E-6278-E841-9804-41399BFC95F9}" type="pres">
      <dgm:prSet presAssocID="{42CB30BE-D999-A642-AD8A-96122153717C}" presName="horzSpace2" presStyleCnt="0"/>
      <dgm:spPr/>
    </dgm:pt>
    <dgm:pt modelId="{32DBF20C-0445-CE4B-934A-98DF8D8627B1}" type="pres">
      <dgm:prSet presAssocID="{42CB30BE-D999-A642-AD8A-96122153717C}" presName="tx2" presStyleLbl="revTx" presStyleIdx="2" presStyleCnt="6"/>
      <dgm:spPr/>
    </dgm:pt>
    <dgm:pt modelId="{3494B112-A9C0-684C-BF40-8A60CD2FBC12}" type="pres">
      <dgm:prSet presAssocID="{42CB30BE-D999-A642-AD8A-96122153717C}" presName="vert2" presStyleCnt="0"/>
      <dgm:spPr/>
    </dgm:pt>
    <dgm:pt modelId="{B06EC698-0C34-EF4B-8AEF-4E29F0A845C3}" type="pres">
      <dgm:prSet presAssocID="{42CB30BE-D999-A642-AD8A-96122153717C}" presName="thinLine2b" presStyleLbl="callout" presStyleIdx="1" presStyleCnt="5"/>
      <dgm:spPr/>
    </dgm:pt>
    <dgm:pt modelId="{153466AE-A300-A946-96C6-941F738FEADF}" type="pres">
      <dgm:prSet presAssocID="{42CB30BE-D999-A642-AD8A-96122153717C}" presName="vertSpace2b" presStyleCnt="0"/>
      <dgm:spPr/>
    </dgm:pt>
    <dgm:pt modelId="{77874A81-CC86-FE4A-B0C4-F2978DAA838D}" type="pres">
      <dgm:prSet presAssocID="{B4F74146-6852-C149-847C-124ABBD44D7F}" presName="horz2" presStyleCnt="0"/>
      <dgm:spPr/>
    </dgm:pt>
    <dgm:pt modelId="{3F730CA3-E597-3B4B-8758-921A866A3A56}" type="pres">
      <dgm:prSet presAssocID="{B4F74146-6852-C149-847C-124ABBD44D7F}" presName="horzSpace2" presStyleCnt="0"/>
      <dgm:spPr/>
    </dgm:pt>
    <dgm:pt modelId="{CFC76423-5D08-5747-8749-E0458E83CDE7}" type="pres">
      <dgm:prSet presAssocID="{B4F74146-6852-C149-847C-124ABBD44D7F}" presName="tx2" presStyleLbl="revTx" presStyleIdx="3" presStyleCnt="6"/>
      <dgm:spPr/>
    </dgm:pt>
    <dgm:pt modelId="{F41752C9-0130-314A-B198-3AD7182B59B1}" type="pres">
      <dgm:prSet presAssocID="{B4F74146-6852-C149-847C-124ABBD44D7F}" presName="vert2" presStyleCnt="0"/>
      <dgm:spPr/>
    </dgm:pt>
    <dgm:pt modelId="{A5F6B83E-4A12-4A42-BEFC-748457936183}" type="pres">
      <dgm:prSet presAssocID="{B4F74146-6852-C149-847C-124ABBD44D7F}" presName="thinLine2b" presStyleLbl="callout" presStyleIdx="2" presStyleCnt="5"/>
      <dgm:spPr/>
    </dgm:pt>
    <dgm:pt modelId="{05F7AC47-B741-9F43-B5EA-1027CA3A9558}" type="pres">
      <dgm:prSet presAssocID="{B4F74146-6852-C149-847C-124ABBD44D7F}" presName="vertSpace2b" presStyleCnt="0"/>
      <dgm:spPr/>
    </dgm:pt>
    <dgm:pt modelId="{B4D7FE86-8D0A-9740-8802-CE2EA9B3EC9F}" type="pres">
      <dgm:prSet presAssocID="{33CA4341-5A29-B14F-B46B-6AB749C77B14}" presName="horz2" presStyleCnt="0"/>
      <dgm:spPr/>
    </dgm:pt>
    <dgm:pt modelId="{41B07B8A-869C-BC47-A0E0-5B3C279CAA1E}" type="pres">
      <dgm:prSet presAssocID="{33CA4341-5A29-B14F-B46B-6AB749C77B14}" presName="horzSpace2" presStyleCnt="0"/>
      <dgm:spPr/>
    </dgm:pt>
    <dgm:pt modelId="{7551FD9C-D73A-3344-A215-3651F1418397}" type="pres">
      <dgm:prSet presAssocID="{33CA4341-5A29-B14F-B46B-6AB749C77B14}" presName="tx2" presStyleLbl="revTx" presStyleIdx="4" presStyleCnt="6"/>
      <dgm:spPr/>
    </dgm:pt>
    <dgm:pt modelId="{EB65990D-3F62-9A4D-A32D-3C0592B8C4DB}" type="pres">
      <dgm:prSet presAssocID="{33CA4341-5A29-B14F-B46B-6AB749C77B14}" presName="vert2" presStyleCnt="0"/>
      <dgm:spPr/>
    </dgm:pt>
    <dgm:pt modelId="{3327D35A-C18E-5C49-A2FC-1A7316547890}" type="pres">
      <dgm:prSet presAssocID="{33CA4341-5A29-B14F-B46B-6AB749C77B14}" presName="thinLine2b" presStyleLbl="callout" presStyleIdx="3" presStyleCnt="5"/>
      <dgm:spPr/>
    </dgm:pt>
    <dgm:pt modelId="{81085D20-92A7-BB42-A4ED-37C093C94B79}" type="pres">
      <dgm:prSet presAssocID="{33CA4341-5A29-B14F-B46B-6AB749C77B14}" presName="vertSpace2b" presStyleCnt="0"/>
      <dgm:spPr/>
    </dgm:pt>
    <dgm:pt modelId="{A4EFF3A4-2F04-E241-A42B-1E4696A2F475}" type="pres">
      <dgm:prSet presAssocID="{CE6E6C9E-0583-F341-82CC-195955980F6B}" presName="horz2" presStyleCnt="0"/>
      <dgm:spPr/>
    </dgm:pt>
    <dgm:pt modelId="{4A2AE0F4-F11D-4244-964F-30F1159D9B82}" type="pres">
      <dgm:prSet presAssocID="{CE6E6C9E-0583-F341-82CC-195955980F6B}" presName="horzSpace2" presStyleCnt="0"/>
      <dgm:spPr/>
    </dgm:pt>
    <dgm:pt modelId="{3911B162-AA0C-D64C-81AE-523820857518}" type="pres">
      <dgm:prSet presAssocID="{CE6E6C9E-0583-F341-82CC-195955980F6B}" presName="tx2" presStyleLbl="revTx" presStyleIdx="5" presStyleCnt="6"/>
      <dgm:spPr/>
    </dgm:pt>
    <dgm:pt modelId="{41BAAC65-6ADC-5341-8EAD-771AC5DF5EB7}" type="pres">
      <dgm:prSet presAssocID="{CE6E6C9E-0583-F341-82CC-195955980F6B}" presName="vert2" presStyleCnt="0"/>
      <dgm:spPr/>
    </dgm:pt>
    <dgm:pt modelId="{FE57A229-4C75-2E48-89D1-93D4FAE3708E}" type="pres">
      <dgm:prSet presAssocID="{CE6E6C9E-0583-F341-82CC-195955980F6B}" presName="thinLine2b" presStyleLbl="callout" presStyleIdx="4" presStyleCnt="5"/>
      <dgm:spPr/>
    </dgm:pt>
    <dgm:pt modelId="{96F4867C-DB18-2246-9557-65C268A794E1}" type="pres">
      <dgm:prSet presAssocID="{CE6E6C9E-0583-F341-82CC-195955980F6B}" presName="vertSpace2b" presStyleCnt="0"/>
      <dgm:spPr/>
    </dgm:pt>
  </dgm:ptLst>
  <dgm:cxnLst>
    <dgm:cxn modelId="{2630B123-9A6D-4AB8-82DB-4874237FD763}" type="presOf" srcId="{42CB30BE-D999-A642-AD8A-96122153717C}" destId="{32DBF20C-0445-CE4B-934A-98DF8D8627B1}" srcOrd="0" destOrd="0" presId="urn:microsoft.com/office/officeart/2008/layout/LinedList"/>
    <dgm:cxn modelId="{67461677-974C-4E27-A071-471E7AA06F10}" type="presOf" srcId="{6D22C738-81EA-0346-A181-19A64A232B02}" destId="{CBF4F64B-EE77-DC44-AEFC-A776D82D4015}" srcOrd="0" destOrd="0" presId="urn:microsoft.com/office/officeart/2008/layout/LinedList"/>
    <dgm:cxn modelId="{5F7DF284-4D77-0641-8DF9-3ED88F97EEF7}" srcId="{6FAC6C9A-6E15-3F42-9206-2D909C3E64B3}" destId="{33CA4341-5A29-B14F-B46B-6AB749C77B14}" srcOrd="3" destOrd="0" parTransId="{8B15DA66-AB10-C249-8496-00633DB64C4C}" sibTransId="{3D20AF24-491E-DD4C-8AAA-25739D8B4E5A}"/>
    <dgm:cxn modelId="{10F07C8E-81D6-DB47-BA6E-5DA02C79B533}" srcId="{6FAC6C9A-6E15-3F42-9206-2D909C3E64B3}" destId="{B4F74146-6852-C149-847C-124ABBD44D7F}" srcOrd="2" destOrd="0" parTransId="{715D41CD-3E45-4B43-B36F-3612C06325B1}" sibTransId="{7E826DF6-7A3E-3148-BBF0-DAF6016EEBC3}"/>
    <dgm:cxn modelId="{C2298595-1B3D-4C88-9A21-BCA356602069}" type="presOf" srcId="{CE6E6C9E-0583-F341-82CC-195955980F6B}" destId="{3911B162-AA0C-D64C-81AE-523820857518}" srcOrd="0" destOrd="0" presId="urn:microsoft.com/office/officeart/2008/layout/LinedList"/>
    <dgm:cxn modelId="{E2C022BB-20AF-4528-9191-EC7516AAE44E}" type="presOf" srcId="{6FAC6C9A-6E15-3F42-9206-2D909C3E64B3}" destId="{10C03418-B3E9-244B-8F1C-16D1E844A3B9}" srcOrd="0" destOrd="0" presId="urn:microsoft.com/office/officeart/2008/layout/LinedList"/>
    <dgm:cxn modelId="{819E40C4-7A54-FA4F-BD78-90F91CDBF3BF}" srcId="{6D22C738-81EA-0346-A181-19A64A232B02}" destId="{6FAC6C9A-6E15-3F42-9206-2D909C3E64B3}" srcOrd="0" destOrd="0" parTransId="{E216E704-A426-EB4B-83FB-BBFEE3ED07EE}" sibTransId="{E59FE5AC-5366-454C-BA0D-41719DFE27F2}"/>
    <dgm:cxn modelId="{AA16FBD0-B2C4-2348-BDD2-8A1675DE8C51}" srcId="{6FAC6C9A-6E15-3F42-9206-2D909C3E64B3}" destId="{CE6E6C9E-0583-F341-82CC-195955980F6B}" srcOrd="4" destOrd="0" parTransId="{C78B6B1E-55EA-724E-974D-A74445915CB5}" sibTransId="{2D2A8FC8-BC05-0D4A-BD2B-B880C6B0042E}"/>
    <dgm:cxn modelId="{002E5AD4-1C2A-4292-8810-94E962D83E25}" type="presOf" srcId="{B4F74146-6852-C149-847C-124ABBD44D7F}" destId="{CFC76423-5D08-5747-8749-E0458E83CDE7}" srcOrd="0" destOrd="0" presId="urn:microsoft.com/office/officeart/2008/layout/LinedList"/>
    <dgm:cxn modelId="{613345D8-4642-CC4A-8837-D7CCEEE9BF78}" srcId="{6FAC6C9A-6E15-3F42-9206-2D909C3E64B3}" destId="{42CB30BE-D999-A642-AD8A-96122153717C}" srcOrd="1" destOrd="0" parTransId="{427559BE-C67B-E749-8862-9C3AC0E6BB0F}" sibTransId="{AE8E0FD1-3096-E447-A06F-B048BF0384E6}"/>
    <dgm:cxn modelId="{A686E8DA-8357-1841-BC9F-E4269B8FFE63}" srcId="{6FAC6C9A-6E15-3F42-9206-2D909C3E64B3}" destId="{88DFD78A-E790-FE4A-9A07-62720D3A9B31}" srcOrd="0" destOrd="0" parTransId="{0E112072-24BF-8140-898E-1AB47238D3FC}" sibTransId="{3BF7D205-4281-CA4B-92F3-4EF57E97E814}"/>
    <dgm:cxn modelId="{B06A1FDB-6C46-44BB-AB38-85A654A130CA}" type="presOf" srcId="{88DFD78A-E790-FE4A-9A07-62720D3A9B31}" destId="{937D6549-D281-D74C-A0A8-632769FF3D02}" srcOrd="0" destOrd="0" presId="urn:microsoft.com/office/officeart/2008/layout/LinedList"/>
    <dgm:cxn modelId="{6F9917FA-BF86-47A2-BAE8-27E0305F83F2}" type="presOf" srcId="{33CA4341-5A29-B14F-B46B-6AB749C77B14}" destId="{7551FD9C-D73A-3344-A215-3651F1418397}" srcOrd="0" destOrd="0" presId="urn:microsoft.com/office/officeart/2008/layout/LinedList"/>
    <dgm:cxn modelId="{C770AED9-DE5D-4E99-A7BE-B06B3B32A451}" type="presParOf" srcId="{CBF4F64B-EE77-DC44-AEFC-A776D82D4015}" destId="{C5BCD322-4FE3-BD4D-B2E7-C82628062238}" srcOrd="0" destOrd="0" presId="urn:microsoft.com/office/officeart/2008/layout/LinedList"/>
    <dgm:cxn modelId="{CCA44414-65C2-49F9-9810-381DFAC75053}" type="presParOf" srcId="{CBF4F64B-EE77-DC44-AEFC-A776D82D4015}" destId="{C59F4C85-A81F-3C43-8040-D04808DEAD7E}" srcOrd="1" destOrd="0" presId="urn:microsoft.com/office/officeart/2008/layout/LinedList"/>
    <dgm:cxn modelId="{741978A6-F922-4DB0-A837-BCFBF33FC260}" type="presParOf" srcId="{C59F4C85-A81F-3C43-8040-D04808DEAD7E}" destId="{10C03418-B3E9-244B-8F1C-16D1E844A3B9}" srcOrd="0" destOrd="0" presId="urn:microsoft.com/office/officeart/2008/layout/LinedList"/>
    <dgm:cxn modelId="{4D821AB7-A3C7-4926-A492-781B89373FF1}" type="presParOf" srcId="{C59F4C85-A81F-3C43-8040-D04808DEAD7E}" destId="{59CD019D-189C-7A4B-AFA4-5FA622607317}" srcOrd="1" destOrd="0" presId="urn:microsoft.com/office/officeart/2008/layout/LinedList"/>
    <dgm:cxn modelId="{0F346370-FF1B-4FA6-9823-AA47DF959417}" type="presParOf" srcId="{59CD019D-189C-7A4B-AFA4-5FA622607317}" destId="{5F288400-D09B-9D45-8900-9E68800AD939}" srcOrd="0" destOrd="0" presId="urn:microsoft.com/office/officeart/2008/layout/LinedList"/>
    <dgm:cxn modelId="{AE1F228B-F805-4DAE-9FEF-9AEC7A3C31AC}" type="presParOf" srcId="{59CD019D-189C-7A4B-AFA4-5FA622607317}" destId="{DE19BA26-6CFC-9E4A-A4C7-D1C25FCAB479}" srcOrd="1" destOrd="0" presId="urn:microsoft.com/office/officeart/2008/layout/LinedList"/>
    <dgm:cxn modelId="{6E784845-08CE-4FB8-A9E7-DCFF168B3CF0}" type="presParOf" srcId="{DE19BA26-6CFC-9E4A-A4C7-D1C25FCAB479}" destId="{BE1DFEE9-05E9-8949-AF1D-24BCEC24A7BB}" srcOrd="0" destOrd="0" presId="urn:microsoft.com/office/officeart/2008/layout/LinedList"/>
    <dgm:cxn modelId="{90D04563-62B7-4013-80DE-89734EC811A7}" type="presParOf" srcId="{DE19BA26-6CFC-9E4A-A4C7-D1C25FCAB479}" destId="{937D6549-D281-D74C-A0A8-632769FF3D02}" srcOrd="1" destOrd="0" presId="urn:microsoft.com/office/officeart/2008/layout/LinedList"/>
    <dgm:cxn modelId="{A298F8C4-431E-4BCD-BBC9-9BEEF9351AB7}" type="presParOf" srcId="{DE19BA26-6CFC-9E4A-A4C7-D1C25FCAB479}" destId="{5E82A191-B396-C94E-BC94-DFEED206840C}" srcOrd="2" destOrd="0" presId="urn:microsoft.com/office/officeart/2008/layout/LinedList"/>
    <dgm:cxn modelId="{EC21956B-223C-4C84-BFC4-88E956E5F1F8}" type="presParOf" srcId="{59CD019D-189C-7A4B-AFA4-5FA622607317}" destId="{28345EC0-3BDD-6B4F-86E2-F96F8D1FD9A9}" srcOrd="2" destOrd="0" presId="urn:microsoft.com/office/officeart/2008/layout/LinedList"/>
    <dgm:cxn modelId="{F45FC547-8C68-47B5-AA90-EE7C5D948A9C}" type="presParOf" srcId="{59CD019D-189C-7A4B-AFA4-5FA622607317}" destId="{6F90458C-5060-914C-A2A9-B352EBBD3FD8}" srcOrd="3" destOrd="0" presId="urn:microsoft.com/office/officeart/2008/layout/LinedList"/>
    <dgm:cxn modelId="{6EBACF13-2CC5-4BB8-92A9-101253BCA028}" type="presParOf" srcId="{59CD019D-189C-7A4B-AFA4-5FA622607317}" destId="{80158CF4-879A-8F4B-AB32-0A81706819E0}" srcOrd="4" destOrd="0" presId="urn:microsoft.com/office/officeart/2008/layout/LinedList"/>
    <dgm:cxn modelId="{91AD3178-631A-4EEC-9E62-1539131812CE}" type="presParOf" srcId="{80158CF4-879A-8F4B-AB32-0A81706819E0}" destId="{D929796E-6278-E841-9804-41399BFC95F9}" srcOrd="0" destOrd="0" presId="urn:microsoft.com/office/officeart/2008/layout/LinedList"/>
    <dgm:cxn modelId="{79AC16B7-7328-4062-BFD0-5FDBED7A73D2}" type="presParOf" srcId="{80158CF4-879A-8F4B-AB32-0A81706819E0}" destId="{32DBF20C-0445-CE4B-934A-98DF8D8627B1}" srcOrd="1" destOrd="0" presId="urn:microsoft.com/office/officeart/2008/layout/LinedList"/>
    <dgm:cxn modelId="{9AFD7151-3B1B-407D-9AF2-B5217540D48F}" type="presParOf" srcId="{80158CF4-879A-8F4B-AB32-0A81706819E0}" destId="{3494B112-A9C0-684C-BF40-8A60CD2FBC12}" srcOrd="2" destOrd="0" presId="urn:microsoft.com/office/officeart/2008/layout/LinedList"/>
    <dgm:cxn modelId="{3576BD0D-A886-45C7-BA76-526A8AD77B2B}" type="presParOf" srcId="{59CD019D-189C-7A4B-AFA4-5FA622607317}" destId="{B06EC698-0C34-EF4B-8AEF-4E29F0A845C3}" srcOrd="5" destOrd="0" presId="urn:microsoft.com/office/officeart/2008/layout/LinedList"/>
    <dgm:cxn modelId="{7CE584F7-75BA-4678-A1C8-1C69731B2E2A}" type="presParOf" srcId="{59CD019D-189C-7A4B-AFA4-5FA622607317}" destId="{153466AE-A300-A946-96C6-941F738FEADF}" srcOrd="6" destOrd="0" presId="urn:microsoft.com/office/officeart/2008/layout/LinedList"/>
    <dgm:cxn modelId="{8B013B1B-0B8C-49BA-B4B5-F8804918A224}" type="presParOf" srcId="{59CD019D-189C-7A4B-AFA4-5FA622607317}" destId="{77874A81-CC86-FE4A-B0C4-F2978DAA838D}" srcOrd="7" destOrd="0" presId="urn:microsoft.com/office/officeart/2008/layout/LinedList"/>
    <dgm:cxn modelId="{0324F3C0-11E3-4F41-A672-5C3272B07E80}" type="presParOf" srcId="{77874A81-CC86-FE4A-B0C4-F2978DAA838D}" destId="{3F730CA3-E597-3B4B-8758-921A866A3A56}" srcOrd="0" destOrd="0" presId="urn:microsoft.com/office/officeart/2008/layout/LinedList"/>
    <dgm:cxn modelId="{9EBAE798-D943-4CCE-8740-AA8BD1254B1D}" type="presParOf" srcId="{77874A81-CC86-FE4A-B0C4-F2978DAA838D}" destId="{CFC76423-5D08-5747-8749-E0458E83CDE7}" srcOrd="1" destOrd="0" presId="urn:microsoft.com/office/officeart/2008/layout/LinedList"/>
    <dgm:cxn modelId="{C3FF197F-2680-4465-A07B-F1714FBC38F3}" type="presParOf" srcId="{77874A81-CC86-FE4A-B0C4-F2978DAA838D}" destId="{F41752C9-0130-314A-B198-3AD7182B59B1}" srcOrd="2" destOrd="0" presId="urn:microsoft.com/office/officeart/2008/layout/LinedList"/>
    <dgm:cxn modelId="{83AA90AC-7E6D-4E86-A4FF-BF3290049693}" type="presParOf" srcId="{59CD019D-189C-7A4B-AFA4-5FA622607317}" destId="{A5F6B83E-4A12-4A42-BEFC-748457936183}" srcOrd="8" destOrd="0" presId="urn:microsoft.com/office/officeart/2008/layout/LinedList"/>
    <dgm:cxn modelId="{6632E4DB-BD3A-4073-9B01-D054D97B7139}" type="presParOf" srcId="{59CD019D-189C-7A4B-AFA4-5FA622607317}" destId="{05F7AC47-B741-9F43-B5EA-1027CA3A9558}" srcOrd="9" destOrd="0" presId="urn:microsoft.com/office/officeart/2008/layout/LinedList"/>
    <dgm:cxn modelId="{54B7A2F5-91BC-4B14-BB66-6A44CF1A0FF2}" type="presParOf" srcId="{59CD019D-189C-7A4B-AFA4-5FA622607317}" destId="{B4D7FE86-8D0A-9740-8802-CE2EA9B3EC9F}" srcOrd="10" destOrd="0" presId="urn:microsoft.com/office/officeart/2008/layout/LinedList"/>
    <dgm:cxn modelId="{B2C7A766-B49C-459F-9609-4313A544A131}" type="presParOf" srcId="{B4D7FE86-8D0A-9740-8802-CE2EA9B3EC9F}" destId="{41B07B8A-869C-BC47-A0E0-5B3C279CAA1E}" srcOrd="0" destOrd="0" presId="urn:microsoft.com/office/officeart/2008/layout/LinedList"/>
    <dgm:cxn modelId="{3C23681A-B5AD-49BD-9860-B7F4CB2733E2}" type="presParOf" srcId="{B4D7FE86-8D0A-9740-8802-CE2EA9B3EC9F}" destId="{7551FD9C-D73A-3344-A215-3651F1418397}" srcOrd="1" destOrd="0" presId="urn:microsoft.com/office/officeart/2008/layout/LinedList"/>
    <dgm:cxn modelId="{BB4DEB0B-9214-4CB0-9ADE-37DE4C33F193}" type="presParOf" srcId="{B4D7FE86-8D0A-9740-8802-CE2EA9B3EC9F}" destId="{EB65990D-3F62-9A4D-A32D-3C0592B8C4DB}" srcOrd="2" destOrd="0" presId="urn:microsoft.com/office/officeart/2008/layout/LinedList"/>
    <dgm:cxn modelId="{EE887426-D26E-4407-860E-D2585CA7C405}" type="presParOf" srcId="{59CD019D-189C-7A4B-AFA4-5FA622607317}" destId="{3327D35A-C18E-5C49-A2FC-1A7316547890}" srcOrd="11" destOrd="0" presId="urn:microsoft.com/office/officeart/2008/layout/LinedList"/>
    <dgm:cxn modelId="{72AC9437-DE9F-4575-A834-15B6E44961F2}" type="presParOf" srcId="{59CD019D-189C-7A4B-AFA4-5FA622607317}" destId="{81085D20-92A7-BB42-A4ED-37C093C94B79}" srcOrd="12" destOrd="0" presId="urn:microsoft.com/office/officeart/2008/layout/LinedList"/>
    <dgm:cxn modelId="{851ED5F1-C6A8-4696-875E-8B7CB342E8CA}" type="presParOf" srcId="{59CD019D-189C-7A4B-AFA4-5FA622607317}" destId="{A4EFF3A4-2F04-E241-A42B-1E4696A2F475}" srcOrd="13" destOrd="0" presId="urn:microsoft.com/office/officeart/2008/layout/LinedList"/>
    <dgm:cxn modelId="{42D8E4BD-012F-4241-A727-F7D024A011D2}" type="presParOf" srcId="{A4EFF3A4-2F04-E241-A42B-1E4696A2F475}" destId="{4A2AE0F4-F11D-4244-964F-30F1159D9B82}" srcOrd="0" destOrd="0" presId="urn:microsoft.com/office/officeart/2008/layout/LinedList"/>
    <dgm:cxn modelId="{20C17933-530C-4939-A51D-F886F757D260}" type="presParOf" srcId="{A4EFF3A4-2F04-E241-A42B-1E4696A2F475}" destId="{3911B162-AA0C-D64C-81AE-523820857518}" srcOrd="1" destOrd="0" presId="urn:microsoft.com/office/officeart/2008/layout/LinedList"/>
    <dgm:cxn modelId="{23A1BAA8-EB15-4099-948E-A145CDC3F43A}" type="presParOf" srcId="{A4EFF3A4-2F04-E241-A42B-1E4696A2F475}" destId="{41BAAC65-6ADC-5341-8EAD-771AC5DF5EB7}" srcOrd="2" destOrd="0" presId="urn:microsoft.com/office/officeart/2008/layout/LinedList"/>
    <dgm:cxn modelId="{B2E84887-76DE-459A-8BEE-FC4DA6AA1C4A}" type="presParOf" srcId="{59CD019D-189C-7A4B-AFA4-5FA622607317}" destId="{FE57A229-4C75-2E48-89D1-93D4FAE3708E}" srcOrd="14" destOrd="0" presId="urn:microsoft.com/office/officeart/2008/layout/LinedList"/>
    <dgm:cxn modelId="{6A37A2CF-368E-4840-91BE-4487F7431B6F}" type="presParOf" srcId="{59CD019D-189C-7A4B-AFA4-5FA622607317}" destId="{96F4867C-DB18-2246-9557-65C268A794E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D4CE19B-1B74-0F46-BC1B-5EE07536C9E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504C7FE5-7EC6-5847-B989-29C3195245EF}">
      <dgm:prSet/>
      <dgm:spPr/>
      <dgm:t>
        <a:bodyPr/>
        <a:lstStyle/>
        <a:p>
          <a:pPr rtl="0"/>
          <a:r>
            <a:rPr lang="it-IT" b="1" dirty="0">
              <a:solidFill>
                <a:srgbClr val="1F497D"/>
              </a:solidFill>
            </a:rPr>
            <a:t>MISURE DI CONTRASTO</a:t>
          </a:r>
          <a:endParaRPr lang="it-IT" dirty="0">
            <a:solidFill>
              <a:srgbClr val="1F497D"/>
            </a:solidFill>
          </a:endParaRPr>
        </a:p>
      </dgm:t>
    </dgm:pt>
    <dgm:pt modelId="{B2DF82C4-E0BB-234F-A2E7-A12A553BB4AC}" type="parTrans" cxnId="{6A199987-C471-7A40-8112-E10E9E58A75C}">
      <dgm:prSet/>
      <dgm:spPr/>
      <dgm:t>
        <a:bodyPr/>
        <a:lstStyle/>
        <a:p>
          <a:endParaRPr lang="it-IT"/>
        </a:p>
      </dgm:t>
    </dgm:pt>
    <dgm:pt modelId="{D9CC90B3-54B7-0848-8A23-6A7DD6EBF7B6}" type="sibTrans" cxnId="{6A199987-C471-7A40-8112-E10E9E58A75C}">
      <dgm:prSet/>
      <dgm:spPr/>
      <dgm:t>
        <a:bodyPr/>
        <a:lstStyle/>
        <a:p>
          <a:endParaRPr lang="it-IT"/>
        </a:p>
      </dgm:t>
    </dgm:pt>
    <dgm:pt modelId="{3EE8E9C9-5174-7742-A170-C99C41BC0BDD}">
      <dgm:prSet/>
      <dgm:spPr/>
      <dgm:t>
        <a:bodyPr/>
        <a:lstStyle/>
        <a:p>
          <a:pPr rtl="0"/>
          <a:r>
            <a:rPr lang="it-IT" dirty="0"/>
            <a:t>avvio dei </a:t>
          </a:r>
          <a:r>
            <a:rPr lang="it-IT" b="1" dirty="0"/>
            <a:t>recuperi coattivi</a:t>
          </a:r>
          <a:r>
            <a:rPr lang="it-IT" dirty="0"/>
            <a:t> mediante </a:t>
          </a:r>
          <a:r>
            <a:rPr lang="it-IT" u="sng" dirty="0"/>
            <a:t>ingiunzioni e pignoramenti</a:t>
          </a:r>
          <a:r>
            <a:rPr lang="it-IT" dirty="0"/>
            <a:t> (con ingente impegno di risorse economiche e strumentali);</a:t>
          </a:r>
        </a:p>
      </dgm:t>
    </dgm:pt>
    <dgm:pt modelId="{668784BE-3BB9-9C48-8598-B20EB760103B}" type="parTrans" cxnId="{1D0B04BF-1473-6B4A-9245-C1DD162233DF}">
      <dgm:prSet/>
      <dgm:spPr/>
      <dgm:t>
        <a:bodyPr/>
        <a:lstStyle/>
        <a:p>
          <a:endParaRPr lang="it-IT"/>
        </a:p>
      </dgm:t>
    </dgm:pt>
    <dgm:pt modelId="{EC6FD5FC-10FC-BF49-9B66-8E100710DBCB}" type="sibTrans" cxnId="{1D0B04BF-1473-6B4A-9245-C1DD162233DF}">
      <dgm:prSet/>
      <dgm:spPr/>
      <dgm:t>
        <a:bodyPr/>
        <a:lstStyle/>
        <a:p>
          <a:endParaRPr lang="it-IT"/>
        </a:p>
      </dgm:t>
    </dgm:pt>
    <dgm:pt modelId="{6065E373-33A4-EC4A-B8B5-468653A56F8D}">
      <dgm:prSet/>
      <dgm:spPr/>
      <dgm:t>
        <a:bodyPr/>
        <a:lstStyle/>
        <a:p>
          <a:pPr rtl="0"/>
          <a:r>
            <a:rPr lang="it-IT" dirty="0"/>
            <a:t>implementazione di nuovi </a:t>
          </a:r>
          <a:r>
            <a:rPr lang="it-IT" b="1" dirty="0"/>
            <a:t>strumenti di prevenzione delle frodi </a:t>
          </a:r>
          <a:r>
            <a:rPr lang="it-IT" dirty="0"/>
            <a:t>(informatici, amministrativi e formativi);</a:t>
          </a:r>
        </a:p>
      </dgm:t>
    </dgm:pt>
    <dgm:pt modelId="{29A0963C-2358-1D4F-9E45-B9B6BDF2A4D9}" type="parTrans" cxnId="{A23585FB-243A-8F46-8E4B-8BEC74DD7B11}">
      <dgm:prSet/>
      <dgm:spPr/>
      <dgm:t>
        <a:bodyPr/>
        <a:lstStyle/>
        <a:p>
          <a:endParaRPr lang="it-IT"/>
        </a:p>
      </dgm:t>
    </dgm:pt>
    <dgm:pt modelId="{285D52E0-A6C7-4548-9306-93F8364D7AF2}" type="sibTrans" cxnId="{A23585FB-243A-8F46-8E4B-8BEC74DD7B11}">
      <dgm:prSet/>
      <dgm:spPr/>
      <dgm:t>
        <a:bodyPr/>
        <a:lstStyle/>
        <a:p>
          <a:endParaRPr lang="it-IT"/>
        </a:p>
      </dgm:t>
    </dgm:pt>
    <dgm:pt modelId="{5BAD5633-1B70-A645-9281-B5CA3B2E189E}">
      <dgm:prSet/>
      <dgm:spPr/>
      <dgm:t>
        <a:bodyPr/>
        <a:lstStyle/>
        <a:p>
          <a:pPr rtl="0"/>
          <a:r>
            <a:rPr lang="it-IT" dirty="0"/>
            <a:t>stipulazione di </a:t>
          </a:r>
          <a:r>
            <a:rPr lang="it-IT" b="1" dirty="0"/>
            <a:t>intese, convenzioni e protocolli di legalità</a:t>
          </a:r>
          <a:r>
            <a:rPr lang="it-IT" dirty="0"/>
            <a:t> con la Corte dei Conti, le Prefetture e la Guardia di Finanza;</a:t>
          </a:r>
        </a:p>
      </dgm:t>
    </dgm:pt>
    <dgm:pt modelId="{84D98BC6-4E79-AC49-AE21-86E99408985D}" type="parTrans" cxnId="{1C550791-F2A8-E341-A607-6040CED1720F}">
      <dgm:prSet/>
      <dgm:spPr/>
      <dgm:t>
        <a:bodyPr/>
        <a:lstStyle/>
        <a:p>
          <a:endParaRPr lang="it-IT"/>
        </a:p>
      </dgm:t>
    </dgm:pt>
    <dgm:pt modelId="{CBB865EB-3359-0A49-B79C-E2800E6F5161}" type="sibTrans" cxnId="{1C550791-F2A8-E341-A607-6040CED1720F}">
      <dgm:prSet/>
      <dgm:spPr/>
      <dgm:t>
        <a:bodyPr/>
        <a:lstStyle/>
        <a:p>
          <a:endParaRPr lang="it-IT"/>
        </a:p>
      </dgm:t>
    </dgm:pt>
    <dgm:pt modelId="{2FAE9482-61D1-B447-869F-C22FFB6FECB9}">
      <dgm:prSet/>
      <dgm:spPr/>
      <dgm:t>
        <a:bodyPr/>
        <a:lstStyle/>
        <a:p>
          <a:pPr rtl="0"/>
          <a:r>
            <a:rPr lang="it-IT" b="1" dirty="0"/>
            <a:t>coinvolgimento</a:t>
          </a:r>
          <a:r>
            <a:rPr lang="it-IT" dirty="0"/>
            <a:t>, in chiave collaborativa, </a:t>
          </a:r>
          <a:r>
            <a:rPr lang="it-IT" b="1" dirty="0"/>
            <a:t>dei CAA</a:t>
          </a:r>
          <a:r>
            <a:rPr lang="it-IT" dirty="0"/>
            <a:t> nell</a:t>
          </a:r>
          <a:r>
            <a:rPr lang="it-IT" altLang="ja-JP" dirty="0"/>
            <a:t>’</a:t>
          </a:r>
          <a:r>
            <a:rPr lang="it-IT" dirty="0"/>
            <a:t>attività di recupero delle indebite percezioni;</a:t>
          </a:r>
        </a:p>
      </dgm:t>
    </dgm:pt>
    <dgm:pt modelId="{F79A089F-AE00-9D46-AA72-8FA543217F39}" type="parTrans" cxnId="{5432BD74-45CF-2640-B02C-3761394ABA4C}">
      <dgm:prSet/>
      <dgm:spPr/>
      <dgm:t>
        <a:bodyPr/>
        <a:lstStyle/>
        <a:p>
          <a:endParaRPr lang="it-IT"/>
        </a:p>
      </dgm:t>
    </dgm:pt>
    <dgm:pt modelId="{A94142F3-EF8F-4940-8FDB-4406088328DB}" type="sibTrans" cxnId="{5432BD74-45CF-2640-B02C-3761394ABA4C}">
      <dgm:prSet/>
      <dgm:spPr/>
      <dgm:t>
        <a:bodyPr/>
        <a:lstStyle/>
        <a:p>
          <a:endParaRPr lang="it-IT"/>
        </a:p>
      </dgm:t>
    </dgm:pt>
    <dgm:pt modelId="{5363E524-B3A1-4545-A25C-B8069D1F0D4A}">
      <dgm:prSet/>
      <dgm:spPr/>
      <dgm:t>
        <a:bodyPr/>
        <a:lstStyle/>
        <a:p>
          <a:pPr rtl="0"/>
          <a:r>
            <a:rPr lang="it-IT" b="1" dirty="0"/>
            <a:t>sensibilizzazione </a:t>
          </a:r>
          <a:r>
            <a:rPr lang="it-IT" dirty="0"/>
            <a:t>dei beneficiari per il radicamento di una </a:t>
          </a:r>
          <a:r>
            <a:rPr lang="it-IT" b="1" dirty="0"/>
            <a:t>cultura della legalità</a:t>
          </a:r>
          <a:r>
            <a:rPr lang="it-IT" dirty="0"/>
            <a:t> e dell</a:t>
          </a:r>
          <a:r>
            <a:rPr lang="it-IT" altLang="ja-JP" dirty="0"/>
            <a:t>’</a:t>
          </a:r>
          <a:r>
            <a:rPr lang="it-IT" dirty="0"/>
            <a:t>integrità d</a:t>
          </a:r>
          <a:r>
            <a:rPr lang="it-IT" altLang="ja-JP" dirty="0"/>
            <a:t>’</a:t>
          </a:r>
          <a:r>
            <a:rPr lang="it-IT" dirty="0"/>
            <a:t>impresa.</a:t>
          </a:r>
        </a:p>
      </dgm:t>
    </dgm:pt>
    <dgm:pt modelId="{CB2B9854-2571-EC4F-A49C-F347B54D4B0C}" type="parTrans" cxnId="{D6D30A71-6AA2-0145-A936-ADAEE0F0324C}">
      <dgm:prSet/>
      <dgm:spPr/>
      <dgm:t>
        <a:bodyPr/>
        <a:lstStyle/>
        <a:p>
          <a:endParaRPr lang="it-IT"/>
        </a:p>
      </dgm:t>
    </dgm:pt>
    <dgm:pt modelId="{100AAB64-C602-CB42-812B-0095191DD083}" type="sibTrans" cxnId="{D6D30A71-6AA2-0145-A936-ADAEE0F0324C}">
      <dgm:prSet/>
      <dgm:spPr/>
      <dgm:t>
        <a:bodyPr/>
        <a:lstStyle/>
        <a:p>
          <a:endParaRPr lang="it-IT"/>
        </a:p>
      </dgm:t>
    </dgm:pt>
    <dgm:pt modelId="{736E7213-3189-DE46-AD0C-CE711F5348AA}" type="pres">
      <dgm:prSet presAssocID="{1D4CE19B-1B74-0F46-BC1B-5EE07536C9EE}" presName="vert0" presStyleCnt="0">
        <dgm:presLayoutVars>
          <dgm:dir/>
          <dgm:animOne val="branch"/>
          <dgm:animLvl val="lvl"/>
        </dgm:presLayoutVars>
      </dgm:prSet>
      <dgm:spPr/>
    </dgm:pt>
    <dgm:pt modelId="{C63D1378-54A3-C74B-A94E-05E8264B22C3}" type="pres">
      <dgm:prSet presAssocID="{504C7FE5-7EC6-5847-B989-29C3195245EF}" presName="thickLine" presStyleLbl="alignNode1" presStyleIdx="0" presStyleCnt="1"/>
      <dgm:spPr/>
    </dgm:pt>
    <dgm:pt modelId="{2579ECDA-328A-6D4E-A8B1-408D9A468EF8}" type="pres">
      <dgm:prSet presAssocID="{504C7FE5-7EC6-5847-B989-29C3195245EF}" presName="horz1" presStyleCnt="0"/>
      <dgm:spPr/>
    </dgm:pt>
    <dgm:pt modelId="{30CE073A-20D0-6D46-B4C7-EF4040B4C54F}" type="pres">
      <dgm:prSet presAssocID="{504C7FE5-7EC6-5847-B989-29C3195245EF}" presName="tx1" presStyleLbl="revTx" presStyleIdx="0" presStyleCnt="6"/>
      <dgm:spPr/>
    </dgm:pt>
    <dgm:pt modelId="{F0DF69ED-E069-A445-AC61-5C9AB570E20A}" type="pres">
      <dgm:prSet presAssocID="{504C7FE5-7EC6-5847-B989-29C3195245EF}" presName="vert1" presStyleCnt="0"/>
      <dgm:spPr/>
    </dgm:pt>
    <dgm:pt modelId="{BB445F26-D168-1E4B-BF40-8595EF9814FC}" type="pres">
      <dgm:prSet presAssocID="{3EE8E9C9-5174-7742-A170-C99C41BC0BDD}" presName="vertSpace2a" presStyleCnt="0"/>
      <dgm:spPr/>
    </dgm:pt>
    <dgm:pt modelId="{4B4E6819-8FB0-4141-A55A-987ED1C99303}" type="pres">
      <dgm:prSet presAssocID="{3EE8E9C9-5174-7742-A170-C99C41BC0BDD}" presName="horz2" presStyleCnt="0"/>
      <dgm:spPr/>
    </dgm:pt>
    <dgm:pt modelId="{97CF0787-55E5-4A4B-9B8A-0D3A6603A832}" type="pres">
      <dgm:prSet presAssocID="{3EE8E9C9-5174-7742-A170-C99C41BC0BDD}" presName="horzSpace2" presStyleCnt="0"/>
      <dgm:spPr/>
    </dgm:pt>
    <dgm:pt modelId="{634EC9C0-B208-CA4D-AD67-F4C65DAFA87F}" type="pres">
      <dgm:prSet presAssocID="{3EE8E9C9-5174-7742-A170-C99C41BC0BDD}" presName="tx2" presStyleLbl="revTx" presStyleIdx="1" presStyleCnt="6"/>
      <dgm:spPr/>
    </dgm:pt>
    <dgm:pt modelId="{001B4447-FD6A-9643-9B2F-9558CB7F6CAA}" type="pres">
      <dgm:prSet presAssocID="{3EE8E9C9-5174-7742-A170-C99C41BC0BDD}" presName="vert2" presStyleCnt="0"/>
      <dgm:spPr/>
    </dgm:pt>
    <dgm:pt modelId="{0814410D-2035-CB47-A560-499E8EE620F2}" type="pres">
      <dgm:prSet presAssocID="{3EE8E9C9-5174-7742-A170-C99C41BC0BDD}" presName="thinLine2b" presStyleLbl="callout" presStyleIdx="0" presStyleCnt="5"/>
      <dgm:spPr/>
    </dgm:pt>
    <dgm:pt modelId="{A124531B-8E95-4F47-81C6-3D2B5544597E}" type="pres">
      <dgm:prSet presAssocID="{3EE8E9C9-5174-7742-A170-C99C41BC0BDD}" presName="vertSpace2b" presStyleCnt="0"/>
      <dgm:spPr/>
    </dgm:pt>
    <dgm:pt modelId="{8B084DFF-8A0B-E240-99AB-D956FE2DD422}" type="pres">
      <dgm:prSet presAssocID="{6065E373-33A4-EC4A-B8B5-468653A56F8D}" presName="horz2" presStyleCnt="0"/>
      <dgm:spPr/>
    </dgm:pt>
    <dgm:pt modelId="{EFC146E3-3ED2-4F46-8A69-1839D4AA2717}" type="pres">
      <dgm:prSet presAssocID="{6065E373-33A4-EC4A-B8B5-468653A56F8D}" presName="horzSpace2" presStyleCnt="0"/>
      <dgm:spPr/>
    </dgm:pt>
    <dgm:pt modelId="{A91DC6E5-2E71-D14E-89B6-5D4F1431C844}" type="pres">
      <dgm:prSet presAssocID="{6065E373-33A4-EC4A-B8B5-468653A56F8D}" presName="tx2" presStyleLbl="revTx" presStyleIdx="2" presStyleCnt="6"/>
      <dgm:spPr/>
    </dgm:pt>
    <dgm:pt modelId="{E83A9C24-40C6-E347-803A-25447264E430}" type="pres">
      <dgm:prSet presAssocID="{6065E373-33A4-EC4A-B8B5-468653A56F8D}" presName="vert2" presStyleCnt="0"/>
      <dgm:spPr/>
    </dgm:pt>
    <dgm:pt modelId="{8AC1670A-14B8-B54B-AF5E-2D52E17B4509}" type="pres">
      <dgm:prSet presAssocID="{6065E373-33A4-EC4A-B8B5-468653A56F8D}" presName="thinLine2b" presStyleLbl="callout" presStyleIdx="1" presStyleCnt="5"/>
      <dgm:spPr/>
    </dgm:pt>
    <dgm:pt modelId="{F48BA5CD-5DAB-CF4F-9AFE-B687AF3F1985}" type="pres">
      <dgm:prSet presAssocID="{6065E373-33A4-EC4A-B8B5-468653A56F8D}" presName="vertSpace2b" presStyleCnt="0"/>
      <dgm:spPr/>
    </dgm:pt>
    <dgm:pt modelId="{9D44F74C-84FA-D547-80E7-4408DB06CE1E}" type="pres">
      <dgm:prSet presAssocID="{5BAD5633-1B70-A645-9281-B5CA3B2E189E}" presName="horz2" presStyleCnt="0"/>
      <dgm:spPr/>
    </dgm:pt>
    <dgm:pt modelId="{31DDDC6D-0B92-F140-AC10-D2C4DB739931}" type="pres">
      <dgm:prSet presAssocID="{5BAD5633-1B70-A645-9281-B5CA3B2E189E}" presName="horzSpace2" presStyleCnt="0"/>
      <dgm:spPr/>
    </dgm:pt>
    <dgm:pt modelId="{AA3741AD-D850-A543-A1CB-C0352B59D844}" type="pres">
      <dgm:prSet presAssocID="{5BAD5633-1B70-A645-9281-B5CA3B2E189E}" presName="tx2" presStyleLbl="revTx" presStyleIdx="3" presStyleCnt="6"/>
      <dgm:spPr/>
    </dgm:pt>
    <dgm:pt modelId="{883463D2-B863-AA46-AAA3-F92D4DF4FF4D}" type="pres">
      <dgm:prSet presAssocID="{5BAD5633-1B70-A645-9281-B5CA3B2E189E}" presName="vert2" presStyleCnt="0"/>
      <dgm:spPr/>
    </dgm:pt>
    <dgm:pt modelId="{BA379B7F-4AAD-0A46-B10E-A803502848E8}" type="pres">
      <dgm:prSet presAssocID="{5BAD5633-1B70-A645-9281-B5CA3B2E189E}" presName="thinLine2b" presStyleLbl="callout" presStyleIdx="2" presStyleCnt="5"/>
      <dgm:spPr/>
    </dgm:pt>
    <dgm:pt modelId="{CC4C9B8C-B3EF-D34E-BF93-80182544D894}" type="pres">
      <dgm:prSet presAssocID="{5BAD5633-1B70-A645-9281-B5CA3B2E189E}" presName="vertSpace2b" presStyleCnt="0"/>
      <dgm:spPr/>
    </dgm:pt>
    <dgm:pt modelId="{0BB61BF0-C415-D449-B513-8E4D9DDCFBD4}" type="pres">
      <dgm:prSet presAssocID="{2FAE9482-61D1-B447-869F-C22FFB6FECB9}" presName="horz2" presStyleCnt="0"/>
      <dgm:spPr/>
    </dgm:pt>
    <dgm:pt modelId="{A5060297-F9CC-4346-885A-6D7868AFE3E7}" type="pres">
      <dgm:prSet presAssocID="{2FAE9482-61D1-B447-869F-C22FFB6FECB9}" presName="horzSpace2" presStyleCnt="0"/>
      <dgm:spPr/>
    </dgm:pt>
    <dgm:pt modelId="{EB8C50B4-D1A1-3E4D-A088-355BCE163A0C}" type="pres">
      <dgm:prSet presAssocID="{2FAE9482-61D1-B447-869F-C22FFB6FECB9}" presName="tx2" presStyleLbl="revTx" presStyleIdx="4" presStyleCnt="6"/>
      <dgm:spPr/>
    </dgm:pt>
    <dgm:pt modelId="{A2D6FA40-52A3-2640-8E98-4090A1886F0D}" type="pres">
      <dgm:prSet presAssocID="{2FAE9482-61D1-B447-869F-C22FFB6FECB9}" presName="vert2" presStyleCnt="0"/>
      <dgm:spPr/>
    </dgm:pt>
    <dgm:pt modelId="{E6183C87-B28C-3843-AC96-BF0D7112CE6F}" type="pres">
      <dgm:prSet presAssocID="{2FAE9482-61D1-B447-869F-C22FFB6FECB9}" presName="thinLine2b" presStyleLbl="callout" presStyleIdx="3" presStyleCnt="5"/>
      <dgm:spPr/>
    </dgm:pt>
    <dgm:pt modelId="{76F58D2E-3E97-404D-ACE7-76B7385B4ED0}" type="pres">
      <dgm:prSet presAssocID="{2FAE9482-61D1-B447-869F-C22FFB6FECB9}" presName="vertSpace2b" presStyleCnt="0"/>
      <dgm:spPr/>
    </dgm:pt>
    <dgm:pt modelId="{8FEDD0F6-5056-9C40-AEBE-8EE7D5F50569}" type="pres">
      <dgm:prSet presAssocID="{5363E524-B3A1-4545-A25C-B8069D1F0D4A}" presName="horz2" presStyleCnt="0"/>
      <dgm:spPr/>
    </dgm:pt>
    <dgm:pt modelId="{F3CE2037-E332-D24C-B788-E4870E66425C}" type="pres">
      <dgm:prSet presAssocID="{5363E524-B3A1-4545-A25C-B8069D1F0D4A}" presName="horzSpace2" presStyleCnt="0"/>
      <dgm:spPr/>
    </dgm:pt>
    <dgm:pt modelId="{03CCFEA6-C18B-2449-8D4A-14AADA817910}" type="pres">
      <dgm:prSet presAssocID="{5363E524-B3A1-4545-A25C-B8069D1F0D4A}" presName="tx2" presStyleLbl="revTx" presStyleIdx="5" presStyleCnt="6"/>
      <dgm:spPr/>
    </dgm:pt>
    <dgm:pt modelId="{304F2E93-CB31-1A4E-958B-F75BC0C0DA8B}" type="pres">
      <dgm:prSet presAssocID="{5363E524-B3A1-4545-A25C-B8069D1F0D4A}" presName="vert2" presStyleCnt="0"/>
      <dgm:spPr/>
    </dgm:pt>
    <dgm:pt modelId="{273C15DF-264B-3146-A079-097D8DD4358C}" type="pres">
      <dgm:prSet presAssocID="{5363E524-B3A1-4545-A25C-B8069D1F0D4A}" presName="thinLine2b" presStyleLbl="callout" presStyleIdx="4" presStyleCnt="5"/>
      <dgm:spPr/>
    </dgm:pt>
    <dgm:pt modelId="{6656160A-019E-454D-AFF8-433630192832}" type="pres">
      <dgm:prSet presAssocID="{5363E524-B3A1-4545-A25C-B8069D1F0D4A}" presName="vertSpace2b" presStyleCnt="0"/>
      <dgm:spPr/>
    </dgm:pt>
  </dgm:ptLst>
  <dgm:cxnLst>
    <dgm:cxn modelId="{6867960B-FCBB-4104-B77F-49B938D10C91}" type="presOf" srcId="{6065E373-33A4-EC4A-B8B5-468653A56F8D}" destId="{A91DC6E5-2E71-D14E-89B6-5D4F1431C844}" srcOrd="0" destOrd="0" presId="urn:microsoft.com/office/officeart/2008/layout/LinedList"/>
    <dgm:cxn modelId="{0F38222B-10AC-4E71-A356-C8DCE1D173AB}" type="presOf" srcId="{1D4CE19B-1B74-0F46-BC1B-5EE07536C9EE}" destId="{736E7213-3189-DE46-AD0C-CE711F5348AA}" srcOrd="0" destOrd="0" presId="urn:microsoft.com/office/officeart/2008/layout/LinedList"/>
    <dgm:cxn modelId="{D6D30A71-6AA2-0145-A936-ADAEE0F0324C}" srcId="{504C7FE5-7EC6-5847-B989-29C3195245EF}" destId="{5363E524-B3A1-4545-A25C-B8069D1F0D4A}" srcOrd="4" destOrd="0" parTransId="{CB2B9854-2571-EC4F-A49C-F347B54D4B0C}" sibTransId="{100AAB64-C602-CB42-812B-0095191DD083}"/>
    <dgm:cxn modelId="{5432BD74-45CF-2640-B02C-3761394ABA4C}" srcId="{504C7FE5-7EC6-5847-B989-29C3195245EF}" destId="{2FAE9482-61D1-B447-869F-C22FFB6FECB9}" srcOrd="3" destOrd="0" parTransId="{F79A089F-AE00-9D46-AA72-8FA543217F39}" sibTransId="{A94142F3-EF8F-4940-8FDB-4406088328DB}"/>
    <dgm:cxn modelId="{8C833659-A9D0-43DB-AE31-347143C0E986}" type="presOf" srcId="{5363E524-B3A1-4545-A25C-B8069D1F0D4A}" destId="{03CCFEA6-C18B-2449-8D4A-14AADA817910}" srcOrd="0" destOrd="0" presId="urn:microsoft.com/office/officeart/2008/layout/LinedList"/>
    <dgm:cxn modelId="{B58BB97C-CD17-46FF-8356-25E527F985DE}" type="presOf" srcId="{504C7FE5-7EC6-5847-B989-29C3195245EF}" destId="{30CE073A-20D0-6D46-B4C7-EF4040B4C54F}" srcOrd="0" destOrd="0" presId="urn:microsoft.com/office/officeart/2008/layout/LinedList"/>
    <dgm:cxn modelId="{6A199987-C471-7A40-8112-E10E9E58A75C}" srcId="{1D4CE19B-1B74-0F46-BC1B-5EE07536C9EE}" destId="{504C7FE5-7EC6-5847-B989-29C3195245EF}" srcOrd="0" destOrd="0" parTransId="{B2DF82C4-E0BB-234F-A2E7-A12A553BB4AC}" sibTransId="{D9CC90B3-54B7-0848-8A23-6A7DD6EBF7B6}"/>
    <dgm:cxn modelId="{F7A1258D-E4BE-4C5F-B377-C53995DC09A6}" type="presOf" srcId="{5BAD5633-1B70-A645-9281-B5CA3B2E189E}" destId="{AA3741AD-D850-A543-A1CB-C0352B59D844}" srcOrd="0" destOrd="0" presId="urn:microsoft.com/office/officeart/2008/layout/LinedList"/>
    <dgm:cxn modelId="{1C550791-F2A8-E341-A607-6040CED1720F}" srcId="{504C7FE5-7EC6-5847-B989-29C3195245EF}" destId="{5BAD5633-1B70-A645-9281-B5CA3B2E189E}" srcOrd="2" destOrd="0" parTransId="{84D98BC6-4E79-AC49-AE21-86E99408985D}" sibTransId="{CBB865EB-3359-0A49-B79C-E2800E6F5161}"/>
    <dgm:cxn modelId="{1D0B04BF-1473-6B4A-9245-C1DD162233DF}" srcId="{504C7FE5-7EC6-5847-B989-29C3195245EF}" destId="{3EE8E9C9-5174-7742-A170-C99C41BC0BDD}" srcOrd="0" destOrd="0" parTransId="{668784BE-3BB9-9C48-8598-B20EB760103B}" sibTransId="{EC6FD5FC-10FC-BF49-9B66-8E100710DBCB}"/>
    <dgm:cxn modelId="{4F8904D8-B0E8-46A1-BCC3-835635572B32}" type="presOf" srcId="{3EE8E9C9-5174-7742-A170-C99C41BC0BDD}" destId="{634EC9C0-B208-CA4D-AD67-F4C65DAFA87F}" srcOrd="0" destOrd="0" presId="urn:microsoft.com/office/officeart/2008/layout/LinedList"/>
    <dgm:cxn modelId="{CFA73FEB-7A87-4442-A357-1728137EE700}" type="presOf" srcId="{2FAE9482-61D1-B447-869F-C22FFB6FECB9}" destId="{EB8C50B4-D1A1-3E4D-A088-355BCE163A0C}" srcOrd="0" destOrd="0" presId="urn:microsoft.com/office/officeart/2008/layout/LinedList"/>
    <dgm:cxn modelId="{A23585FB-243A-8F46-8E4B-8BEC74DD7B11}" srcId="{504C7FE5-7EC6-5847-B989-29C3195245EF}" destId="{6065E373-33A4-EC4A-B8B5-468653A56F8D}" srcOrd="1" destOrd="0" parTransId="{29A0963C-2358-1D4F-9E45-B9B6BDF2A4D9}" sibTransId="{285D52E0-A6C7-4548-9306-93F8364D7AF2}"/>
    <dgm:cxn modelId="{FFA0AC18-8247-476D-83A6-D38622AD71B6}" type="presParOf" srcId="{736E7213-3189-DE46-AD0C-CE711F5348AA}" destId="{C63D1378-54A3-C74B-A94E-05E8264B22C3}" srcOrd="0" destOrd="0" presId="urn:microsoft.com/office/officeart/2008/layout/LinedList"/>
    <dgm:cxn modelId="{8EFD8269-F399-4E6D-B638-8434E290F628}" type="presParOf" srcId="{736E7213-3189-DE46-AD0C-CE711F5348AA}" destId="{2579ECDA-328A-6D4E-A8B1-408D9A468EF8}" srcOrd="1" destOrd="0" presId="urn:microsoft.com/office/officeart/2008/layout/LinedList"/>
    <dgm:cxn modelId="{FC0DE02A-807C-458A-B374-BA6B071A66BB}" type="presParOf" srcId="{2579ECDA-328A-6D4E-A8B1-408D9A468EF8}" destId="{30CE073A-20D0-6D46-B4C7-EF4040B4C54F}" srcOrd="0" destOrd="0" presId="urn:microsoft.com/office/officeart/2008/layout/LinedList"/>
    <dgm:cxn modelId="{B5753CD8-E5B8-4C8E-BE35-CB2C0CE79101}" type="presParOf" srcId="{2579ECDA-328A-6D4E-A8B1-408D9A468EF8}" destId="{F0DF69ED-E069-A445-AC61-5C9AB570E20A}" srcOrd="1" destOrd="0" presId="urn:microsoft.com/office/officeart/2008/layout/LinedList"/>
    <dgm:cxn modelId="{F104C82E-A24C-405D-A554-24182FAE9024}" type="presParOf" srcId="{F0DF69ED-E069-A445-AC61-5C9AB570E20A}" destId="{BB445F26-D168-1E4B-BF40-8595EF9814FC}" srcOrd="0" destOrd="0" presId="urn:microsoft.com/office/officeart/2008/layout/LinedList"/>
    <dgm:cxn modelId="{E4C810BE-B953-450A-9B93-78E39226193F}" type="presParOf" srcId="{F0DF69ED-E069-A445-AC61-5C9AB570E20A}" destId="{4B4E6819-8FB0-4141-A55A-987ED1C99303}" srcOrd="1" destOrd="0" presId="urn:microsoft.com/office/officeart/2008/layout/LinedList"/>
    <dgm:cxn modelId="{35993A44-841E-48D4-A8E7-19DBCC47B03C}" type="presParOf" srcId="{4B4E6819-8FB0-4141-A55A-987ED1C99303}" destId="{97CF0787-55E5-4A4B-9B8A-0D3A6603A832}" srcOrd="0" destOrd="0" presId="urn:microsoft.com/office/officeart/2008/layout/LinedList"/>
    <dgm:cxn modelId="{9B0C6ADF-41D1-4B94-B90E-46E1EBF57AC7}" type="presParOf" srcId="{4B4E6819-8FB0-4141-A55A-987ED1C99303}" destId="{634EC9C0-B208-CA4D-AD67-F4C65DAFA87F}" srcOrd="1" destOrd="0" presId="urn:microsoft.com/office/officeart/2008/layout/LinedList"/>
    <dgm:cxn modelId="{407D1F14-C451-4AD9-A85A-A0362198E31F}" type="presParOf" srcId="{4B4E6819-8FB0-4141-A55A-987ED1C99303}" destId="{001B4447-FD6A-9643-9B2F-9558CB7F6CAA}" srcOrd="2" destOrd="0" presId="urn:microsoft.com/office/officeart/2008/layout/LinedList"/>
    <dgm:cxn modelId="{F145EE11-CD16-404B-8055-98B4315FC2C4}" type="presParOf" srcId="{F0DF69ED-E069-A445-AC61-5C9AB570E20A}" destId="{0814410D-2035-CB47-A560-499E8EE620F2}" srcOrd="2" destOrd="0" presId="urn:microsoft.com/office/officeart/2008/layout/LinedList"/>
    <dgm:cxn modelId="{641E2E60-EB61-490F-851F-D471615EF7D9}" type="presParOf" srcId="{F0DF69ED-E069-A445-AC61-5C9AB570E20A}" destId="{A124531B-8E95-4F47-81C6-3D2B5544597E}" srcOrd="3" destOrd="0" presId="urn:microsoft.com/office/officeart/2008/layout/LinedList"/>
    <dgm:cxn modelId="{B5CCA1DB-8A78-45F3-8B4A-00DBDBDF79E2}" type="presParOf" srcId="{F0DF69ED-E069-A445-AC61-5C9AB570E20A}" destId="{8B084DFF-8A0B-E240-99AB-D956FE2DD422}" srcOrd="4" destOrd="0" presId="urn:microsoft.com/office/officeart/2008/layout/LinedList"/>
    <dgm:cxn modelId="{FF2A833C-C54D-4657-A507-167E5B96D98F}" type="presParOf" srcId="{8B084DFF-8A0B-E240-99AB-D956FE2DD422}" destId="{EFC146E3-3ED2-4F46-8A69-1839D4AA2717}" srcOrd="0" destOrd="0" presId="urn:microsoft.com/office/officeart/2008/layout/LinedList"/>
    <dgm:cxn modelId="{A7AD2089-028E-41B5-A8DB-1559FC47835A}" type="presParOf" srcId="{8B084DFF-8A0B-E240-99AB-D956FE2DD422}" destId="{A91DC6E5-2E71-D14E-89B6-5D4F1431C844}" srcOrd="1" destOrd="0" presId="urn:microsoft.com/office/officeart/2008/layout/LinedList"/>
    <dgm:cxn modelId="{3A54253D-52D3-4C8C-8BB6-44DD02CD880D}" type="presParOf" srcId="{8B084DFF-8A0B-E240-99AB-D956FE2DD422}" destId="{E83A9C24-40C6-E347-803A-25447264E430}" srcOrd="2" destOrd="0" presId="urn:microsoft.com/office/officeart/2008/layout/LinedList"/>
    <dgm:cxn modelId="{36299093-FD21-4729-9123-E67C6727F1C4}" type="presParOf" srcId="{F0DF69ED-E069-A445-AC61-5C9AB570E20A}" destId="{8AC1670A-14B8-B54B-AF5E-2D52E17B4509}" srcOrd="5" destOrd="0" presId="urn:microsoft.com/office/officeart/2008/layout/LinedList"/>
    <dgm:cxn modelId="{598D6979-752A-4675-A831-542914482EB4}" type="presParOf" srcId="{F0DF69ED-E069-A445-AC61-5C9AB570E20A}" destId="{F48BA5CD-5DAB-CF4F-9AFE-B687AF3F1985}" srcOrd="6" destOrd="0" presId="urn:microsoft.com/office/officeart/2008/layout/LinedList"/>
    <dgm:cxn modelId="{35D771E0-914D-4E27-93E2-8444BA061B24}" type="presParOf" srcId="{F0DF69ED-E069-A445-AC61-5C9AB570E20A}" destId="{9D44F74C-84FA-D547-80E7-4408DB06CE1E}" srcOrd="7" destOrd="0" presId="urn:microsoft.com/office/officeart/2008/layout/LinedList"/>
    <dgm:cxn modelId="{7FDF38A0-3AEC-4771-927A-4989774D9F5A}" type="presParOf" srcId="{9D44F74C-84FA-D547-80E7-4408DB06CE1E}" destId="{31DDDC6D-0B92-F140-AC10-D2C4DB739931}" srcOrd="0" destOrd="0" presId="urn:microsoft.com/office/officeart/2008/layout/LinedList"/>
    <dgm:cxn modelId="{A735E02E-0FD7-42B6-AF10-4C2B403F9A76}" type="presParOf" srcId="{9D44F74C-84FA-D547-80E7-4408DB06CE1E}" destId="{AA3741AD-D850-A543-A1CB-C0352B59D844}" srcOrd="1" destOrd="0" presId="urn:microsoft.com/office/officeart/2008/layout/LinedList"/>
    <dgm:cxn modelId="{50A7D75C-3BC3-4E9D-A745-1F29DB69557B}" type="presParOf" srcId="{9D44F74C-84FA-D547-80E7-4408DB06CE1E}" destId="{883463D2-B863-AA46-AAA3-F92D4DF4FF4D}" srcOrd="2" destOrd="0" presId="urn:microsoft.com/office/officeart/2008/layout/LinedList"/>
    <dgm:cxn modelId="{40ABFF8B-3E9E-47BA-9D69-D075C1EABB3C}" type="presParOf" srcId="{F0DF69ED-E069-A445-AC61-5C9AB570E20A}" destId="{BA379B7F-4AAD-0A46-B10E-A803502848E8}" srcOrd="8" destOrd="0" presId="urn:microsoft.com/office/officeart/2008/layout/LinedList"/>
    <dgm:cxn modelId="{F80BC47C-AEFB-4DFB-A81E-F46468D0745C}" type="presParOf" srcId="{F0DF69ED-E069-A445-AC61-5C9AB570E20A}" destId="{CC4C9B8C-B3EF-D34E-BF93-80182544D894}" srcOrd="9" destOrd="0" presId="urn:microsoft.com/office/officeart/2008/layout/LinedList"/>
    <dgm:cxn modelId="{14467DBF-2F03-4542-87FD-D405AF29CED6}" type="presParOf" srcId="{F0DF69ED-E069-A445-AC61-5C9AB570E20A}" destId="{0BB61BF0-C415-D449-B513-8E4D9DDCFBD4}" srcOrd="10" destOrd="0" presId="urn:microsoft.com/office/officeart/2008/layout/LinedList"/>
    <dgm:cxn modelId="{0F6FA28A-9FBE-40D2-AB3F-D425836035CC}" type="presParOf" srcId="{0BB61BF0-C415-D449-B513-8E4D9DDCFBD4}" destId="{A5060297-F9CC-4346-885A-6D7868AFE3E7}" srcOrd="0" destOrd="0" presId="urn:microsoft.com/office/officeart/2008/layout/LinedList"/>
    <dgm:cxn modelId="{06FEC64F-F465-4D87-A4DB-09415FD1B8F8}" type="presParOf" srcId="{0BB61BF0-C415-D449-B513-8E4D9DDCFBD4}" destId="{EB8C50B4-D1A1-3E4D-A088-355BCE163A0C}" srcOrd="1" destOrd="0" presId="urn:microsoft.com/office/officeart/2008/layout/LinedList"/>
    <dgm:cxn modelId="{14675729-2D10-414F-BF03-8362CE76907B}" type="presParOf" srcId="{0BB61BF0-C415-D449-B513-8E4D9DDCFBD4}" destId="{A2D6FA40-52A3-2640-8E98-4090A1886F0D}" srcOrd="2" destOrd="0" presId="urn:microsoft.com/office/officeart/2008/layout/LinedList"/>
    <dgm:cxn modelId="{711BB6F1-BB1E-413D-99E8-A97E90838EF2}" type="presParOf" srcId="{F0DF69ED-E069-A445-AC61-5C9AB570E20A}" destId="{E6183C87-B28C-3843-AC96-BF0D7112CE6F}" srcOrd="11" destOrd="0" presId="urn:microsoft.com/office/officeart/2008/layout/LinedList"/>
    <dgm:cxn modelId="{2D6D8CEB-9A99-4FA7-BD8A-A2BACF649C56}" type="presParOf" srcId="{F0DF69ED-E069-A445-AC61-5C9AB570E20A}" destId="{76F58D2E-3E97-404D-ACE7-76B7385B4ED0}" srcOrd="12" destOrd="0" presId="urn:microsoft.com/office/officeart/2008/layout/LinedList"/>
    <dgm:cxn modelId="{6A640233-3ABD-4E2A-BDEC-009BF6139BC1}" type="presParOf" srcId="{F0DF69ED-E069-A445-AC61-5C9AB570E20A}" destId="{8FEDD0F6-5056-9C40-AEBE-8EE7D5F50569}" srcOrd="13" destOrd="0" presId="urn:microsoft.com/office/officeart/2008/layout/LinedList"/>
    <dgm:cxn modelId="{7A53B3EB-47DD-4483-8FE9-6ADDF885C511}" type="presParOf" srcId="{8FEDD0F6-5056-9C40-AEBE-8EE7D5F50569}" destId="{F3CE2037-E332-D24C-B788-E4870E66425C}" srcOrd="0" destOrd="0" presId="urn:microsoft.com/office/officeart/2008/layout/LinedList"/>
    <dgm:cxn modelId="{8E9A87B8-96D4-4577-98FC-7BD935593DAD}" type="presParOf" srcId="{8FEDD0F6-5056-9C40-AEBE-8EE7D5F50569}" destId="{03CCFEA6-C18B-2449-8D4A-14AADA817910}" srcOrd="1" destOrd="0" presId="urn:microsoft.com/office/officeart/2008/layout/LinedList"/>
    <dgm:cxn modelId="{2F3B6FC3-2279-4C61-9333-8149E72010AE}" type="presParOf" srcId="{8FEDD0F6-5056-9C40-AEBE-8EE7D5F50569}" destId="{304F2E93-CB31-1A4E-958B-F75BC0C0DA8B}" srcOrd="2" destOrd="0" presId="urn:microsoft.com/office/officeart/2008/layout/LinedList"/>
    <dgm:cxn modelId="{E41FF4B3-2E08-4126-89F6-6B2F98759BF8}" type="presParOf" srcId="{F0DF69ED-E069-A445-AC61-5C9AB570E20A}" destId="{273C15DF-264B-3146-A079-097D8DD4358C}" srcOrd="14" destOrd="0" presId="urn:microsoft.com/office/officeart/2008/layout/LinedList"/>
    <dgm:cxn modelId="{311AEBEB-4EBD-42AA-9F1D-32115269BC86}" type="presParOf" srcId="{F0DF69ED-E069-A445-AC61-5C9AB570E20A}" destId="{6656160A-019E-454D-AFF8-43363019283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FF18A27-8646-409E-A0FD-09B58BCE524E}" type="doc">
      <dgm:prSet loTypeId="urn:microsoft.com/office/officeart/2005/8/layout/venn3" loCatId="relationship" qsTypeId="urn:microsoft.com/office/officeart/2005/8/quickstyle/simple1" qsCatId="simple" csTypeId="urn:microsoft.com/office/officeart/2005/8/colors/colorful1" csCatId="colorful" phldr="1"/>
      <dgm:spPr/>
    </dgm:pt>
    <dgm:pt modelId="{5E533B44-A203-404C-A8AC-4A080F0587F2}">
      <dgm:prSet phldrT="[Testo]" custT="1"/>
      <dgm:spPr/>
      <dgm:t>
        <a:bodyPr/>
        <a:lstStyle/>
        <a:p>
          <a:r>
            <a:rPr lang="it-IT" sz="2800" dirty="0"/>
            <a:t>SIAN</a:t>
          </a:r>
        </a:p>
        <a:p>
          <a:r>
            <a:rPr lang="it-IT" sz="1200" dirty="0"/>
            <a:t>Piattaforma software fondamentale per le attività Istituzionali di ARCEA (Autorizzazione, Esecuzione e Contabilizzazione Pagamenti)</a:t>
          </a:r>
        </a:p>
        <a:p>
          <a:r>
            <a:rPr lang="it-IT" sz="1200" dirty="0"/>
            <a:t>Permette di inviare le informazioni obbligatorie all’organismo di coordinamento</a:t>
          </a:r>
        </a:p>
      </dgm:t>
    </dgm:pt>
    <dgm:pt modelId="{D65CC631-D43E-4724-A336-777EBB19F436}" type="parTrans" cxnId="{C4ECF938-B168-47DC-8647-695A943A3D72}">
      <dgm:prSet/>
      <dgm:spPr/>
      <dgm:t>
        <a:bodyPr/>
        <a:lstStyle/>
        <a:p>
          <a:endParaRPr lang="it-IT"/>
        </a:p>
      </dgm:t>
    </dgm:pt>
    <dgm:pt modelId="{393EAEEE-C7E5-4106-8CCB-1F138C28BE0A}" type="sibTrans" cxnId="{C4ECF938-B168-47DC-8647-695A943A3D72}">
      <dgm:prSet/>
      <dgm:spPr/>
      <dgm:t>
        <a:bodyPr/>
        <a:lstStyle/>
        <a:p>
          <a:endParaRPr lang="it-IT"/>
        </a:p>
      </dgm:t>
    </dgm:pt>
    <dgm:pt modelId="{A1BBBB19-99E8-49AB-ABB3-9F907FE4329B}">
      <dgm:prSet phldrT="[Testo]" custT="1"/>
      <dgm:spPr/>
      <dgm:t>
        <a:bodyPr/>
        <a:lstStyle/>
        <a:p>
          <a:r>
            <a:rPr lang="it-IT" sz="2800" dirty="0"/>
            <a:t>ARCEA</a:t>
          </a:r>
        </a:p>
        <a:p>
          <a:r>
            <a:rPr lang="it-IT" sz="1000" b="0" dirty="0"/>
            <a:t>Rete LAN </a:t>
          </a:r>
        </a:p>
        <a:p>
          <a:r>
            <a:rPr lang="it-IT" sz="1000" b="0" dirty="0"/>
            <a:t>CED Interni</a:t>
          </a:r>
        </a:p>
        <a:p>
          <a:r>
            <a:rPr lang="it-IT" sz="1000" b="0" dirty="0"/>
            <a:t>Postazioni Client</a:t>
          </a:r>
        </a:p>
        <a:p>
          <a:r>
            <a:rPr lang="it-IT" sz="1000" b="0" dirty="0"/>
            <a:t>Posta elettronica</a:t>
          </a:r>
        </a:p>
        <a:p>
          <a:r>
            <a:rPr lang="it-IT" sz="1000" b="0" dirty="0"/>
            <a:t>Software per “Funzionamento” Interno</a:t>
          </a:r>
        </a:p>
        <a:p>
          <a:r>
            <a:rPr lang="it-IT" sz="1000" b="0" dirty="0"/>
            <a:t>Contromisure di protezione del Sistema </a:t>
          </a:r>
        </a:p>
        <a:p>
          <a:endParaRPr lang="it-IT" sz="1000" b="0" dirty="0"/>
        </a:p>
        <a:p>
          <a:endParaRPr lang="it-IT" sz="1400" dirty="0"/>
        </a:p>
        <a:p>
          <a:endParaRPr lang="it-IT" sz="1400" dirty="0"/>
        </a:p>
      </dgm:t>
    </dgm:pt>
    <dgm:pt modelId="{18C0B154-939E-4352-AEA6-0FEA57B511F4}" type="parTrans" cxnId="{6D03C018-D9D4-456E-BEFC-BF9B538C02CA}">
      <dgm:prSet/>
      <dgm:spPr/>
      <dgm:t>
        <a:bodyPr/>
        <a:lstStyle/>
        <a:p>
          <a:endParaRPr lang="it-IT"/>
        </a:p>
      </dgm:t>
    </dgm:pt>
    <dgm:pt modelId="{0C8BCD3A-B937-4B9D-B602-2C7BFE179DF6}" type="sibTrans" cxnId="{6D03C018-D9D4-456E-BEFC-BF9B538C02CA}">
      <dgm:prSet/>
      <dgm:spPr/>
      <dgm:t>
        <a:bodyPr/>
        <a:lstStyle/>
        <a:p>
          <a:endParaRPr lang="it-IT"/>
        </a:p>
      </dgm:t>
    </dgm:pt>
    <dgm:pt modelId="{F29AAE70-B8A9-4E18-8992-F81AAD93EE20}" type="pres">
      <dgm:prSet presAssocID="{FFF18A27-8646-409E-A0FD-09B58BCE524E}" presName="Name0" presStyleCnt="0">
        <dgm:presLayoutVars>
          <dgm:dir/>
          <dgm:resizeHandles val="exact"/>
        </dgm:presLayoutVars>
      </dgm:prSet>
      <dgm:spPr/>
    </dgm:pt>
    <dgm:pt modelId="{7360333D-5A9A-4AEB-A141-57EA62875123}" type="pres">
      <dgm:prSet presAssocID="{5E533B44-A203-404C-A8AC-4A080F0587F2}" presName="Name5" presStyleLbl="vennNode1" presStyleIdx="0" presStyleCnt="2">
        <dgm:presLayoutVars>
          <dgm:bulletEnabled val="1"/>
        </dgm:presLayoutVars>
      </dgm:prSet>
      <dgm:spPr/>
    </dgm:pt>
    <dgm:pt modelId="{A673C9B6-61CD-446B-95B3-77BA205805AE}" type="pres">
      <dgm:prSet presAssocID="{393EAEEE-C7E5-4106-8CCB-1F138C28BE0A}" presName="space" presStyleCnt="0"/>
      <dgm:spPr/>
    </dgm:pt>
    <dgm:pt modelId="{CB7AD8AB-480E-496E-AA62-3E757280B5B6}" type="pres">
      <dgm:prSet presAssocID="{A1BBBB19-99E8-49AB-ABB3-9F907FE4329B}" presName="Name5" presStyleLbl="vennNode1" presStyleIdx="1" presStyleCnt="2">
        <dgm:presLayoutVars>
          <dgm:bulletEnabled val="1"/>
        </dgm:presLayoutVars>
      </dgm:prSet>
      <dgm:spPr/>
    </dgm:pt>
  </dgm:ptLst>
  <dgm:cxnLst>
    <dgm:cxn modelId="{6D03C018-D9D4-456E-BEFC-BF9B538C02CA}" srcId="{FFF18A27-8646-409E-A0FD-09B58BCE524E}" destId="{A1BBBB19-99E8-49AB-ABB3-9F907FE4329B}" srcOrd="1" destOrd="0" parTransId="{18C0B154-939E-4352-AEA6-0FEA57B511F4}" sibTransId="{0C8BCD3A-B937-4B9D-B602-2C7BFE179DF6}"/>
    <dgm:cxn modelId="{C4ECF938-B168-47DC-8647-695A943A3D72}" srcId="{FFF18A27-8646-409E-A0FD-09B58BCE524E}" destId="{5E533B44-A203-404C-A8AC-4A080F0587F2}" srcOrd="0" destOrd="0" parTransId="{D65CC631-D43E-4724-A336-777EBB19F436}" sibTransId="{393EAEEE-C7E5-4106-8CCB-1F138C28BE0A}"/>
    <dgm:cxn modelId="{D56EFE68-DA26-4866-9267-14A0E3571823}" type="presOf" srcId="{5E533B44-A203-404C-A8AC-4A080F0587F2}" destId="{7360333D-5A9A-4AEB-A141-57EA62875123}" srcOrd="0" destOrd="0" presId="urn:microsoft.com/office/officeart/2005/8/layout/venn3"/>
    <dgm:cxn modelId="{35132E7F-534E-4252-82BC-706162A0EAB4}" type="presOf" srcId="{A1BBBB19-99E8-49AB-ABB3-9F907FE4329B}" destId="{CB7AD8AB-480E-496E-AA62-3E757280B5B6}" srcOrd="0" destOrd="0" presId="urn:microsoft.com/office/officeart/2005/8/layout/venn3"/>
    <dgm:cxn modelId="{D5BB3C86-1C31-4D16-B43A-D3829F7FC8C1}" type="presOf" srcId="{FFF18A27-8646-409E-A0FD-09B58BCE524E}" destId="{F29AAE70-B8A9-4E18-8992-F81AAD93EE20}" srcOrd="0" destOrd="0" presId="urn:microsoft.com/office/officeart/2005/8/layout/venn3"/>
    <dgm:cxn modelId="{B8E021CE-AE35-44B2-9857-CD889937CA4F}" type="presParOf" srcId="{F29AAE70-B8A9-4E18-8992-F81AAD93EE20}" destId="{7360333D-5A9A-4AEB-A141-57EA62875123}" srcOrd="0" destOrd="0" presId="urn:microsoft.com/office/officeart/2005/8/layout/venn3"/>
    <dgm:cxn modelId="{92420A98-DB81-4D57-B031-AE64DAC0B6FF}" type="presParOf" srcId="{F29AAE70-B8A9-4E18-8992-F81AAD93EE20}" destId="{A673C9B6-61CD-446B-95B3-77BA205805AE}" srcOrd="1" destOrd="0" presId="urn:microsoft.com/office/officeart/2005/8/layout/venn3"/>
    <dgm:cxn modelId="{1C65397C-A095-4E01-B11E-3F03C47376AA}" type="presParOf" srcId="{F29AAE70-B8A9-4E18-8992-F81AAD93EE20}" destId="{CB7AD8AB-480E-496E-AA62-3E757280B5B6}"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B840E52-0211-8F42-950A-8971F4F6BC79}"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it-IT"/>
        </a:p>
      </dgm:t>
    </dgm:pt>
    <dgm:pt modelId="{91894027-F1D7-B048-866A-87AEE417CA08}">
      <dgm:prSet/>
      <dgm:spPr/>
      <dgm:t>
        <a:bodyPr/>
        <a:lstStyle/>
        <a:p>
          <a:pPr rtl="0"/>
          <a:r>
            <a:rPr lang="it-IT" baseline="0" dirty="0"/>
            <a:t>ARCEA, fin dalla sua nascita, ha scelto di avvalersi di strumenti, sistemi e fornitori di </a:t>
          </a:r>
          <a:r>
            <a:rPr lang="it-IT" b="1" baseline="0" dirty="0"/>
            <a:t>caratura nazionale </a:t>
          </a:r>
          <a:r>
            <a:rPr lang="it-IT" baseline="0" dirty="0"/>
            <a:t>e </a:t>
          </a:r>
          <a:r>
            <a:rPr lang="it-IT" b="1" baseline="0" dirty="0"/>
            <a:t>natura istituzionale</a:t>
          </a:r>
          <a:r>
            <a:rPr lang="it-IT" baseline="0" dirty="0"/>
            <a:t>, in grado di fornire alti e certificati livelli di affidabilità e sicurezza. </a:t>
          </a:r>
          <a:endParaRPr lang="it-IT" dirty="0"/>
        </a:p>
      </dgm:t>
    </dgm:pt>
    <dgm:pt modelId="{7EBCD7FF-9733-2740-9C2D-191DC21C65B0}" type="parTrans" cxnId="{BDD2DE19-39F9-CF41-AA33-7E541C74FFB2}">
      <dgm:prSet/>
      <dgm:spPr/>
      <dgm:t>
        <a:bodyPr/>
        <a:lstStyle/>
        <a:p>
          <a:endParaRPr lang="it-IT"/>
        </a:p>
      </dgm:t>
    </dgm:pt>
    <dgm:pt modelId="{86B0191C-72E1-A548-9314-38C8239972D8}" type="sibTrans" cxnId="{BDD2DE19-39F9-CF41-AA33-7E541C74FFB2}">
      <dgm:prSet/>
      <dgm:spPr/>
      <dgm:t>
        <a:bodyPr/>
        <a:lstStyle/>
        <a:p>
          <a:endParaRPr lang="it-IT"/>
        </a:p>
      </dgm:t>
    </dgm:pt>
    <dgm:pt modelId="{82981B44-E357-5747-B169-790FA1DDEB89}">
      <dgm:prSet/>
      <dgm:spPr/>
      <dgm:t>
        <a:bodyPr/>
        <a:lstStyle/>
        <a:p>
          <a:pPr rtl="0"/>
          <a:r>
            <a:rPr lang="it-IT" baseline="0" dirty="0"/>
            <a:t>Ciò ha permesso alle strutture interne di indirizzare le proprie attenzioni verso i temi della </a:t>
          </a:r>
          <a:r>
            <a:rPr lang="it-IT" b="1" baseline="0" dirty="0" err="1"/>
            <a:t>Governance</a:t>
          </a:r>
          <a:r>
            <a:rPr lang="it-IT" b="1" baseline="0" dirty="0"/>
            <a:t> dei sistemi IT</a:t>
          </a:r>
          <a:r>
            <a:rPr lang="it-IT" baseline="0" dirty="0"/>
            <a:t>, della </a:t>
          </a:r>
          <a:r>
            <a:rPr lang="it-IT" b="1" baseline="0" dirty="0"/>
            <a:t>sicurezza delle informazioni </a:t>
          </a:r>
          <a:r>
            <a:rPr lang="it-IT" baseline="0" dirty="0"/>
            <a:t>e del </a:t>
          </a:r>
          <a:r>
            <a:rPr lang="it-IT" b="1" baseline="0" dirty="0" err="1"/>
            <a:t>Risk</a:t>
          </a:r>
          <a:r>
            <a:rPr lang="it-IT" b="1" baseline="0" dirty="0"/>
            <a:t> Management</a:t>
          </a:r>
          <a:r>
            <a:rPr lang="it-IT" baseline="0" dirty="0"/>
            <a:t>, con conseguente graduale </a:t>
          </a:r>
          <a:r>
            <a:rPr lang="it-IT" b="1" baseline="0" dirty="0"/>
            <a:t>incremento delle competenze </a:t>
          </a:r>
          <a:r>
            <a:rPr lang="it-IT" baseline="0" dirty="0"/>
            <a:t>degli addetti e del </a:t>
          </a:r>
          <a:r>
            <a:rPr lang="it-IT" b="1" baseline="0" dirty="0"/>
            <a:t>livello di maturità del sistema </a:t>
          </a:r>
          <a:endParaRPr lang="it-IT" b="1" dirty="0"/>
        </a:p>
      </dgm:t>
    </dgm:pt>
    <dgm:pt modelId="{7BE3D1C6-6760-254E-AA6D-3C65FCD64F70}" type="parTrans" cxnId="{AF75918C-CC46-C346-84EA-138732C47E24}">
      <dgm:prSet/>
      <dgm:spPr/>
      <dgm:t>
        <a:bodyPr/>
        <a:lstStyle/>
        <a:p>
          <a:endParaRPr lang="it-IT"/>
        </a:p>
      </dgm:t>
    </dgm:pt>
    <dgm:pt modelId="{8912A890-BE94-A842-A54B-2E2EC3956C8E}" type="sibTrans" cxnId="{AF75918C-CC46-C346-84EA-138732C47E24}">
      <dgm:prSet/>
      <dgm:spPr/>
      <dgm:t>
        <a:bodyPr/>
        <a:lstStyle/>
        <a:p>
          <a:endParaRPr lang="it-IT"/>
        </a:p>
      </dgm:t>
    </dgm:pt>
    <dgm:pt modelId="{C6838428-50BC-B445-BC9E-7249417B9FF5}" type="pres">
      <dgm:prSet presAssocID="{7B840E52-0211-8F42-950A-8971F4F6BC79}" presName="linear" presStyleCnt="0">
        <dgm:presLayoutVars>
          <dgm:animLvl val="lvl"/>
          <dgm:resizeHandles val="exact"/>
        </dgm:presLayoutVars>
      </dgm:prSet>
      <dgm:spPr/>
    </dgm:pt>
    <dgm:pt modelId="{60BEC019-3429-2B44-B09F-4378D7B54DA0}" type="pres">
      <dgm:prSet presAssocID="{91894027-F1D7-B048-866A-87AEE417CA08}" presName="parentText" presStyleLbl="node1" presStyleIdx="0" presStyleCnt="2">
        <dgm:presLayoutVars>
          <dgm:chMax val="0"/>
          <dgm:bulletEnabled val="1"/>
        </dgm:presLayoutVars>
      </dgm:prSet>
      <dgm:spPr/>
    </dgm:pt>
    <dgm:pt modelId="{CC6BFE09-F116-BF4F-8E7A-2FFDBFA30244}" type="pres">
      <dgm:prSet presAssocID="{86B0191C-72E1-A548-9314-38C8239972D8}" presName="spacer" presStyleCnt="0"/>
      <dgm:spPr/>
    </dgm:pt>
    <dgm:pt modelId="{415AFE78-92A4-4D4D-A0D7-BD942A81E74A}" type="pres">
      <dgm:prSet presAssocID="{82981B44-E357-5747-B169-790FA1DDEB89}" presName="parentText" presStyleLbl="node1" presStyleIdx="1" presStyleCnt="2">
        <dgm:presLayoutVars>
          <dgm:chMax val="0"/>
          <dgm:bulletEnabled val="1"/>
        </dgm:presLayoutVars>
      </dgm:prSet>
      <dgm:spPr/>
    </dgm:pt>
  </dgm:ptLst>
  <dgm:cxnLst>
    <dgm:cxn modelId="{BDD2DE19-39F9-CF41-AA33-7E541C74FFB2}" srcId="{7B840E52-0211-8F42-950A-8971F4F6BC79}" destId="{91894027-F1D7-B048-866A-87AEE417CA08}" srcOrd="0" destOrd="0" parTransId="{7EBCD7FF-9733-2740-9C2D-191DC21C65B0}" sibTransId="{86B0191C-72E1-A548-9314-38C8239972D8}"/>
    <dgm:cxn modelId="{CB68528A-EB8A-499C-B876-2B7981347A63}" type="presOf" srcId="{82981B44-E357-5747-B169-790FA1DDEB89}" destId="{415AFE78-92A4-4D4D-A0D7-BD942A81E74A}" srcOrd="0" destOrd="0" presId="urn:microsoft.com/office/officeart/2005/8/layout/vList2"/>
    <dgm:cxn modelId="{697E7B8C-CB17-42A0-8A44-52595CE7539C}" type="presOf" srcId="{91894027-F1D7-B048-866A-87AEE417CA08}" destId="{60BEC019-3429-2B44-B09F-4378D7B54DA0}" srcOrd="0" destOrd="0" presId="urn:microsoft.com/office/officeart/2005/8/layout/vList2"/>
    <dgm:cxn modelId="{AF75918C-CC46-C346-84EA-138732C47E24}" srcId="{7B840E52-0211-8F42-950A-8971F4F6BC79}" destId="{82981B44-E357-5747-B169-790FA1DDEB89}" srcOrd="1" destOrd="0" parTransId="{7BE3D1C6-6760-254E-AA6D-3C65FCD64F70}" sibTransId="{8912A890-BE94-A842-A54B-2E2EC3956C8E}"/>
    <dgm:cxn modelId="{47905692-4901-4AB7-9A90-F9AF7B469067}" type="presOf" srcId="{7B840E52-0211-8F42-950A-8971F4F6BC79}" destId="{C6838428-50BC-B445-BC9E-7249417B9FF5}" srcOrd="0" destOrd="0" presId="urn:microsoft.com/office/officeart/2005/8/layout/vList2"/>
    <dgm:cxn modelId="{4BAEDC79-B467-42E4-8426-E8B48E4EF6A7}" type="presParOf" srcId="{C6838428-50BC-B445-BC9E-7249417B9FF5}" destId="{60BEC019-3429-2B44-B09F-4378D7B54DA0}" srcOrd="0" destOrd="0" presId="urn:microsoft.com/office/officeart/2005/8/layout/vList2"/>
    <dgm:cxn modelId="{F227DD57-E941-46E6-87BE-FFEC79F1C3A2}" type="presParOf" srcId="{C6838428-50BC-B445-BC9E-7249417B9FF5}" destId="{CC6BFE09-F116-BF4F-8E7A-2FFDBFA30244}" srcOrd="1" destOrd="0" presId="urn:microsoft.com/office/officeart/2005/8/layout/vList2"/>
    <dgm:cxn modelId="{F3E4AF38-862B-42FD-A3E4-4FE47FD63E2B}" type="presParOf" srcId="{C6838428-50BC-B445-BC9E-7249417B9FF5}" destId="{415AFE78-92A4-4D4D-A0D7-BD942A81E74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6AE4DD5-3854-4D38-9D0E-495DA2AD44BB}"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A92BC2EF-1DF6-4B7F-A8B2-68B095A8F826}">
      <dgm:prSet/>
      <dgm:spPr/>
      <dgm:t>
        <a:bodyPr/>
        <a:lstStyle/>
        <a:p>
          <a:pPr rtl="0"/>
          <a:r>
            <a:rPr lang="it-IT" baseline="0" dirty="0"/>
            <a:t>Il sistema di Gestione della Sicurezza è nato nel 2008 e si è evoluto nel tempo, in sinergia con i principali </a:t>
          </a:r>
          <a:r>
            <a:rPr lang="it-IT" baseline="0" dirty="0" err="1"/>
            <a:t>stakeholders</a:t>
          </a:r>
          <a:r>
            <a:rPr lang="it-IT" baseline="0" dirty="0"/>
            <a:t>: </a:t>
          </a:r>
          <a:endParaRPr lang="it-IT" dirty="0"/>
        </a:p>
      </dgm:t>
    </dgm:pt>
    <dgm:pt modelId="{374AFA9E-2D10-4E5E-97F4-A7D81D235790}" type="parTrans" cxnId="{8E4914B6-51B8-4A65-A9C8-EBCD1BFC9480}">
      <dgm:prSet/>
      <dgm:spPr/>
      <dgm:t>
        <a:bodyPr/>
        <a:lstStyle/>
        <a:p>
          <a:endParaRPr lang="it-IT"/>
        </a:p>
      </dgm:t>
    </dgm:pt>
    <dgm:pt modelId="{67199234-CA23-4EE5-B937-2E2C68B419EF}" type="sibTrans" cxnId="{8E4914B6-51B8-4A65-A9C8-EBCD1BFC9480}">
      <dgm:prSet/>
      <dgm:spPr/>
      <dgm:t>
        <a:bodyPr/>
        <a:lstStyle/>
        <a:p>
          <a:endParaRPr lang="it-IT"/>
        </a:p>
      </dgm:t>
    </dgm:pt>
    <dgm:pt modelId="{D0EECD6D-C56C-438F-8501-58E05429E65C}">
      <dgm:prSet/>
      <dgm:spPr/>
      <dgm:t>
        <a:bodyPr/>
        <a:lstStyle/>
        <a:p>
          <a:pPr rtl="0"/>
          <a:r>
            <a:rPr lang="it-IT" baseline="0" dirty="0"/>
            <a:t>La struttura interna dell’ARCEA</a:t>
          </a:r>
          <a:endParaRPr lang="it-IT" dirty="0"/>
        </a:p>
      </dgm:t>
    </dgm:pt>
    <dgm:pt modelId="{16324FCE-BE47-44DB-AB9F-2AF21EF8F45B}" type="parTrans" cxnId="{11958393-BD5A-45A8-9737-F7FA24BCD800}">
      <dgm:prSet/>
      <dgm:spPr/>
      <dgm:t>
        <a:bodyPr/>
        <a:lstStyle/>
        <a:p>
          <a:endParaRPr lang="it-IT"/>
        </a:p>
      </dgm:t>
    </dgm:pt>
    <dgm:pt modelId="{4BC35E8A-75EE-407D-8ED0-E2638EFF61EC}" type="sibTrans" cxnId="{11958393-BD5A-45A8-9737-F7FA24BCD800}">
      <dgm:prSet/>
      <dgm:spPr/>
      <dgm:t>
        <a:bodyPr/>
        <a:lstStyle/>
        <a:p>
          <a:endParaRPr lang="it-IT"/>
        </a:p>
      </dgm:t>
    </dgm:pt>
    <dgm:pt modelId="{B47702BA-210F-4DA4-B737-2BF77A8A53B3}">
      <dgm:prSet/>
      <dgm:spPr/>
      <dgm:t>
        <a:bodyPr/>
        <a:lstStyle/>
        <a:p>
          <a:pPr rtl="0"/>
          <a:r>
            <a:rPr lang="it-IT" baseline="0" dirty="0"/>
            <a:t>AGEA – SIN</a:t>
          </a:r>
          <a:endParaRPr lang="it-IT" dirty="0"/>
        </a:p>
      </dgm:t>
    </dgm:pt>
    <dgm:pt modelId="{3DE91F63-986C-4B3B-8726-A0A2DC79499B}" type="parTrans" cxnId="{DECE1A57-C0D7-4DD8-B976-7181E84222B6}">
      <dgm:prSet/>
      <dgm:spPr/>
      <dgm:t>
        <a:bodyPr/>
        <a:lstStyle/>
        <a:p>
          <a:endParaRPr lang="it-IT"/>
        </a:p>
      </dgm:t>
    </dgm:pt>
    <dgm:pt modelId="{CF17D218-08A0-4916-BD83-6B8C20B4FB2C}" type="sibTrans" cxnId="{DECE1A57-C0D7-4DD8-B976-7181E84222B6}">
      <dgm:prSet/>
      <dgm:spPr/>
      <dgm:t>
        <a:bodyPr/>
        <a:lstStyle/>
        <a:p>
          <a:endParaRPr lang="it-IT"/>
        </a:p>
      </dgm:t>
    </dgm:pt>
    <dgm:pt modelId="{5CC18D7E-49CC-425B-9EA5-058CF91B7451}">
      <dgm:prSet/>
      <dgm:spPr/>
      <dgm:t>
        <a:bodyPr/>
        <a:lstStyle/>
        <a:p>
          <a:pPr rtl="0"/>
          <a:r>
            <a:rPr lang="it-IT" baseline="0" dirty="0"/>
            <a:t>Gli Organismi Delegati </a:t>
          </a:r>
          <a:endParaRPr lang="it-IT" dirty="0"/>
        </a:p>
      </dgm:t>
    </dgm:pt>
    <dgm:pt modelId="{5AA69A9F-5027-483E-B082-9E5C73BEE5B5}" type="parTrans" cxnId="{281587EB-2476-49DE-8252-7501B415CC59}">
      <dgm:prSet/>
      <dgm:spPr/>
      <dgm:t>
        <a:bodyPr/>
        <a:lstStyle/>
        <a:p>
          <a:endParaRPr lang="it-IT"/>
        </a:p>
      </dgm:t>
    </dgm:pt>
    <dgm:pt modelId="{9685B54C-6835-4A46-9D94-D1F43D6BC1DC}" type="sibTrans" cxnId="{281587EB-2476-49DE-8252-7501B415CC59}">
      <dgm:prSet/>
      <dgm:spPr/>
      <dgm:t>
        <a:bodyPr/>
        <a:lstStyle/>
        <a:p>
          <a:endParaRPr lang="it-IT"/>
        </a:p>
      </dgm:t>
    </dgm:pt>
    <dgm:pt modelId="{54796E71-0F98-402F-8256-CCA92DF2C1F4}">
      <dgm:prSet/>
      <dgm:spPr/>
      <dgm:t>
        <a:bodyPr/>
        <a:lstStyle/>
        <a:p>
          <a:pPr rtl="0"/>
          <a:r>
            <a:rPr lang="it-IT" baseline="0" dirty="0"/>
            <a:t>I Beneficiari</a:t>
          </a:r>
          <a:endParaRPr lang="it-IT" dirty="0"/>
        </a:p>
      </dgm:t>
    </dgm:pt>
    <dgm:pt modelId="{FA3B9CFC-DAE0-4C2E-81E8-B5ABDC555C07}" type="parTrans" cxnId="{57998EE4-55C1-425B-814B-476D3FC95DE2}">
      <dgm:prSet/>
      <dgm:spPr/>
      <dgm:t>
        <a:bodyPr/>
        <a:lstStyle/>
        <a:p>
          <a:endParaRPr lang="it-IT"/>
        </a:p>
      </dgm:t>
    </dgm:pt>
    <dgm:pt modelId="{7D19BE69-7BB0-4720-809B-4EDAC3AFB8E5}" type="sibTrans" cxnId="{57998EE4-55C1-425B-814B-476D3FC95DE2}">
      <dgm:prSet/>
      <dgm:spPr/>
      <dgm:t>
        <a:bodyPr/>
        <a:lstStyle/>
        <a:p>
          <a:endParaRPr lang="it-IT"/>
        </a:p>
      </dgm:t>
    </dgm:pt>
    <dgm:pt modelId="{B0B243A6-B458-1944-B4A3-2B38BE3843E0}">
      <dgm:prSet/>
      <dgm:spPr/>
      <dgm:t>
        <a:bodyPr/>
        <a:lstStyle/>
        <a:p>
          <a:pPr rtl="0"/>
          <a:r>
            <a:rPr lang="it-IT" dirty="0"/>
            <a:t>Con il </a:t>
          </a:r>
          <a:r>
            <a:rPr lang="it-IT" b="1" dirty="0"/>
            <a:t>precedente sistema di valutazione</a:t>
          </a:r>
          <a:r>
            <a:rPr lang="it-IT" dirty="0"/>
            <a:t>: Dal 2013 al 2015 il livello di maturità del sistema di sicurezza dell’ARCEA è stato giudicato dall’Organismo di Certificazione ad livello pari a </a:t>
          </a:r>
          <a:r>
            <a:rPr lang="it-IT" b="1" dirty="0"/>
            <a:t>4 su 5 </a:t>
          </a:r>
          <a:r>
            <a:rPr lang="it-IT" dirty="0"/>
            <a:t>(</a:t>
          </a:r>
          <a:r>
            <a:rPr lang="it-IT" b="1" dirty="0"/>
            <a:t>il massimo tra gli OP italiani</a:t>
          </a:r>
          <a:r>
            <a:rPr lang="it-IT" dirty="0"/>
            <a:t>)</a:t>
          </a:r>
        </a:p>
      </dgm:t>
    </dgm:pt>
    <dgm:pt modelId="{49E6D5EA-1369-9D4C-AC3C-9CC494BD7365}" type="parTrans" cxnId="{4FA52EC6-C62C-6342-B51E-CCC33EFD0C39}">
      <dgm:prSet/>
      <dgm:spPr/>
      <dgm:t>
        <a:bodyPr/>
        <a:lstStyle/>
        <a:p>
          <a:endParaRPr lang="it-IT"/>
        </a:p>
      </dgm:t>
    </dgm:pt>
    <dgm:pt modelId="{A5274ACA-BC49-4847-B81A-1DB129E71E56}" type="sibTrans" cxnId="{4FA52EC6-C62C-6342-B51E-CCC33EFD0C39}">
      <dgm:prSet/>
      <dgm:spPr/>
      <dgm:t>
        <a:bodyPr/>
        <a:lstStyle/>
        <a:p>
          <a:endParaRPr lang="it-IT"/>
        </a:p>
      </dgm:t>
    </dgm:pt>
    <dgm:pt modelId="{1711D4B7-D8DD-174F-BCE0-2F71A52CE835}">
      <dgm:prSet/>
      <dgm:spPr/>
      <dgm:t>
        <a:bodyPr/>
        <a:lstStyle/>
        <a:p>
          <a:pPr rtl="0"/>
          <a:r>
            <a:rPr lang="it-IT" dirty="0"/>
            <a:t>Con la nuova scala di valutazione, che ha eliminato un livello di giudizio, livellando di fatto i risultati finali, ARCEA ha ottenuto nel 2016 e 2017 un livello pari a </a:t>
          </a:r>
          <a:r>
            <a:rPr lang="it-IT" b="1" dirty="0"/>
            <a:t>4 su 4  (Il massimo tra gli OP insieme ad altre Agenzie)</a:t>
          </a:r>
        </a:p>
      </dgm:t>
    </dgm:pt>
    <dgm:pt modelId="{2625EDCF-8D91-9E48-9F13-7C086B9C222F}" type="parTrans" cxnId="{57DD0D40-E820-B749-819D-6A374DBC7F4A}">
      <dgm:prSet/>
      <dgm:spPr/>
      <dgm:t>
        <a:bodyPr/>
        <a:lstStyle/>
        <a:p>
          <a:endParaRPr lang="it-IT"/>
        </a:p>
      </dgm:t>
    </dgm:pt>
    <dgm:pt modelId="{9DE598F9-1760-E04B-B1D9-BBD5EFA69B1C}" type="sibTrans" cxnId="{57DD0D40-E820-B749-819D-6A374DBC7F4A}">
      <dgm:prSet/>
      <dgm:spPr/>
      <dgm:t>
        <a:bodyPr/>
        <a:lstStyle/>
        <a:p>
          <a:endParaRPr lang="it-IT"/>
        </a:p>
      </dgm:t>
    </dgm:pt>
    <dgm:pt modelId="{2FFF5DA3-5FEC-4CA8-97B4-64FD9E576D53}" type="pres">
      <dgm:prSet presAssocID="{C6AE4DD5-3854-4D38-9D0E-495DA2AD44BB}" presName="linear" presStyleCnt="0">
        <dgm:presLayoutVars>
          <dgm:animLvl val="lvl"/>
          <dgm:resizeHandles val="exact"/>
        </dgm:presLayoutVars>
      </dgm:prSet>
      <dgm:spPr/>
    </dgm:pt>
    <dgm:pt modelId="{492C6506-D104-4183-868B-E5CAB2A4B634}" type="pres">
      <dgm:prSet presAssocID="{A92BC2EF-1DF6-4B7F-A8B2-68B095A8F826}" presName="parentText" presStyleLbl="node1" presStyleIdx="0" presStyleCnt="3">
        <dgm:presLayoutVars>
          <dgm:chMax val="0"/>
          <dgm:bulletEnabled val="1"/>
        </dgm:presLayoutVars>
      </dgm:prSet>
      <dgm:spPr/>
    </dgm:pt>
    <dgm:pt modelId="{927EE003-7863-40E9-95C1-8D02485CE026}" type="pres">
      <dgm:prSet presAssocID="{A92BC2EF-1DF6-4B7F-A8B2-68B095A8F826}" presName="childText" presStyleLbl="revTx" presStyleIdx="0" presStyleCnt="1">
        <dgm:presLayoutVars>
          <dgm:bulletEnabled val="1"/>
        </dgm:presLayoutVars>
      </dgm:prSet>
      <dgm:spPr/>
    </dgm:pt>
    <dgm:pt modelId="{5B0B7F29-2BC5-DB47-809F-8F7A198A8852}" type="pres">
      <dgm:prSet presAssocID="{B0B243A6-B458-1944-B4A3-2B38BE3843E0}" presName="parentText" presStyleLbl="node1" presStyleIdx="1" presStyleCnt="3">
        <dgm:presLayoutVars>
          <dgm:chMax val="0"/>
          <dgm:bulletEnabled val="1"/>
        </dgm:presLayoutVars>
      </dgm:prSet>
      <dgm:spPr/>
    </dgm:pt>
    <dgm:pt modelId="{FE713709-B66D-0643-83F1-763C11037DF1}" type="pres">
      <dgm:prSet presAssocID="{A5274ACA-BC49-4847-B81A-1DB129E71E56}" presName="spacer" presStyleCnt="0"/>
      <dgm:spPr/>
    </dgm:pt>
    <dgm:pt modelId="{F37A511D-F222-5342-A642-3D397F64E34F}" type="pres">
      <dgm:prSet presAssocID="{1711D4B7-D8DD-174F-BCE0-2F71A52CE835}" presName="parentText" presStyleLbl="node1" presStyleIdx="2" presStyleCnt="3">
        <dgm:presLayoutVars>
          <dgm:chMax val="0"/>
          <dgm:bulletEnabled val="1"/>
        </dgm:presLayoutVars>
      </dgm:prSet>
      <dgm:spPr/>
    </dgm:pt>
  </dgm:ptLst>
  <dgm:cxnLst>
    <dgm:cxn modelId="{018BB208-9D1A-4438-A1E2-A7BD381F8ECE}" type="presOf" srcId="{B0B243A6-B458-1944-B4A3-2B38BE3843E0}" destId="{5B0B7F29-2BC5-DB47-809F-8F7A198A8852}" srcOrd="0" destOrd="0" presId="urn:microsoft.com/office/officeart/2005/8/layout/vList2"/>
    <dgm:cxn modelId="{B7AA663B-9756-4D96-BED8-48EB900E628A}" type="presOf" srcId="{5CC18D7E-49CC-425B-9EA5-058CF91B7451}" destId="{927EE003-7863-40E9-95C1-8D02485CE026}" srcOrd="0" destOrd="2" presId="urn:microsoft.com/office/officeart/2005/8/layout/vList2"/>
    <dgm:cxn modelId="{57DD0D40-E820-B749-819D-6A374DBC7F4A}" srcId="{C6AE4DD5-3854-4D38-9D0E-495DA2AD44BB}" destId="{1711D4B7-D8DD-174F-BCE0-2F71A52CE835}" srcOrd="2" destOrd="0" parTransId="{2625EDCF-8D91-9E48-9F13-7C086B9C222F}" sibTransId="{9DE598F9-1760-E04B-B1D9-BBD5EFA69B1C}"/>
    <dgm:cxn modelId="{6E8E714A-E68D-431E-A587-4559C5CA3D2D}" type="presOf" srcId="{B47702BA-210F-4DA4-B737-2BF77A8A53B3}" destId="{927EE003-7863-40E9-95C1-8D02485CE026}" srcOrd="0" destOrd="1" presId="urn:microsoft.com/office/officeart/2005/8/layout/vList2"/>
    <dgm:cxn modelId="{DECE1A57-C0D7-4DD8-B976-7181E84222B6}" srcId="{A92BC2EF-1DF6-4B7F-A8B2-68B095A8F826}" destId="{B47702BA-210F-4DA4-B737-2BF77A8A53B3}" srcOrd="1" destOrd="0" parTransId="{3DE91F63-986C-4B3B-8726-A0A2DC79499B}" sibTransId="{CF17D218-08A0-4916-BD83-6B8C20B4FB2C}"/>
    <dgm:cxn modelId="{16D63987-1143-4FB1-A05C-95E814354AB6}" type="presOf" srcId="{C6AE4DD5-3854-4D38-9D0E-495DA2AD44BB}" destId="{2FFF5DA3-5FEC-4CA8-97B4-64FD9E576D53}" srcOrd="0" destOrd="0" presId="urn:microsoft.com/office/officeart/2005/8/layout/vList2"/>
    <dgm:cxn modelId="{11958393-BD5A-45A8-9737-F7FA24BCD800}" srcId="{A92BC2EF-1DF6-4B7F-A8B2-68B095A8F826}" destId="{D0EECD6D-C56C-438F-8501-58E05429E65C}" srcOrd="0" destOrd="0" parTransId="{16324FCE-BE47-44DB-AB9F-2AF21EF8F45B}" sibTransId="{4BC35E8A-75EE-407D-8ED0-E2638EFF61EC}"/>
    <dgm:cxn modelId="{357A6D98-05A2-4BA8-9C1E-C824CB966B30}" type="presOf" srcId="{54796E71-0F98-402F-8256-CCA92DF2C1F4}" destId="{927EE003-7863-40E9-95C1-8D02485CE026}" srcOrd="0" destOrd="3" presId="urn:microsoft.com/office/officeart/2005/8/layout/vList2"/>
    <dgm:cxn modelId="{67BD86A9-84A2-43CD-9EDC-014D47E21265}" type="presOf" srcId="{D0EECD6D-C56C-438F-8501-58E05429E65C}" destId="{927EE003-7863-40E9-95C1-8D02485CE026}" srcOrd="0" destOrd="0" presId="urn:microsoft.com/office/officeart/2005/8/layout/vList2"/>
    <dgm:cxn modelId="{117637AD-FD4D-49EB-A3F1-1DE50C3681D2}" type="presOf" srcId="{1711D4B7-D8DD-174F-BCE0-2F71A52CE835}" destId="{F37A511D-F222-5342-A642-3D397F64E34F}" srcOrd="0" destOrd="0" presId="urn:microsoft.com/office/officeart/2005/8/layout/vList2"/>
    <dgm:cxn modelId="{8E4914B6-51B8-4A65-A9C8-EBCD1BFC9480}" srcId="{C6AE4DD5-3854-4D38-9D0E-495DA2AD44BB}" destId="{A92BC2EF-1DF6-4B7F-A8B2-68B095A8F826}" srcOrd="0" destOrd="0" parTransId="{374AFA9E-2D10-4E5E-97F4-A7D81D235790}" sibTransId="{67199234-CA23-4EE5-B937-2E2C68B419EF}"/>
    <dgm:cxn modelId="{4FA52EC6-C62C-6342-B51E-CCC33EFD0C39}" srcId="{C6AE4DD5-3854-4D38-9D0E-495DA2AD44BB}" destId="{B0B243A6-B458-1944-B4A3-2B38BE3843E0}" srcOrd="1" destOrd="0" parTransId="{49E6D5EA-1369-9D4C-AC3C-9CC494BD7365}" sibTransId="{A5274ACA-BC49-4847-B81A-1DB129E71E56}"/>
    <dgm:cxn modelId="{57998EE4-55C1-425B-814B-476D3FC95DE2}" srcId="{A92BC2EF-1DF6-4B7F-A8B2-68B095A8F826}" destId="{54796E71-0F98-402F-8256-CCA92DF2C1F4}" srcOrd="3" destOrd="0" parTransId="{FA3B9CFC-DAE0-4C2E-81E8-B5ABDC555C07}" sibTransId="{7D19BE69-7BB0-4720-809B-4EDAC3AFB8E5}"/>
    <dgm:cxn modelId="{E201B7E8-DD26-4761-A981-1855C3335384}" type="presOf" srcId="{A92BC2EF-1DF6-4B7F-A8B2-68B095A8F826}" destId="{492C6506-D104-4183-868B-E5CAB2A4B634}" srcOrd="0" destOrd="0" presId="urn:microsoft.com/office/officeart/2005/8/layout/vList2"/>
    <dgm:cxn modelId="{281587EB-2476-49DE-8252-7501B415CC59}" srcId="{A92BC2EF-1DF6-4B7F-A8B2-68B095A8F826}" destId="{5CC18D7E-49CC-425B-9EA5-058CF91B7451}" srcOrd="2" destOrd="0" parTransId="{5AA69A9F-5027-483E-B082-9E5C73BEE5B5}" sibTransId="{9685B54C-6835-4A46-9D94-D1F43D6BC1DC}"/>
    <dgm:cxn modelId="{E61D1430-5C4B-4C9C-B94C-E8BB887457F1}" type="presParOf" srcId="{2FFF5DA3-5FEC-4CA8-97B4-64FD9E576D53}" destId="{492C6506-D104-4183-868B-E5CAB2A4B634}" srcOrd="0" destOrd="0" presId="urn:microsoft.com/office/officeart/2005/8/layout/vList2"/>
    <dgm:cxn modelId="{23F62F2B-DA2D-4CAA-ACBE-920E22466080}" type="presParOf" srcId="{2FFF5DA3-5FEC-4CA8-97B4-64FD9E576D53}" destId="{927EE003-7863-40E9-95C1-8D02485CE026}" srcOrd="1" destOrd="0" presId="urn:microsoft.com/office/officeart/2005/8/layout/vList2"/>
    <dgm:cxn modelId="{CD65B642-4FC7-48AB-9838-C43640B728C3}" type="presParOf" srcId="{2FFF5DA3-5FEC-4CA8-97B4-64FD9E576D53}" destId="{5B0B7F29-2BC5-DB47-809F-8F7A198A8852}" srcOrd="2" destOrd="0" presId="urn:microsoft.com/office/officeart/2005/8/layout/vList2"/>
    <dgm:cxn modelId="{82EEFE75-9602-45A2-A701-0C8137E45AC4}" type="presParOf" srcId="{2FFF5DA3-5FEC-4CA8-97B4-64FD9E576D53}" destId="{FE713709-B66D-0643-83F1-763C11037DF1}" srcOrd="3" destOrd="0" presId="urn:microsoft.com/office/officeart/2005/8/layout/vList2"/>
    <dgm:cxn modelId="{CFE9BB8A-F3EC-4A4B-9693-A5520D7C3CF6}" type="presParOf" srcId="{2FFF5DA3-5FEC-4CA8-97B4-64FD9E576D53}" destId="{F37A511D-F222-5342-A642-3D397F64E34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C8B293D-575D-7F4E-A205-EADD3DECF892}"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it-IT"/>
        </a:p>
      </dgm:t>
    </dgm:pt>
    <dgm:pt modelId="{A5DE073C-628F-4A4A-8FED-F499CC055808}">
      <dgm:prSet custT="1"/>
      <dgm:spPr/>
      <dgm:t>
        <a:bodyPr/>
        <a:lstStyle/>
        <a:p>
          <a:pPr rtl="0"/>
          <a:r>
            <a:rPr lang="mr-IN" sz="1600" dirty="0"/>
            <a:t>PMP </a:t>
          </a:r>
        </a:p>
      </dgm:t>
    </dgm:pt>
    <dgm:pt modelId="{0ABF4E79-706F-AF4E-87FA-B3EF6FAD507A}" type="parTrans" cxnId="{3FB97B2A-6035-284D-A98C-4FD1B721FB50}">
      <dgm:prSet/>
      <dgm:spPr/>
      <dgm:t>
        <a:bodyPr/>
        <a:lstStyle/>
        <a:p>
          <a:endParaRPr lang="it-IT" sz="1400"/>
        </a:p>
      </dgm:t>
    </dgm:pt>
    <dgm:pt modelId="{89EA6DEB-C42D-DA41-889D-360192AA4140}" type="sibTrans" cxnId="{3FB97B2A-6035-284D-A98C-4FD1B721FB50}">
      <dgm:prSet/>
      <dgm:spPr/>
      <dgm:t>
        <a:bodyPr/>
        <a:lstStyle/>
        <a:p>
          <a:endParaRPr lang="it-IT" sz="1400"/>
        </a:p>
      </dgm:t>
    </dgm:pt>
    <dgm:pt modelId="{653AAEC6-C918-9945-A43B-41953733D6A3}">
      <dgm:prSet custT="1"/>
      <dgm:spPr/>
      <dgm:t>
        <a:bodyPr/>
        <a:lstStyle/>
        <a:p>
          <a:pPr rtl="0"/>
          <a:r>
            <a:rPr lang="it-IT" sz="1600" dirty="0" err="1"/>
            <a:t>Cybersecurity</a:t>
          </a:r>
          <a:r>
            <a:rPr lang="it-IT" sz="1600" dirty="0"/>
            <a:t> for Business  </a:t>
          </a:r>
          <a:r>
            <a:rPr lang="it-IT" sz="1600" dirty="0" err="1"/>
            <a:t>through</a:t>
          </a:r>
          <a:r>
            <a:rPr lang="it-IT" sz="1600" dirty="0"/>
            <a:t> </a:t>
          </a:r>
          <a:r>
            <a:rPr lang="it-IT" sz="1600" dirty="0" err="1"/>
            <a:t>Coursersa</a:t>
          </a:r>
          <a:r>
            <a:rPr lang="it-IT" sz="1600" dirty="0"/>
            <a:t>/Colorado </a:t>
          </a:r>
          <a:r>
            <a:rPr lang="it-IT" sz="1600" dirty="0" err="1"/>
            <a:t>University</a:t>
          </a:r>
          <a:r>
            <a:rPr lang="it-IT" sz="1600" dirty="0"/>
            <a:t> – </a:t>
          </a:r>
        </a:p>
      </dgm:t>
    </dgm:pt>
    <dgm:pt modelId="{F7F916EC-2D05-2944-A7C8-48775E39198B}" type="parTrans" cxnId="{1A99A61F-02B9-0E42-9FBD-C55C155CA97C}">
      <dgm:prSet/>
      <dgm:spPr/>
      <dgm:t>
        <a:bodyPr/>
        <a:lstStyle/>
        <a:p>
          <a:endParaRPr lang="it-IT" sz="1400"/>
        </a:p>
      </dgm:t>
    </dgm:pt>
    <dgm:pt modelId="{F1BE03D0-0F36-E540-9479-DF9B95603254}" type="sibTrans" cxnId="{1A99A61F-02B9-0E42-9FBD-C55C155CA97C}">
      <dgm:prSet/>
      <dgm:spPr/>
      <dgm:t>
        <a:bodyPr/>
        <a:lstStyle/>
        <a:p>
          <a:endParaRPr lang="it-IT" sz="1400"/>
        </a:p>
      </dgm:t>
    </dgm:pt>
    <dgm:pt modelId="{14635AE4-CCA5-9C41-B2D8-A5AAFB6D9EAA}">
      <dgm:prSet custT="1"/>
      <dgm:spPr/>
      <dgm:t>
        <a:bodyPr/>
        <a:lstStyle/>
        <a:p>
          <a:pPr rtl="0"/>
          <a:r>
            <a:rPr lang="it-IT" sz="1600" dirty="0"/>
            <a:t>Master Universitari di II Livello</a:t>
          </a:r>
        </a:p>
      </dgm:t>
    </dgm:pt>
    <dgm:pt modelId="{B5ED86C1-76D5-304B-A025-80786CC60D39}" type="parTrans" cxnId="{D729F5B3-5925-A849-B92B-B26125B7F67B}">
      <dgm:prSet/>
      <dgm:spPr/>
      <dgm:t>
        <a:bodyPr/>
        <a:lstStyle/>
        <a:p>
          <a:endParaRPr lang="it-IT" sz="1400"/>
        </a:p>
      </dgm:t>
    </dgm:pt>
    <dgm:pt modelId="{F1ADD985-3E76-B54C-B178-EBA2A3D5C3AE}" type="sibTrans" cxnId="{D729F5B3-5925-A849-B92B-B26125B7F67B}">
      <dgm:prSet/>
      <dgm:spPr/>
      <dgm:t>
        <a:bodyPr/>
        <a:lstStyle/>
        <a:p>
          <a:endParaRPr lang="it-IT" sz="1400"/>
        </a:p>
      </dgm:t>
    </dgm:pt>
    <dgm:pt modelId="{12D05E1C-89DC-B142-9558-595EFC22B9C5}">
      <dgm:prSet custT="1"/>
      <dgm:spPr/>
      <dgm:t>
        <a:bodyPr/>
        <a:lstStyle/>
        <a:p>
          <a:pPr rtl="0"/>
          <a:r>
            <a:rPr lang="it-IT" sz="2000" dirty="0"/>
            <a:t>Altre certificazioni</a:t>
          </a:r>
          <a:endParaRPr lang="mr-IN" sz="2000" dirty="0"/>
        </a:p>
      </dgm:t>
    </dgm:pt>
    <dgm:pt modelId="{6FE2753B-3776-2747-93F4-F6EFA0BCEFBA}" type="parTrans" cxnId="{EF986C80-D05B-534F-BE06-82A503CA63A6}">
      <dgm:prSet/>
      <dgm:spPr/>
      <dgm:t>
        <a:bodyPr/>
        <a:lstStyle/>
        <a:p>
          <a:endParaRPr lang="it-IT" sz="1400"/>
        </a:p>
      </dgm:t>
    </dgm:pt>
    <dgm:pt modelId="{F97CF302-5632-B648-BCE9-CB59C68D112D}" type="sibTrans" cxnId="{EF986C80-D05B-534F-BE06-82A503CA63A6}">
      <dgm:prSet/>
      <dgm:spPr/>
      <dgm:t>
        <a:bodyPr/>
        <a:lstStyle/>
        <a:p>
          <a:endParaRPr lang="it-IT" sz="1400"/>
        </a:p>
      </dgm:t>
    </dgm:pt>
    <dgm:pt modelId="{2D25F371-E197-5942-8929-D8E7CA9799AF}">
      <dgm:prSet custT="1"/>
      <dgm:spPr/>
      <dgm:t>
        <a:bodyPr/>
        <a:lstStyle/>
        <a:p>
          <a:pPr rtl="0"/>
          <a:r>
            <a:rPr lang="it-IT" sz="1400" dirty="0"/>
            <a:t>Work in progress</a:t>
          </a:r>
        </a:p>
      </dgm:t>
    </dgm:pt>
    <dgm:pt modelId="{DCD6A943-3C21-E045-A557-046C7366A942}" type="parTrans" cxnId="{A8BD8CC5-36D1-1E44-A2BA-419AF19B589D}">
      <dgm:prSet/>
      <dgm:spPr/>
      <dgm:t>
        <a:bodyPr/>
        <a:lstStyle/>
        <a:p>
          <a:endParaRPr lang="it-IT" sz="1400"/>
        </a:p>
      </dgm:t>
    </dgm:pt>
    <dgm:pt modelId="{97EE0BEB-D574-254A-9A5D-A763138D076E}" type="sibTrans" cxnId="{A8BD8CC5-36D1-1E44-A2BA-419AF19B589D}">
      <dgm:prSet/>
      <dgm:spPr/>
      <dgm:t>
        <a:bodyPr/>
        <a:lstStyle/>
        <a:p>
          <a:endParaRPr lang="it-IT" sz="1400"/>
        </a:p>
      </dgm:t>
    </dgm:pt>
    <dgm:pt modelId="{C49E94D4-0B5B-8048-B1A1-07CB1C500113}">
      <dgm:prSet custT="1"/>
      <dgm:spPr/>
      <dgm:t>
        <a:bodyPr/>
        <a:lstStyle/>
        <a:p>
          <a:pPr rtl="0"/>
          <a:r>
            <a:rPr lang="it-IT" sz="1400" dirty="0"/>
            <a:t> </a:t>
          </a:r>
          <a:r>
            <a:rPr lang="it-IT" sz="1600" dirty="0"/>
            <a:t>CSX</a:t>
          </a:r>
        </a:p>
      </dgm:t>
    </dgm:pt>
    <dgm:pt modelId="{88196279-C389-394C-8AB7-64AF94F1DD59}" type="parTrans" cxnId="{0AA38A58-EA0B-1747-BF5F-AE89918451CA}">
      <dgm:prSet/>
      <dgm:spPr/>
      <dgm:t>
        <a:bodyPr/>
        <a:lstStyle/>
        <a:p>
          <a:endParaRPr lang="it-IT" sz="1400"/>
        </a:p>
      </dgm:t>
    </dgm:pt>
    <dgm:pt modelId="{92176ED4-DADC-B944-A555-9B81C46CE74E}" type="sibTrans" cxnId="{0AA38A58-EA0B-1747-BF5F-AE89918451CA}">
      <dgm:prSet/>
      <dgm:spPr/>
      <dgm:t>
        <a:bodyPr/>
        <a:lstStyle/>
        <a:p>
          <a:endParaRPr lang="it-IT" sz="1400"/>
        </a:p>
      </dgm:t>
    </dgm:pt>
    <dgm:pt modelId="{BC491506-541A-2C4A-A296-2F2143686DB2}">
      <dgm:prSet custT="1"/>
      <dgm:spPr/>
      <dgm:t>
        <a:bodyPr/>
        <a:lstStyle/>
        <a:p>
          <a:pPr rtl="0"/>
          <a:r>
            <a:rPr lang="it-IT" sz="2000" dirty="0"/>
            <a:t>L’ARCEA è l’unica PA italiana ad avere nel curriculum dei propri addetti tutte le certificazioni “storiche” ISACA.</a:t>
          </a:r>
          <a:endParaRPr lang="mr-IN" sz="2000" dirty="0"/>
        </a:p>
      </dgm:t>
    </dgm:pt>
    <dgm:pt modelId="{17418D0C-637A-5E49-8CCD-A58E46D950C4}" type="parTrans" cxnId="{6DCA2AEB-AFB8-854D-87AE-EC115BFD956D}">
      <dgm:prSet/>
      <dgm:spPr/>
      <dgm:t>
        <a:bodyPr/>
        <a:lstStyle/>
        <a:p>
          <a:endParaRPr lang="it-IT"/>
        </a:p>
      </dgm:t>
    </dgm:pt>
    <dgm:pt modelId="{73678F26-97AF-5C43-B1EE-2A814916A0BB}" type="sibTrans" cxnId="{6DCA2AEB-AFB8-854D-87AE-EC115BFD956D}">
      <dgm:prSet/>
      <dgm:spPr/>
      <dgm:t>
        <a:bodyPr/>
        <a:lstStyle/>
        <a:p>
          <a:endParaRPr lang="it-IT"/>
        </a:p>
      </dgm:t>
    </dgm:pt>
    <dgm:pt modelId="{D89680CC-418F-4D43-B37F-F72DCF8EFCF3}" type="pres">
      <dgm:prSet presAssocID="{9C8B293D-575D-7F4E-A205-EADD3DECF892}" presName="linear" presStyleCnt="0">
        <dgm:presLayoutVars>
          <dgm:animLvl val="lvl"/>
          <dgm:resizeHandles val="exact"/>
        </dgm:presLayoutVars>
      </dgm:prSet>
      <dgm:spPr/>
    </dgm:pt>
    <dgm:pt modelId="{4DD92865-05CE-7045-845F-F01D66147917}" type="pres">
      <dgm:prSet presAssocID="{BC491506-541A-2C4A-A296-2F2143686DB2}" presName="parentText" presStyleLbl="node1" presStyleIdx="0" presStyleCnt="3">
        <dgm:presLayoutVars>
          <dgm:chMax val="0"/>
          <dgm:bulletEnabled val="1"/>
        </dgm:presLayoutVars>
      </dgm:prSet>
      <dgm:spPr/>
    </dgm:pt>
    <dgm:pt modelId="{E1A495B1-0119-CE46-980A-4517F2E8495B}" type="pres">
      <dgm:prSet presAssocID="{73678F26-97AF-5C43-B1EE-2A814916A0BB}" presName="spacer" presStyleCnt="0"/>
      <dgm:spPr/>
    </dgm:pt>
    <dgm:pt modelId="{B6B62DEE-B667-E945-8717-496D3DFAF825}" type="pres">
      <dgm:prSet presAssocID="{12D05E1C-89DC-B142-9558-595EFC22B9C5}" presName="parentText" presStyleLbl="node1" presStyleIdx="1" presStyleCnt="3">
        <dgm:presLayoutVars>
          <dgm:chMax val="0"/>
          <dgm:bulletEnabled val="1"/>
        </dgm:presLayoutVars>
      </dgm:prSet>
      <dgm:spPr/>
    </dgm:pt>
    <dgm:pt modelId="{85230AD2-5A6C-0847-BEB8-99954192FAE0}" type="pres">
      <dgm:prSet presAssocID="{12D05E1C-89DC-B142-9558-595EFC22B9C5}" presName="childText" presStyleLbl="revTx" presStyleIdx="0" presStyleCnt="2">
        <dgm:presLayoutVars>
          <dgm:bulletEnabled val="1"/>
        </dgm:presLayoutVars>
      </dgm:prSet>
      <dgm:spPr/>
    </dgm:pt>
    <dgm:pt modelId="{0098DB4A-8BC7-784B-98F9-C3469D2E16CB}" type="pres">
      <dgm:prSet presAssocID="{2D25F371-E197-5942-8929-D8E7CA9799AF}" presName="parentText" presStyleLbl="node1" presStyleIdx="2" presStyleCnt="3">
        <dgm:presLayoutVars>
          <dgm:chMax val="0"/>
          <dgm:bulletEnabled val="1"/>
        </dgm:presLayoutVars>
      </dgm:prSet>
      <dgm:spPr/>
    </dgm:pt>
    <dgm:pt modelId="{5C0782A9-F32F-3143-8879-E784686C1376}" type="pres">
      <dgm:prSet presAssocID="{2D25F371-E197-5942-8929-D8E7CA9799AF}" presName="childText" presStyleLbl="revTx" presStyleIdx="1" presStyleCnt="2">
        <dgm:presLayoutVars>
          <dgm:bulletEnabled val="1"/>
        </dgm:presLayoutVars>
      </dgm:prSet>
      <dgm:spPr/>
    </dgm:pt>
  </dgm:ptLst>
  <dgm:cxnLst>
    <dgm:cxn modelId="{18E1731E-1BB8-4AC0-897C-DE375681D902}" type="presOf" srcId="{A5DE073C-628F-4A4A-8FED-F499CC055808}" destId="{85230AD2-5A6C-0847-BEB8-99954192FAE0}" srcOrd="0" destOrd="0" presId="urn:microsoft.com/office/officeart/2005/8/layout/vList2"/>
    <dgm:cxn modelId="{1A99A61F-02B9-0E42-9FBD-C55C155CA97C}" srcId="{12D05E1C-89DC-B142-9558-595EFC22B9C5}" destId="{653AAEC6-C918-9945-A43B-41953733D6A3}" srcOrd="1" destOrd="0" parTransId="{F7F916EC-2D05-2944-A7C8-48775E39198B}" sibTransId="{F1BE03D0-0F36-E540-9479-DF9B95603254}"/>
    <dgm:cxn modelId="{3FB97B2A-6035-284D-A98C-4FD1B721FB50}" srcId="{12D05E1C-89DC-B142-9558-595EFC22B9C5}" destId="{A5DE073C-628F-4A4A-8FED-F499CC055808}" srcOrd="0" destOrd="0" parTransId="{0ABF4E79-706F-AF4E-87FA-B3EF6FAD507A}" sibTransId="{89EA6DEB-C42D-DA41-889D-360192AA4140}"/>
    <dgm:cxn modelId="{1270B12D-DE0F-462F-8263-FFD22B7AAC61}" type="presOf" srcId="{14635AE4-CCA5-9C41-B2D8-A5AAFB6D9EAA}" destId="{85230AD2-5A6C-0847-BEB8-99954192FAE0}" srcOrd="0" destOrd="2" presId="urn:microsoft.com/office/officeart/2005/8/layout/vList2"/>
    <dgm:cxn modelId="{77BCCF6D-E96D-4153-8071-71CD9D6ABFA6}" type="presOf" srcId="{12D05E1C-89DC-B142-9558-595EFC22B9C5}" destId="{B6B62DEE-B667-E945-8717-496D3DFAF825}" srcOrd="0" destOrd="0" presId="urn:microsoft.com/office/officeart/2005/8/layout/vList2"/>
    <dgm:cxn modelId="{0D1DA150-146A-4CFD-BA59-174A4A9810A2}" type="presOf" srcId="{653AAEC6-C918-9945-A43B-41953733D6A3}" destId="{85230AD2-5A6C-0847-BEB8-99954192FAE0}" srcOrd="0" destOrd="1" presId="urn:microsoft.com/office/officeart/2005/8/layout/vList2"/>
    <dgm:cxn modelId="{0AA38A58-EA0B-1747-BF5F-AE89918451CA}" srcId="{2D25F371-E197-5942-8929-D8E7CA9799AF}" destId="{C49E94D4-0B5B-8048-B1A1-07CB1C500113}" srcOrd="0" destOrd="0" parTransId="{88196279-C389-394C-8AB7-64AF94F1DD59}" sibTransId="{92176ED4-DADC-B944-A555-9B81C46CE74E}"/>
    <dgm:cxn modelId="{CE95E579-3CDB-482E-B993-A549EBF8F818}" type="presOf" srcId="{C49E94D4-0B5B-8048-B1A1-07CB1C500113}" destId="{5C0782A9-F32F-3143-8879-E784686C1376}" srcOrd="0" destOrd="0" presId="urn:microsoft.com/office/officeart/2005/8/layout/vList2"/>
    <dgm:cxn modelId="{CDD4AF7E-D2B7-464F-A59C-C512C9E76F99}" type="presOf" srcId="{2D25F371-E197-5942-8929-D8E7CA9799AF}" destId="{0098DB4A-8BC7-784B-98F9-C3469D2E16CB}" srcOrd="0" destOrd="0" presId="urn:microsoft.com/office/officeart/2005/8/layout/vList2"/>
    <dgm:cxn modelId="{EF986C80-D05B-534F-BE06-82A503CA63A6}" srcId="{9C8B293D-575D-7F4E-A205-EADD3DECF892}" destId="{12D05E1C-89DC-B142-9558-595EFC22B9C5}" srcOrd="1" destOrd="0" parTransId="{6FE2753B-3776-2747-93F4-F6EFA0BCEFBA}" sibTransId="{F97CF302-5632-B648-BCE9-CB59C68D112D}"/>
    <dgm:cxn modelId="{B2CB72AC-4EC5-4607-804F-C007C312E458}" type="presOf" srcId="{9C8B293D-575D-7F4E-A205-EADD3DECF892}" destId="{D89680CC-418F-4D43-B37F-F72DCF8EFCF3}" srcOrd="0" destOrd="0" presId="urn:microsoft.com/office/officeart/2005/8/layout/vList2"/>
    <dgm:cxn modelId="{D729F5B3-5925-A849-B92B-B26125B7F67B}" srcId="{12D05E1C-89DC-B142-9558-595EFC22B9C5}" destId="{14635AE4-CCA5-9C41-B2D8-A5AAFB6D9EAA}" srcOrd="2" destOrd="0" parTransId="{B5ED86C1-76D5-304B-A025-80786CC60D39}" sibTransId="{F1ADD985-3E76-B54C-B178-EBA2A3D5C3AE}"/>
    <dgm:cxn modelId="{5ACBD6B7-75E3-4515-A777-376ADF512B27}" type="presOf" srcId="{BC491506-541A-2C4A-A296-2F2143686DB2}" destId="{4DD92865-05CE-7045-845F-F01D66147917}" srcOrd="0" destOrd="0" presId="urn:microsoft.com/office/officeart/2005/8/layout/vList2"/>
    <dgm:cxn modelId="{A8BD8CC5-36D1-1E44-A2BA-419AF19B589D}" srcId="{9C8B293D-575D-7F4E-A205-EADD3DECF892}" destId="{2D25F371-E197-5942-8929-D8E7CA9799AF}" srcOrd="2" destOrd="0" parTransId="{DCD6A943-3C21-E045-A557-046C7366A942}" sibTransId="{97EE0BEB-D574-254A-9A5D-A763138D076E}"/>
    <dgm:cxn modelId="{6DCA2AEB-AFB8-854D-87AE-EC115BFD956D}" srcId="{9C8B293D-575D-7F4E-A205-EADD3DECF892}" destId="{BC491506-541A-2C4A-A296-2F2143686DB2}" srcOrd="0" destOrd="0" parTransId="{17418D0C-637A-5E49-8CCD-A58E46D950C4}" sibTransId="{73678F26-97AF-5C43-B1EE-2A814916A0BB}"/>
    <dgm:cxn modelId="{81CBB674-8981-48D0-8A3D-26DC93ADADE8}" type="presParOf" srcId="{D89680CC-418F-4D43-B37F-F72DCF8EFCF3}" destId="{4DD92865-05CE-7045-845F-F01D66147917}" srcOrd="0" destOrd="0" presId="urn:microsoft.com/office/officeart/2005/8/layout/vList2"/>
    <dgm:cxn modelId="{499580E6-E310-4C95-840D-A291784BBBA0}" type="presParOf" srcId="{D89680CC-418F-4D43-B37F-F72DCF8EFCF3}" destId="{E1A495B1-0119-CE46-980A-4517F2E8495B}" srcOrd="1" destOrd="0" presId="urn:microsoft.com/office/officeart/2005/8/layout/vList2"/>
    <dgm:cxn modelId="{E6EA848B-8C28-4F62-9771-C7B6C5C170BF}" type="presParOf" srcId="{D89680CC-418F-4D43-B37F-F72DCF8EFCF3}" destId="{B6B62DEE-B667-E945-8717-496D3DFAF825}" srcOrd="2" destOrd="0" presId="urn:microsoft.com/office/officeart/2005/8/layout/vList2"/>
    <dgm:cxn modelId="{F2568726-D8CE-4E6D-9F47-B60116A251FB}" type="presParOf" srcId="{D89680CC-418F-4D43-B37F-F72DCF8EFCF3}" destId="{85230AD2-5A6C-0847-BEB8-99954192FAE0}" srcOrd="3" destOrd="0" presId="urn:microsoft.com/office/officeart/2005/8/layout/vList2"/>
    <dgm:cxn modelId="{096019BB-71A2-4842-80D3-0CA584D83581}" type="presParOf" srcId="{D89680CC-418F-4D43-B37F-F72DCF8EFCF3}" destId="{0098DB4A-8BC7-784B-98F9-C3469D2E16CB}" srcOrd="4" destOrd="0" presId="urn:microsoft.com/office/officeart/2005/8/layout/vList2"/>
    <dgm:cxn modelId="{8D03CAB5-09C8-4894-9909-FEDA9E343C9E}" type="presParOf" srcId="{D89680CC-418F-4D43-B37F-F72DCF8EFCF3}" destId="{5C0782A9-F32F-3143-8879-E784686C1376}"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34766B1-5A6F-EF43-8E4F-4A6B7A30AE50}" type="doc">
      <dgm:prSet loTypeId="urn:microsoft.com/office/officeart/2005/8/layout/vList2" loCatId="process" qsTypeId="urn:microsoft.com/office/officeart/2005/8/quickstyle/simple1" qsCatId="simple" csTypeId="urn:microsoft.com/office/officeart/2005/8/colors/accent0_2" csCatId="mainScheme" phldr="1"/>
      <dgm:spPr/>
      <dgm:t>
        <a:bodyPr/>
        <a:lstStyle/>
        <a:p>
          <a:endParaRPr lang="it-IT"/>
        </a:p>
      </dgm:t>
    </dgm:pt>
    <dgm:pt modelId="{E092550F-D7E6-F349-9048-F409B76CCDAE}">
      <dgm:prSet phldrT="[Testo]"/>
      <dgm:spPr/>
      <dgm:t>
        <a:bodyPr/>
        <a:lstStyle/>
        <a:p>
          <a:r>
            <a:rPr lang="it-IT" dirty="0"/>
            <a:t>2008 </a:t>
          </a:r>
          <a:r>
            <a:rPr lang="mr-IN" dirty="0"/>
            <a:t>–</a:t>
          </a:r>
          <a:r>
            <a:rPr lang="it-IT" dirty="0"/>
            <a:t> 2010 </a:t>
          </a:r>
          <a:r>
            <a:rPr lang="it-IT" dirty="0" err="1"/>
            <a:t>Compliance</a:t>
          </a:r>
          <a:endParaRPr lang="it-IT" dirty="0"/>
        </a:p>
      </dgm:t>
    </dgm:pt>
    <dgm:pt modelId="{DA876838-BB11-6746-A2A2-EA5DDAA8F7C5}" type="parTrans" cxnId="{F122223F-F9AB-C14C-8211-C8CB7163136D}">
      <dgm:prSet/>
      <dgm:spPr/>
      <dgm:t>
        <a:bodyPr/>
        <a:lstStyle/>
        <a:p>
          <a:endParaRPr lang="it-IT"/>
        </a:p>
      </dgm:t>
    </dgm:pt>
    <dgm:pt modelId="{8CB8169F-BE4F-B747-B73B-556E28FDF526}" type="sibTrans" cxnId="{F122223F-F9AB-C14C-8211-C8CB7163136D}">
      <dgm:prSet/>
      <dgm:spPr/>
      <dgm:t>
        <a:bodyPr/>
        <a:lstStyle/>
        <a:p>
          <a:endParaRPr lang="it-IT"/>
        </a:p>
      </dgm:t>
    </dgm:pt>
    <dgm:pt modelId="{7AC0A10F-D1D6-ED4E-A12A-67A15BA358D0}">
      <dgm:prSet phldrT="[Testo]"/>
      <dgm:spPr/>
      <dgm:t>
        <a:bodyPr/>
        <a:lstStyle/>
        <a:p>
          <a:r>
            <a:rPr lang="it-IT" dirty="0"/>
            <a:t>2011 </a:t>
          </a:r>
          <a:r>
            <a:rPr lang="mr-IN" dirty="0"/>
            <a:t>–</a:t>
          </a:r>
          <a:r>
            <a:rPr lang="it-IT" dirty="0"/>
            <a:t> 2013 </a:t>
          </a:r>
          <a:r>
            <a:rPr lang="it-IT" dirty="0" err="1"/>
            <a:t>Enforcement</a:t>
          </a:r>
          <a:endParaRPr lang="it-IT" dirty="0"/>
        </a:p>
      </dgm:t>
    </dgm:pt>
    <dgm:pt modelId="{97693238-8177-DD4F-845A-79CD9E4CB5C9}" type="parTrans" cxnId="{02E1E05C-B337-0E43-8984-E8447F06823D}">
      <dgm:prSet/>
      <dgm:spPr/>
      <dgm:t>
        <a:bodyPr/>
        <a:lstStyle/>
        <a:p>
          <a:endParaRPr lang="it-IT"/>
        </a:p>
      </dgm:t>
    </dgm:pt>
    <dgm:pt modelId="{DD65FE52-5CCF-DE46-B83C-4DFF3A5AB70B}" type="sibTrans" cxnId="{02E1E05C-B337-0E43-8984-E8447F06823D}">
      <dgm:prSet/>
      <dgm:spPr/>
      <dgm:t>
        <a:bodyPr/>
        <a:lstStyle/>
        <a:p>
          <a:endParaRPr lang="it-IT"/>
        </a:p>
      </dgm:t>
    </dgm:pt>
    <dgm:pt modelId="{F49CED8F-FB50-C44D-A664-C84F3CD239D4}">
      <dgm:prSet phldrT="[Testo]"/>
      <dgm:spPr/>
      <dgm:t>
        <a:bodyPr/>
        <a:lstStyle/>
        <a:p>
          <a:r>
            <a:rPr lang="it-IT" dirty="0"/>
            <a:t>2014 </a:t>
          </a:r>
          <a:r>
            <a:rPr lang="mr-IN" dirty="0"/>
            <a:t>–</a:t>
          </a:r>
          <a:r>
            <a:rPr lang="it-IT" dirty="0"/>
            <a:t> 2016 Integration</a:t>
          </a:r>
        </a:p>
      </dgm:t>
    </dgm:pt>
    <dgm:pt modelId="{543F847B-E962-C943-91C1-7BDC46DCA871}" type="parTrans" cxnId="{6EE6CF8D-C303-2B4C-8267-E32B2E11DFA2}">
      <dgm:prSet/>
      <dgm:spPr/>
      <dgm:t>
        <a:bodyPr/>
        <a:lstStyle/>
        <a:p>
          <a:endParaRPr lang="it-IT"/>
        </a:p>
      </dgm:t>
    </dgm:pt>
    <dgm:pt modelId="{D89F0E17-6759-0043-8443-7A2AFDEF3A93}" type="sibTrans" cxnId="{6EE6CF8D-C303-2B4C-8267-E32B2E11DFA2}">
      <dgm:prSet/>
      <dgm:spPr/>
      <dgm:t>
        <a:bodyPr/>
        <a:lstStyle/>
        <a:p>
          <a:endParaRPr lang="it-IT"/>
        </a:p>
      </dgm:t>
    </dgm:pt>
    <dgm:pt modelId="{F4E7F45C-2BF9-4F47-B6EB-C3BCE97FA8F6}">
      <dgm:prSet phldrT="[Testo]"/>
      <dgm:spPr/>
      <dgm:t>
        <a:bodyPr/>
        <a:lstStyle/>
        <a:p>
          <a:r>
            <a:rPr lang="it-IT" dirty="0"/>
            <a:t>Sicurezza </a:t>
          </a:r>
          <a:r>
            <a:rPr lang="it-IT" b="1" dirty="0"/>
            <a:t>ritagliata su misura</a:t>
          </a:r>
        </a:p>
      </dgm:t>
    </dgm:pt>
    <dgm:pt modelId="{0909B6AB-1B5D-6649-BA2A-88DA84D6BBC2}" type="parTrans" cxnId="{E8C98D01-1D45-7A47-B5A1-1E6CC3A2C0C5}">
      <dgm:prSet/>
      <dgm:spPr/>
      <dgm:t>
        <a:bodyPr/>
        <a:lstStyle/>
        <a:p>
          <a:endParaRPr lang="it-IT"/>
        </a:p>
      </dgm:t>
    </dgm:pt>
    <dgm:pt modelId="{04095CE0-8D46-8D42-A746-95028350DCF1}" type="sibTrans" cxnId="{E8C98D01-1D45-7A47-B5A1-1E6CC3A2C0C5}">
      <dgm:prSet/>
      <dgm:spPr/>
      <dgm:t>
        <a:bodyPr/>
        <a:lstStyle/>
        <a:p>
          <a:endParaRPr lang="it-IT"/>
        </a:p>
      </dgm:t>
    </dgm:pt>
    <dgm:pt modelId="{E2C4584B-98D6-3141-BBD2-1EF473372DF9}">
      <dgm:prSet phldrT="[Testo]"/>
      <dgm:spPr/>
      <dgm:t>
        <a:bodyPr/>
        <a:lstStyle/>
        <a:p>
          <a:r>
            <a:rPr lang="it-IT" dirty="0"/>
            <a:t>2017 </a:t>
          </a:r>
          <a:r>
            <a:rPr lang="mr-IN" dirty="0"/>
            <a:t>–</a:t>
          </a:r>
          <a:r>
            <a:rPr lang="it-IT" dirty="0"/>
            <a:t> 2020 </a:t>
          </a:r>
          <a:r>
            <a:rPr lang="it-IT" dirty="0" err="1"/>
            <a:t>Customization</a:t>
          </a:r>
          <a:endParaRPr lang="it-IT" dirty="0"/>
        </a:p>
      </dgm:t>
    </dgm:pt>
    <dgm:pt modelId="{5E67FB8B-1C0C-FF42-8B68-0607CEA0AE36}" type="parTrans" cxnId="{E56BC31C-5032-6B42-90B4-9B148DE2F4C0}">
      <dgm:prSet/>
      <dgm:spPr/>
      <dgm:t>
        <a:bodyPr/>
        <a:lstStyle/>
        <a:p>
          <a:endParaRPr lang="it-IT"/>
        </a:p>
      </dgm:t>
    </dgm:pt>
    <dgm:pt modelId="{D92990E2-D0E6-3645-A4FF-B0126852409D}" type="sibTrans" cxnId="{E56BC31C-5032-6B42-90B4-9B148DE2F4C0}">
      <dgm:prSet/>
      <dgm:spPr/>
      <dgm:t>
        <a:bodyPr/>
        <a:lstStyle/>
        <a:p>
          <a:endParaRPr lang="it-IT"/>
        </a:p>
      </dgm:t>
    </dgm:pt>
    <dgm:pt modelId="{1116C5CD-8878-B74E-99FE-33383EDB6226}">
      <dgm:prSet phldrT="[Testo]"/>
      <dgm:spPr/>
      <dgm:t>
        <a:bodyPr/>
        <a:lstStyle/>
        <a:p>
          <a:r>
            <a:rPr lang="it-IT" dirty="0"/>
            <a:t>Sicurezza come </a:t>
          </a:r>
          <a:r>
            <a:rPr lang="it-IT" b="1" dirty="0"/>
            <a:t>obbligo normativo</a:t>
          </a:r>
        </a:p>
      </dgm:t>
    </dgm:pt>
    <dgm:pt modelId="{90D36501-6A6D-CE4B-BCC9-8369DEC702EA}" type="parTrans" cxnId="{77BEA47D-FD66-A545-A060-E429DC300EEC}">
      <dgm:prSet/>
      <dgm:spPr/>
      <dgm:t>
        <a:bodyPr/>
        <a:lstStyle/>
        <a:p>
          <a:endParaRPr lang="it-IT"/>
        </a:p>
      </dgm:t>
    </dgm:pt>
    <dgm:pt modelId="{E14CB4C2-DBE9-034D-BD98-2B76C367EA16}" type="sibTrans" cxnId="{77BEA47D-FD66-A545-A060-E429DC300EEC}">
      <dgm:prSet/>
      <dgm:spPr/>
      <dgm:t>
        <a:bodyPr/>
        <a:lstStyle/>
        <a:p>
          <a:endParaRPr lang="it-IT"/>
        </a:p>
      </dgm:t>
    </dgm:pt>
    <dgm:pt modelId="{25019147-9116-EE4C-A09A-4DECEE8E2E07}">
      <dgm:prSet phldrT="[Testo]"/>
      <dgm:spPr/>
      <dgm:t>
        <a:bodyPr/>
        <a:lstStyle/>
        <a:p>
          <a:r>
            <a:rPr lang="it-IT" dirty="0"/>
            <a:t>Sicurezza come </a:t>
          </a:r>
          <a:r>
            <a:rPr lang="it-IT" b="1" dirty="0"/>
            <a:t>insieme di procedure</a:t>
          </a:r>
        </a:p>
      </dgm:t>
    </dgm:pt>
    <dgm:pt modelId="{F55E329A-74CC-7F42-8CC5-8DC1581A5DC2}" type="parTrans" cxnId="{ED2D7151-AA3D-BA41-B52C-B58E5D1F8A02}">
      <dgm:prSet/>
      <dgm:spPr/>
      <dgm:t>
        <a:bodyPr/>
        <a:lstStyle/>
        <a:p>
          <a:endParaRPr lang="it-IT"/>
        </a:p>
      </dgm:t>
    </dgm:pt>
    <dgm:pt modelId="{538B3F89-9044-AC4E-9932-1D373855AAA3}" type="sibTrans" cxnId="{ED2D7151-AA3D-BA41-B52C-B58E5D1F8A02}">
      <dgm:prSet/>
      <dgm:spPr/>
      <dgm:t>
        <a:bodyPr/>
        <a:lstStyle/>
        <a:p>
          <a:endParaRPr lang="it-IT"/>
        </a:p>
      </dgm:t>
    </dgm:pt>
    <dgm:pt modelId="{87E70888-4AFF-4A4C-9433-27379A788235}">
      <dgm:prSet phldrT="[Testo]"/>
      <dgm:spPr/>
      <dgm:t>
        <a:bodyPr/>
        <a:lstStyle/>
        <a:p>
          <a:r>
            <a:rPr lang="it-IT" dirty="0"/>
            <a:t>Sicurezza come </a:t>
          </a:r>
          <a:r>
            <a:rPr lang="it-IT" b="1" dirty="0"/>
            <a:t>parte integrante del business</a:t>
          </a:r>
        </a:p>
      </dgm:t>
    </dgm:pt>
    <dgm:pt modelId="{6A278BD9-B3DD-F948-8847-8F9144CFFFED}" type="parTrans" cxnId="{72CE8ED4-5687-9F43-B5CC-CBEE561E74EC}">
      <dgm:prSet/>
      <dgm:spPr/>
      <dgm:t>
        <a:bodyPr/>
        <a:lstStyle/>
        <a:p>
          <a:endParaRPr lang="it-IT"/>
        </a:p>
      </dgm:t>
    </dgm:pt>
    <dgm:pt modelId="{A25F6DE9-22AB-0249-A478-82C7EEEFB655}" type="sibTrans" cxnId="{72CE8ED4-5687-9F43-B5CC-CBEE561E74EC}">
      <dgm:prSet/>
      <dgm:spPr/>
      <dgm:t>
        <a:bodyPr/>
        <a:lstStyle/>
        <a:p>
          <a:endParaRPr lang="it-IT"/>
        </a:p>
      </dgm:t>
    </dgm:pt>
    <dgm:pt modelId="{BD65AF51-B9BB-D241-848B-784FDAAA05B1}" type="pres">
      <dgm:prSet presAssocID="{834766B1-5A6F-EF43-8E4F-4A6B7A30AE50}" presName="linear" presStyleCnt="0">
        <dgm:presLayoutVars>
          <dgm:animLvl val="lvl"/>
          <dgm:resizeHandles val="exact"/>
        </dgm:presLayoutVars>
      </dgm:prSet>
      <dgm:spPr/>
    </dgm:pt>
    <dgm:pt modelId="{C5572311-4320-FB44-AB9D-36BD1291C550}" type="pres">
      <dgm:prSet presAssocID="{E092550F-D7E6-F349-9048-F409B76CCDAE}" presName="parentText" presStyleLbl="node1" presStyleIdx="0" presStyleCnt="4">
        <dgm:presLayoutVars>
          <dgm:chMax val="0"/>
          <dgm:bulletEnabled val="1"/>
        </dgm:presLayoutVars>
      </dgm:prSet>
      <dgm:spPr/>
    </dgm:pt>
    <dgm:pt modelId="{2A1144A4-A89F-DA42-A7AF-AC570B50E780}" type="pres">
      <dgm:prSet presAssocID="{E092550F-D7E6-F349-9048-F409B76CCDAE}" presName="childText" presStyleLbl="revTx" presStyleIdx="0" presStyleCnt="4">
        <dgm:presLayoutVars>
          <dgm:bulletEnabled val="1"/>
        </dgm:presLayoutVars>
      </dgm:prSet>
      <dgm:spPr/>
    </dgm:pt>
    <dgm:pt modelId="{C70426CD-B7BB-6841-A0BF-658AD7E387B0}" type="pres">
      <dgm:prSet presAssocID="{7AC0A10F-D1D6-ED4E-A12A-67A15BA358D0}" presName="parentText" presStyleLbl="node1" presStyleIdx="1" presStyleCnt="4">
        <dgm:presLayoutVars>
          <dgm:chMax val="0"/>
          <dgm:bulletEnabled val="1"/>
        </dgm:presLayoutVars>
      </dgm:prSet>
      <dgm:spPr/>
    </dgm:pt>
    <dgm:pt modelId="{BED3A6A3-744A-DF41-9156-212844946630}" type="pres">
      <dgm:prSet presAssocID="{7AC0A10F-D1D6-ED4E-A12A-67A15BA358D0}" presName="childText" presStyleLbl="revTx" presStyleIdx="1" presStyleCnt="4">
        <dgm:presLayoutVars>
          <dgm:bulletEnabled val="1"/>
        </dgm:presLayoutVars>
      </dgm:prSet>
      <dgm:spPr/>
    </dgm:pt>
    <dgm:pt modelId="{7B1D285B-4092-814B-8AC1-A1BA1847F79D}" type="pres">
      <dgm:prSet presAssocID="{F49CED8F-FB50-C44D-A664-C84F3CD239D4}" presName="parentText" presStyleLbl="node1" presStyleIdx="2" presStyleCnt="4">
        <dgm:presLayoutVars>
          <dgm:chMax val="0"/>
          <dgm:bulletEnabled val="1"/>
        </dgm:presLayoutVars>
      </dgm:prSet>
      <dgm:spPr/>
    </dgm:pt>
    <dgm:pt modelId="{685E3D16-C9DC-B34A-886E-AABA3FC0F908}" type="pres">
      <dgm:prSet presAssocID="{F49CED8F-FB50-C44D-A664-C84F3CD239D4}" presName="childText" presStyleLbl="revTx" presStyleIdx="2" presStyleCnt="4">
        <dgm:presLayoutVars>
          <dgm:bulletEnabled val="1"/>
        </dgm:presLayoutVars>
      </dgm:prSet>
      <dgm:spPr/>
    </dgm:pt>
    <dgm:pt modelId="{12DADD8C-AA02-2C44-A4C4-5CC6E05ED653}" type="pres">
      <dgm:prSet presAssocID="{E2C4584B-98D6-3141-BBD2-1EF473372DF9}" presName="parentText" presStyleLbl="node1" presStyleIdx="3" presStyleCnt="4">
        <dgm:presLayoutVars>
          <dgm:chMax val="0"/>
          <dgm:bulletEnabled val="1"/>
        </dgm:presLayoutVars>
      </dgm:prSet>
      <dgm:spPr/>
    </dgm:pt>
    <dgm:pt modelId="{82F8D33F-37DE-F845-81B7-6E9AC43A809E}" type="pres">
      <dgm:prSet presAssocID="{E2C4584B-98D6-3141-BBD2-1EF473372DF9}" presName="childText" presStyleLbl="revTx" presStyleIdx="3" presStyleCnt="4">
        <dgm:presLayoutVars>
          <dgm:bulletEnabled val="1"/>
        </dgm:presLayoutVars>
      </dgm:prSet>
      <dgm:spPr/>
    </dgm:pt>
  </dgm:ptLst>
  <dgm:cxnLst>
    <dgm:cxn modelId="{E8C98D01-1D45-7A47-B5A1-1E6CC3A2C0C5}" srcId="{E2C4584B-98D6-3141-BBD2-1EF473372DF9}" destId="{F4E7F45C-2BF9-4F47-B6EB-C3BCE97FA8F6}" srcOrd="0" destOrd="0" parTransId="{0909B6AB-1B5D-6649-BA2A-88DA84D6BBC2}" sibTransId="{04095CE0-8D46-8D42-A746-95028350DCF1}"/>
    <dgm:cxn modelId="{7743501B-28C4-4929-BAEC-9479D5F873BC}" type="presOf" srcId="{87E70888-4AFF-4A4C-9433-27379A788235}" destId="{685E3D16-C9DC-B34A-886E-AABA3FC0F908}" srcOrd="0" destOrd="0" presId="urn:microsoft.com/office/officeart/2005/8/layout/vList2"/>
    <dgm:cxn modelId="{E56BC31C-5032-6B42-90B4-9B148DE2F4C0}" srcId="{834766B1-5A6F-EF43-8E4F-4A6B7A30AE50}" destId="{E2C4584B-98D6-3141-BBD2-1EF473372DF9}" srcOrd="3" destOrd="0" parTransId="{5E67FB8B-1C0C-FF42-8B68-0607CEA0AE36}" sibTransId="{D92990E2-D0E6-3645-A4FF-B0126852409D}"/>
    <dgm:cxn modelId="{F122223F-F9AB-C14C-8211-C8CB7163136D}" srcId="{834766B1-5A6F-EF43-8E4F-4A6B7A30AE50}" destId="{E092550F-D7E6-F349-9048-F409B76CCDAE}" srcOrd="0" destOrd="0" parTransId="{DA876838-BB11-6746-A2A2-EA5DDAA8F7C5}" sibTransId="{8CB8169F-BE4F-B747-B73B-556E28FDF526}"/>
    <dgm:cxn modelId="{02E1E05C-B337-0E43-8984-E8447F06823D}" srcId="{834766B1-5A6F-EF43-8E4F-4A6B7A30AE50}" destId="{7AC0A10F-D1D6-ED4E-A12A-67A15BA358D0}" srcOrd="1" destOrd="0" parTransId="{97693238-8177-DD4F-845A-79CD9E4CB5C9}" sibTransId="{DD65FE52-5CCF-DE46-B83C-4DFF3A5AB70B}"/>
    <dgm:cxn modelId="{F95C6541-F03B-4DFF-B333-57E70918C31A}" type="presOf" srcId="{F4E7F45C-2BF9-4F47-B6EB-C3BCE97FA8F6}" destId="{82F8D33F-37DE-F845-81B7-6E9AC43A809E}" srcOrd="0" destOrd="0" presId="urn:microsoft.com/office/officeart/2005/8/layout/vList2"/>
    <dgm:cxn modelId="{ED2D7151-AA3D-BA41-B52C-B58E5D1F8A02}" srcId="{7AC0A10F-D1D6-ED4E-A12A-67A15BA358D0}" destId="{25019147-9116-EE4C-A09A-4DECEE8E2E07}" srcOrd="0" destOrd="0" parTransId="{F55E329A-74CC-7F42-8CC5-8DC1581A5DC2}" sibTransId="{538B3F89-9044-AC4E-9932-1D373855AAA3}"/>
    <dgm:cxn modelId="{5D1CA857-1395-4FBD-85BB-8C2F144973D3}" type="presOf" srcId="{F49CED8F-FB50-C44D-A664-C84F3CD239D4}" destId="{7B1D285B-4092-814B-8AC1-A1BA1847F79D}" srcOrd="0" destOrd="0" presId="urn:microsoft.com/office/officeart/2005/8/layout/vList2"/>
    <dgm:cxn modelId="{AF0D0A79-3778-44DE-80B8-8CD2614F0C23}" type="presOf" srcId="{834766B1-5A6F-EF43-8E4F-4A6B7A30AE50}" destId="{BD65AF51-B9BB-D241-848B-784FDAAA05B1}" srcOrd="0" destOrd="0" presId="urn:microsoft.com/office/officeart/2005/8/layout/vList2"/>
    <dgm:cxn modelId="{77BEA47D-FD66-A545-A060-E429DC300EEC}" srcId="{E092550F-D7E6-F349-9048-F409B76CCDAE}" destId="{1116C5CD-8878-B74E-99FE-33383EDB6226}" srcOrd="0" destOrd="0" parTransId="{90D36501-6A6D-CE4B-BCC9-8369DEC702EA}" sibTransId="{E14CB4C2-DBE9-034D-BD98-2B76C367EA16}"/>
    <dgm:cxn modelId="{9BC8657E-7A7D-4223-8FA3-54A297BF026A}" type="presOf" srcId="{E2C4584B-98D6-3141-BBD2-1EF473372DF9}" destId="{12DADD8C-AA02-2C44-A4C4-5CC6E05ED653}" srcOrd="0" destOrd="0" presId="urn:microsoft.com/office/officeart/2005/8/layout/vList2"/>
    <dgm:cxn modelId="{6EE6CF8D-C303-2B4C-8267-E32B2E11DFA2}" srcId="{834766B1-5A6F-EF43-8E4F-4A6B7A30AE50}" destId="{F49CED8F-FB50-C44D-A664-C84F3CD239D4}" srcOrd="2" destOrd="0" parTransId="{543F847B-E962-C943-91C1-7BDC46DCA871}" sibTransId="{D89F0E17-6759-0043-8443-7A2AFDEF3A93}"/>
    <dgm:cxn modelId="{6E5150A7-1529-4F3D-AC09-A7E71ED638A0}" type="presOf" srcId="{7AC0A10F-D1D6-ED4E-A12A-67A15BA358D0}" destId="{C70426CD-B7BB-6841-A0BF-658AD7E387B0}" srcOrd="0" destOrd="0" presId="urn:microsoft.com/office/officeart/2005/8/layout/vList2"/>
    <dgm:cxn modelId="{B72B95B7-184B-4B01-A7AC-B64206383564}" type="presOf" srcId="{25019147-9116-EE4C-A09A-4DECEE8E2E07}" destId="{BED3A6A3-744A-DF41-9156-212844946630}" srcOrd="0" destOrd="0" presId="urn:microsoft.com/office/officeart/2005/8/layout/vList2"/>
    <dgm:cxn modelId="{F9F647BA-2F11-4E8A-AB02-099754BFB15C}" type="presOf" srcId="{E092550F-D7E6-F349-9048-F409B76CCDAE}" destId="{C5572311-4320-FB44-AB9D-36BD1291C550}" srcOrd="0" destOrd="0" presId="urn:microsoft.com/office/officeart/2005/8/layout/vList2"/>
    <dgm:cxn modelId="{72CE8ED4-5687-9F43-B5CC-CBEE561E74EC}" srcId="{F49CED8F-FB50-C44D-A664-C84F3CD239D4}" destId="{87E70888-4AFF-4A4C-9433-27379A788235}" srcOrd="0" destOrd="0" parTransId="{6A278BD9-B3DD-F948-8847-8F9144CFFFED}" sibTransId="{A25F6DE9-22AB-0249-A478-82C7EEEFB655}"/>
    <dgm:cxn modelId="{15F179DF-6BB0-4864-9A29-6247F2682434}" type="presOf" srcId="{1116C5CD-8878-B74E-99FE-33383EDB6226}" destId="{2A1144A4-A89F-DA42-A7AF-AC570B50E780}" srcOrd="0" destOrd="0" presId="urn:microsoft.com/office/officeart/2005/8/layout/vList2"/>
    <dgm:cxn modelId="{0C5DA666-BC2F-497E-BF21-142C889FAAB8}" type="presParOf" srcId="{BD65AF51-B9BB-D241-848B-784FDAAA05B1}" destId="{C5572311-4320-FB44-AB9D-36BD1291C550}" srcOrd="0" destOrd="0" presId="urn:microsoft.com/office/officeart/2005/8/layout/vList2"/>
    <dgm:cxn modelId="{D91E8627-2AB0-457E-929F-70D34EDFF188}" type="presParOf" srcId="{BD65AF51-B9BB-D241-848B-784FDAAA05B1}" destId="{2A1144A4-A89F-DA42-A7AF-AC570B50E780}" srcOrd="1" destOrd="0" presId="urn:microsoft.com/office/officeart/2005/8/layout/vList2"/>
    <dgm:cxn modelId="{BC4A58ED-1119-434C-9023-6C1D1962CD0C}" type="presParOf" srcId="{BD65AF51-B9BB-D241-848B-784FDAAA05B1}" destId="{C70426CD-B7BB-6841-A0BF-658AD7E387B0}" srcOrd="2" destOrd="0" presId="urn:microsoft.com/office/officeart/2005/8/layout/vList2"/>
    <dgm:cxn modelId="{4B076CB7-B632-4062-AD51-944B131E3842}" type="presParOf" srcId="{BD65AF51-B9BB-D241-848B-784FDAAA05B1}" destId="{BED3A6A3-744A-DF41-9156-212844946630}" srcOrd="3" destOrd="0" presId="urn:microsoft.com/office/officeart/2005/8/layout/vList2"/>
    <dgm:cxn modelId="{970DCF34-40F6-4B15-9E47-456D980BE81B}" type="presParOf" srcId="{BD65AF51-B9BB-D241-848B-784FDAAA05B1}" destId="{7B1D285B-4092-814B-8AC1-A1BA1847F79D}" srcOrd="4" destOrd="0" presId="urn:microsoft.com/office/officeart/2005/8/layout/vList2"/>
    <dgm:cxn modelId="{F7230712-D34B-4589-A385-A289393665AF}" type="presParOf" srcId="{BD65AF51-B9BB-D241-848B-784FDAAA05B1}" destId="{685E3D16-C9DC-B34A-886E-AABA3FC0F908}" srcOrd="5" destOrd="0" presId="urn:microsoft.com/office/officeart/2005/8/layout/vList2"/>
    <dgm:cxn modelId="{8F9F9A14-08A5-4551-9661-81B1A2E3A6F2}" type="presParOf" srcId="{BD65AF51-B9BB-D241-848B-784FDAAA05B1}" destId="{12DADD8C-AA02-2C44-A4C4-5CC6E05ED653}" srcOrd="6" destOrd="0" presId="urn:microsoft.com/office/officeart/2005/8/layout/vList2"/>
    <dgm:cxn modelId="{1C8A7976-FEDB-42FB-802E-A4DFDD84E529}" type="presParOf" srcId="{BD65AF51-B9BB-D241-848B-784FDAAA05B1}" destId="{82F8D33F-37DE-F845-81B7-6E9AC43A809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3C7156E-75EE-46A1-9F83-9C53010A1DDF}"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it-IT"/>
        </a:p>
      </dgm:t>
    </dgm:pt>
    <dgm:pt modelId="{B1DC9376-0AA8-4FAD-B724-3196AF678BDA}">
      <dgm:prSet/>
      <dgm:spPr/>
      <dgm:t>
        <a:bodyPr/>
        <a:lstStyle/>
        <a:p>
          <a:pPr rtl="0"/>
          <a:r>
            <a:rPr lang="it-IT" baseline="0" dirty="0"/>
            <a:t>Il Servizio Sistema Informativo</a:t>
          </a:r>
          <a:endParaRPr lang="it-IT" dirty="0"/>
        </a:p>
      </dgm:t>
    </dgm:pt>
    <dgm:pt modelId="{444861FF-66C6-4E28-9535-CEF2DB676329}" type="parTrans" cxnId="{8D0BF7E7-B74D-488A-858C-7054BF5C80E8}">
      <dgm:prSet/>
      <dgm:spPr/>
      <dgm:t>
        <a:bodyPr/>
        <a:lstStyle/>
        <a:p>
          <a:endParaRPr lang="it-IT"/>
        </a:p>
      </dgm:t>
    </dgm:pt>
    <dgm:pt modelId="{1951B872-B972-4789-9358-1456CBB88421}" type="sibTrans" cxnId="{8D0BF7E7-B74D-488A-858C-7054BF5C80E8}">
      <dgm:prSet/>
      <dgm:spPr/>
      <dgm:t>
        <a:bodyPr/>
        <a:lstStyle/>
        <a:p>
          <a:endParaRPr lang="it-IT"/>
        </a:p>
      </dgm:t>
    </dgm:pt>
    <dgm:pt modelId="{8071366B-148A-4736-ABB5-C0ACEA60820F}">
      <dgm:prSet/>
      <dgm:spPr/>
      <dgm:t>
        <a:bodyPr/>
        <a:lstStyle/>
        <a:p>
          <a:pPr rtl="0"/>
          <a:r>
            <a:rPr lang="it-IT" baseline="0" dirty="0"/>
            <a:t>1 Istruttore Direttivo Tecnico Informatico </a:t>
          </a:r>
          <a:endParaRPr lang="it-IT" dirty="0"/>
        </a:p>
      </dgm:t>
    </dgm:pt>
    <dgm:pt modelId="{1758D77C-F9E2-4C91-B9B6-0C24E2FC12A8}" type="parTrans" cxnId="{F1C34157-59C5-403B-B5CE-59F313A8006A}">
      <dgm:prSet/>
      <dgm:spPr/>
      <dgm:t>
        <a:bodyPr/>
        <a:lstStyle/>
        <a:p>
          <a:endParaRPr lang="it-IT"/>
        </a:p>
      </dgm:t>
    </dgm:pt>
    <dgm:pt modelId="{E1E4813A-B9A5-422E-BBC2-C783C0D24EBE}" type="sibTrans" cxnId="{F1C34157-59C5-403B-B5CE-59F313A8006A}">
      <dgm:prSet/>
      <dgm:spPr/>
      <dgm:t>
        <a:bodyPr/>
        <a:lstStyle/>
        <a:p>
          <a:endParaRPr lang="it-IT"/>
        </a:p>
      </dgm:t>
    </dgm:pt>
    <dgm:pt modelId="{6A1A7F93-A290-424F-BB62-DE4E2BA77EC8}">
      <dgm:prSet/>
      <dgm:spPr/>
      <dgm:t>
        <a:bodyPr/>
        <a:lstStyle/>
        <a:p>
          <a:pPr rtl="0"/>
          <a:r>
            <a:rPr lang="it-IT" baseline="0" dirty="0"/>
            <a:t>1 Istruttore Tecnico Informatico</a:t>
          </a:r>
          <a:endParaRPr lang="it-IT" dirty="0"/>
        </a:p>
      </dgm:t>
    </dgm:pt>
    <dgm:pt modelId="{D37B28BE-8712-4D07-BFA8-2BABDE031663}" type="parTrans" cxnId="{45010212-37AB-4553-A43A-E8C0123240D2}">
      <dgm:prSet/>
      <dgm:spPr/>
      <dgm:t>
        <a:bodyPr/>
        <a:lstStyle/>
        <a:p>
          <a:endParaRPr lang="it-IT"/>
        </a:p>
      </dgm:t>
    </dgm:pt>
    <dgm:pt modelId="{81C5C81A-163E-40B3-899D-166DF48C7F79}" type="sibTrans" cxnId="{45010212-37AB-4553-A43A-E8C0123240D2}">
      <dgm:prSet/>
      <dgm:spPr/>
      <dgm:t>
        <a:bodyPr/>
        <a:lstStyle/>
        <a:p>
          <a:endParaRPr lang="it-IT"/>
        </a:p>
      </dgm:t>
    </dgm:pt>
    <dgm:pt modelId="{2BCEA6BC-9FA4-4447-B4CF-D5CF5EE6D22D}">
      <dgm:prSet/>
      <dgm:spPr/>
      <dgm:t>
        <a:bodyPr/>
        <a:lstStyle/>
        <a:p>
          <a:pPr rtl="0"/>
          <a:r>
            <a:rPr lang="it-IT" baseline="0" dirty="0"/>
            <a:t>Il Comitato per la Sicurezza Informatica</a:t>
          </a:r>
          <a:endParaRPr lang="it-IT" dirty="0"/>
        </a:p>
      </dgm:t>
    </dgm:pt>
    <dgm:pt modelId="{84AA3EF9-FE2A-4E46-BC26-CEEA71CF5768}" type="parTrans" cxnId="{EAD13C80-2A34-42B9-96FD-C12C9FD66ECF}">
      <dgm:prSet/>
      <dgm:spPr/>
      <dgm:t>
        <a:bodyPr/>
        <a:lstStyle/>
        <a:p>
          <a:endParaRPr lang="it-IT"/>
        </a:p>
      </dgm:t>
    </dgm:pt>
    <dgm:pt modelId="{CDFD3381-67F2-4E40-959A-8F816A2355DB}" type="sibTrans" cxnId="{EAD13C80-2A34-42B9-96FD-C12C9FD66ECF}">
      <dgm:prSet/>
      <dgm:spPr/>
      <dgm:t>
        <a:bodyPr/>
        <a:lstStyle/>
        <a:p>
          <a:endParaRPr lang="it-IT"/>
        </a:p>
      </dgm:t>
    </dgm:pt>
    <dgm:pt modelId="{62486E79-85A7-41F4-AB2A-02FFD270DCC3}">
      <dgm:prSet/>
      <dgm:spPr/>
      <dgm:t>
        <a:bodyPr/>
        <a:lstStyle/>
        <a:p>
          <a:pPr rtl="0"/>
          <a:r>
            <a:rPr lang="it-IT" baseline="0" dirty="0"/>
            <a:t>Il Responsabile del Servizio</a:t>
          </a:r>
          <a:endParaRPr lang="it-IT" dirty="0"/>
        </a:p>
      </dgm:t>
    </dgm:pt>
    <dgm:pt modelId="{3041D552-2861-4F62-9F2A-A7C9C74E8A98}" type="parTrans" cxnId="{F6F07E2C-C905-4E48-B26F-34163A2B2F26}">
      <dgm:prSet/>
      <dgm:spPr/>
      <dgm:t>
        <a:bodyPr/>
        <a:lstStyle/>
        <a:p>
          <a:endParaRPr lang="it-IT"/>
        </a:p>
      </dgm:t>
    </dgm:pt>
    <dgm:pt modelId="{C99CACB8-F76F-458B-8EAA-273CB3B3D01B}" type="sibTrans" cxnId="{F6F07E2C-C905-4E48-B26F-34163A2B2F26}">
      <dgm:prSet/>
      <dgm:spPr/>
      <dgm:t>
        <a:bodyPr/>
        <a:lstStyle/>
        <a:p>
          <a:endParaRPr lang="it-IT"/>
        </a:p>
      </dgm:t>
    </dgm:pt>
    <dgm:pt modelId="{B2C3AFC6-91B5-4EBF-9B91-85CE25B0F0EA}">
      <dgm:prSet/>
      <dgm:spPr/>
      <dgm:t>
        <a:bodyPr/>
        <a:lstStyle/>
        <a:p>
          <a:pPr rtl="0"/>
          <a:r>
            <a:rPr lang="it-IT" baseline="0" dirty="0"/>
            <a:t>Il Responsabile della Sicurezza Informatica</a:t>
          </a:r>
          <a:endParaRPr lang="it-IT" dirty="0"/>
        </a:p>
      </dgm:t>
    </dgm:pt>
    <dgm:pt modelId="{871C8968-4AF3-4071-9298-25E5C5FF896C}" type="sibTrans" cxnId="{862A4DC7-5BB8-4CF9-849A-32E555B7EA42}">
      <dgm:prSet/>
      <dgm:spPr/>
      <dgm:t>
        <a:bodyPr/>
        <a:lstStyle/>
        <a:p>
          <a:endParaRPr lang="it-IT"/>
        </a:p>
      </dgm:t>
    </dgm:pt>
    <dgm:pt modelId="{75260A01-65F7-4654-8D02-15591FC4DCD4}" type="parTrans" cxnId="{862A4DC7-5BB8-4CF9-849A-32E555B7EA42}">
      <dgm:prSet/>
      <dgm:spPr/>
      <dgm:t>
        <a:bodyPr/>
        <a:lstStyle/>
        <a:p>
          <a:endParaRPr lang="it-IT"/>
        </a:p>
      </dgm:t>
    </dgm:pt>
    <dgm:pt modelId="{22D6D361-0D1C-451F-9AF3-F70964C55223}">
      <dgm:prSet/>
      <dgm:spPr/>
      <dgm:t>
        <a:bodyPr/>
        <a:lstStyle/>
        <a:p>
          <a:r>
            <a:rPr lang="it-IT" dirty="0"/>
            <a:t>Piattaforma di Sicurezza</a:t>
          </a:r>
        </a:p>
      </dgm:t>
    </dgm:pt>
    <dgm:pt modelId="{AB1AE7C4-9A2D-4733-9AAB-5DD937CA5126}" type="parTrans" cxnId="{EF98038F-8085-43D4-8388-A6655ACDD80B}">
      <dgm:prSet/>
      <dgm:spPr/>
      <dgm:t>
        <a:bodyPr/>
        <a:lstStyle/>
        <a:p>
          <a:endParaRPr lang="it-IT"/>
        </a:p>
      </dgm:t>
    </dgm:pt>
    <dgm:pt modelId="{B96C126E-EC1B-4C26-A56D-0753CED9A3C0}" type="sibTrans" cxnId="{EF98038F-8085-43D4-8388-A6655ACDD80B}">
      <dgm:prSet/>
      <dgm:spPr/>
      <dgm:t>
        <a:bodyPr/>
        <a:lstStyle/>
        <a:p>
          <a:endParaRPr lang="it-IT"/>
        </a:p>
      </dgm:t>
    </dgm:pt>
    <dgm:pt modelId="{DB2ABCA8-1415-4891-9AFA-21FFB8F09290}">
      <dgm:prSet/>
      <dgm:spPr/>
      <dgm:t>
        <a:bodyPr/>
        <a:lstStyle/>
        <a:p>
          <a:pPr rtl="0"/>
          <a:r>
            <a:rPr lang="it-IT" baseline="0" dirty="0"/>
            <a:t>Il Responsabile del Servizio Sistema Informativo</a:t>
          </a:r>
          <a:endParaRPr lang="it-IT" dirty="0"/>
        </a:p>
      </dgm:t>
    </dgm:pt>
    <dgm:pt modelId="{39A45EE5-AA51-4729-910D-28F0A497FA45}" type="parTrans" cxnId="{4E8F54A8-D03E-4739-9D44-CD2132069D7F}">
      <dgm:prSet/>
      <dgm:spPr/>
      <dgm:t>
        <a:bodyPr/>
        <a:lstStyle/>
        <a:p>
          <a:endParaRPr lang="it-IT"/>
        </a:p>
      </dgm:t>
    </dgm:pt>
    <dgm:pt modelId="{2BA96A7F-16DD-4AD1-9C6C-1606FEAAF078}" type="sibTrans" cxnId="{4E8F54A8-D03E-4739-9D44-CD2132069D7F}">
      <dgm:prSet/>
      <dgm:spPr/>
      <dgm:t>
        <a:bodyPr/>
        <a:lstStyle/>
        <a:p>
          <a:endParaRPr lang="it-IT"/>
        </a:p>
      </dgm:t>
    </dgm:pt>
    <dgm:pt modelId="{66D48EFD-AEFD-4613-B6D7-A6C48035F4E1}">
      <dgm:prSet/>
      <dgm:spPr/>
      <dgm:t>
        <a:bodyPr/>
        <a:lstStyle/>
        <a:p>
          <a:pPr rtl="0"/>
          <a:r>
            <a:rPr lang="it-IT" dirty="0"/>
            <a:t>L’IT Auditor </a:t>
          </a:r>
        </a:p>
      </dgm:t>
    </dgm:pt>
    <dgm:pt modelId="{67408E62-3B94-45BB-80F9-B84AEEC990E7}" type="parTrans" cxnId="{DA486B21-6EA9-4193-AE31-984472F35399}">
      <dgm:prSet/>
      <dgm:spPr/>
      <dgm:t>
        <a:bodyPr/>
        <a:lstStyle/>
        <a:p>
          <a:endParaRPr lang="it-IT"/>
        </a:p>
      </dgm:t>
    </dgm:pt>
    <dgm:pt modelId="{E2CDFC07-112E-4761-9BEC-AD0CC2FB905B}" type="sibTrans" cxnId="{DA486B21-6EA9-4193-AE31-984472F35399}">
      <dgm:prSet/>
      <dgm:spPr/>
      <dgm:t>
        <a:bodyPr/>
        <a:lstStyle/>
        <a:p>
          <a:endParaRPr lang="it-IT"/>
        </a:p>
      </dgm:t>
    </dgm:pt>
    <dgm:pt modelId="{00ABA42B-7AB0-4543-9CEF-280921C67DB8}">
      <dgm:prSet/>
      <dgm:spPr/>
      <dgm:t>
        <a:bodyPr/>
        <a:lstStyle/>
        <a:p>
          <a:pPr rtl="0"/>
          <a:r>
            <a:rPr lang="it-IT" dirty="0"/>
            <a:t>Il Direttore e i Dirigenti dell’Agenzia</a:t>
          </a:r>
        </a:p>
      </dgm:t>
    </dgm:pt>
    <dgm:pt modelId="{6B6CEE23-80EC-48FF-9141-F0471E55842D}" type="parTrans" cxnId="{14656EFC-6817-409B-99EC-D8954652AB8B}">
      <dgm:prSet/>
      <dgm:spPr/>
      <dgm:t>
        <a:bodyPr/>
        <a:lstStyle/>
        <a:p>
          <a:endParaRPr lang="it-IT"/>
        </a:p>
      </dgm:t>
    </dgm:pt>
    <dgm:pt modelId="{0A01623C-6C7A-404A-AC40-55513BDCCE15}" type="sibTrans" cxnId="{14656EFC-6817-409B-99EC-D8954652AB8B}">
      <dgm:prSet/>
      <dgm:spPr/>
      <dgm:t>
        <a:bodyPr/>
        <a:lstStyle/>
        <a:p>
          <a:endParaRPr lang="it-IT"/>
        </a:p>
      </dgm:t>
    </dgm:pt>
    <dgm:pt modelId="{B996DB7B-16AB-402B-AE3A-3A75FB83CF59}">
      <dgm:prSet/>
      <dgm:spPr/>
      <dgm:t>
        <a:bodyPr/>
        <a:lstStyle/>
        <a:p>
          <a:pPr rtl="0"/>
          <a:r>
            <a:rPr lang="it-IT" dirty="0"/>
            <a:t>Il Dirigente del Servizio Affari Amministrativi e Contabili</a:t>
          </a:r>
        </a:p>
      </dgm:t>
    </dgm:pt>
    <dgm:pt modelId="{E3DEF723-7AB4-4120-B12A-E9F43B0EA0D2}" type="parTrans" cxnId="{ADFB4A96-4C88-4F3D-B844-A8B5FA915E61}">
      <dgm:prSet/>
      <dgm:spPr/>
      <dgm:t>
        <a:bodyPr/>
        <a:lstStyle/>
        <a:p>
          <a:endParaRPr lang="it-IT"/>
        </a:p>
      </dgm:t>
    </dgm:pt>
    <dgm:pt modelId="{EF7B71DB-A3E3-49EE-BA74-6919ED955B3C}" type="sibTrans" cxnId="{ADFB4A96-4C88-4F3D-B844-A8B5FA915E61}">
      <dgm:prSet/>
      <dgm:spPr/>
      <dgm:t>
        <a:bodyPr/>
        <a:lstStyle/>
        <a:p>
          <a:endParaRPr lang="it-IT"/>
        </a:p>
      </dgm:t>
    </dgm:pt>
    <dgm:pt modelId="{295FF5EB-7BCD-4C8A-87E5-61816C71C4A4}" type="pres">
      <dgm:prSet presAssocID="{53C7156E-75EE-46A1-9F83-9C53010A1DDF}" presName="linear" presStyleCnt="0">
        <dgm:presLayoutVars>
          <dgm:animLvl val="lvl"/>
          <dgm:resizeHandles val="exact"/>
        </dgm:presLayoutVars>
      </dgm:prSet>
      <dgm:spPr/>
    </dgm:pt>
    <dgm:pt modelId="{A1999721-9D8E-45D6-9B60-4B33757935B5}" type="pres">
      <dgm:prSet presAssocID="{B1DC9376-0AA8-4FAD-B724-3196AF678BDA}" presName="parentText" presStyleLbl="node1" presStyleIdx="0" presStyleCnt="3">
        <dgm:presLayoutVars>
          <dgm:chMax val="0"/>
          <dgm:bulletEnabled val="1"/>
        </dgm:presLayoutVars>
      </dgm:prSet>
      <dgm:spPr/>
    </dgm:pt>
    <dgm:pt modelId="{32F40EFA-0F9E-47B1-A663-9DC24D977F98}" type="pres">
      <dgm:prSet presAssocID="{B1DC9376-0AA8-4FAD-B724-3196AF678BDA}" presName="childText" presStyleLbl="revTx" presStyleIdx="0" presStyleCnt="3">
        <dgm:presLayoutVars>
          <dgm:bulletEnabled val="1"/>
        </dgm:presLayoutVars>
      </dgm:prSet>
      <dgm:spPr/>
    </dgm:pt>
    <dgm:pt modelId="{CA9ABC61-D56D-4F6A-AEE2-1214EC32E2FB}" type="pres">
      <dgm:prSet presAssocID="{2BCEA6BC-9FA4-4447-B4CF-D5CF5EE6D22D}" presName="parentText" presStyleLbl="node1" presStyleIdx="1" presStyleCnt="3">
        <dgm:presLayoutVars>
          <dgm:chMax val="0"/>
          <dgm:bulletEnabled val="1"/>
        </dgm:presLayoutVars>
      </dgm:prSet>
      <dgm:spPr/>
    </dgm:pt>
    <dgm:pt modelId="{2087E06D-632D-433F-B808-A2DB2CF90B8C}" type="pres">
      <dgm:prSet presAssocID="{2BCEA6BC-9FA4-4447-B4CF-D5CF5EE6D22D}" presName="childText" presStyleLbl="revTx" presStyleIdx="1" presStyleCnt="3">
        <dgm:presLayoutVars>
          <dgm:bulletEnabled val="1"/>
        </dgm:presLayoutVars>
      </dgm:prSet>
      <dgm:spPr/>
    </dgm:pt>
    <dgm:pt modelId="{55E28D7B-5618-43FF-B4D1-0CDB3D0DC445}" type="pres">
      <dgm:prSet presAssocID="{22D6D361-0D1C-451F-9AF3-F70964C55223}" presName="parentText" presStyleLbl="node1" presStyleIdx="2" presStyleCnt="3">
        <dgm:presLayoutVars>
          <dgm:chMax val="0"/>
          <dgm:bulletEnabled val="1"/>
        </dgm:presLayoutVars>
      </dgm:prSet>
      <dgm:spPr/>
    </dgm:pt>
    <dgm:pt modelId="{BA5E9014-268C-45C6-B557-483D29138254}" type="pres">
      <dgm:prSet presAssocID="{22D6D361-0D1C-451F-9AF3-F70964C55223}" presName="childText" presStyleLbl="revTx" presStyleIdx="2" presStyleCnt="3">
        <dgm:presLayoutVars>
          <dgm:bulletEnabled val="1"/>
        </dgm:presLayoutVars>
      </dgm:prSet>
      <dgm:spPr/>
    </dgm:pt>
  </dgm:ptLst>
  <dgm:cxnLst>
    <dgm:cxn modelId="{45010212-37AB-4553-A43A-E8C0123240D2}" srcId="{B1DC9376-0AA8-4FAD-B724-3196AF678BDA}" destId="{6A1A7F93-A290-424F-BB62-DE4E2BA77EC8}" srcOrd="2" destOrd="0" parTransId="{D37B28BE-8712-4D07-BFA8-2BABDE031663}" sibTransId="{81C5C81A-163E-40B3-899D-166DF48C7F79}"/>
    <dgm:cxn modelId="{DA486B21-6EA9-4193-AE31-984472F35399}" srcId="{2BCEA6BC-9FA4-4447-B4CF-D5CF5EE6D22D}" destId="{66D48EFD-AEFD-4613-B6D7-A6C48035F4E1}" srcOrd="2" destOrd="0" parTransId="{67408E62-3B94-45BB-80F9-B84AEEC990E7}" sibTransId="{E2CDFC07-112E-4761-9BEC-AD0CC2FB905B}"/>
    <dgm:cxn modelId="{F6F07E2C-C905-4E48-B26F-34163A2B2F26}" srcId="{B1DC9376-0AA8-4FAD-B724-3196AF678BDA}" destId="{62486E79-85A7-41F4-AB2A-02FFD270DCC3}" srcOrd="0" destOrd="0" parTransId="{3041D552-2861-4F62-9F2A-A7C9C74E8A98}" sibTransId="{C99CACB8-F76F-458B-8EAA-273CB3B3D01B}"/>
    <dgm:cxn modelId="{3A7A3E34-3F80-4E8E-BA1C-01AA3DFBCBE7}" type="presOf" srcId="{DB2ABCA8-1415-4891-9AFA-21FFB8F09290}" destId="{BA5E9014-268C-45C6-B557-483D29138254}" srcOrd="0" destOrd="0" presId="urn:microsoft.com/office/officeart/2005/8/layout/vList2"/>
    <dgm:cxn modelId="{71818A42-3E78-4210-A97C-8D98079D366C}" type="presOf" srcId="{2BCEA6BC-9FA4-4447-B4CF-D5CF5EE6D22D}" destId="{CA9ABC61-D56D-4F6A-AEE2-1214EC32E2FB}" srcOrd="0" destOrd="0" presId="urn:microsoft.com/office/officeart/2005/8/layout/vList2"/>
    <dgm:cxn modelId="{BE82B047-7856-4AC2-8040-FFE03EE83CFD}" type="presOf" srcId="{B996DB7B-16AB-402B-AE3A-3A75FB83CF59}" destId="{BA5E9014-268C-45C6-B557-483D29138254}" srcOrd="0" destOrd="1" presId="urn:microsoft.com/office/officeart/2005/8/layout/vList2"/>
    <dgm:cxn modelId="{9CB0BD49-7D9A-416C-BB9E-900BEADC1C7E}" type="presOf" srcId="{00ABA42B-7AB0-4543-9CEF-280921C67DB8}" destId="{2087E06D-632D-433F-B808-A2DB2CF90B8C}" srcOrd="0" destOrd="0" presId="urn:microsoft.com/office/officeart/2005/8/layout/vList2"/>
    <dgm:cxn modelId="{4AD87B52-7D03-428A-B7DC-86B602CD7B20}" type="presOf" srcId="{B2C3AFC6-91B5-4EBF-9B91-85CE25B0F0EA}" destId="{2087E06D-632D-433F-B808-A2DB2CF90B8C}" srcOrd="0" destOrd="1" presId="urn:microsoft.com/office/officeart/2005/8/layout/vList2"/>
    <dgm:cxn modelId="{F1C34157-59C5-403B-B5CE-59F313A8006A}" srcId="{B1DC9376-0AA8-4FAD-B724-3196AF678BDA}" destId="{8071366B-148A-4736-ABB5-C0ACEA60820F}" srcOrd="1" destOrd="0" parTransId="{1758D77C-F9E2-4C91-B9B6-0C24E2FC12A8}" sibTransId="{E1E4813A-B9A5-422E-BBC2-C783C0D24EBE}"/>
    <dgm:cxn modelId="{EAD13C80-2A34-42B9-96FD-C12C9FD66ECF}" srcId="{53C7156E-75EE-46A1-9F83-9C53010A1DDF}" destId="{2BCEA6BC-9FA4-4447-B4CF-D5CF5EE6D22D}" srcOrd="1" destOrd="0" parTransId="{84AA3EF9-FE2A-4E46-BC26-CEEA71CF5768}" sibTransId="{CDFD3381-67F2-4E40-959A-8F816A2355DB}"/>
    <dgm:cxn modelId="{C890BF83-9DDB-4A19-801D-0EFA7931362E}" type="presOf" srcId="{22D6D361-0D1C-451F-9AF3-F70964C55223}" destId="{55E28D7B-5618-43FF-B4D1-0CDB3D0DC445}" srcOrd="0" destOrd="0" presId="urn:microsoft.com/office/officeart/2005/8/layout/vList2"/>
    <dgm:cxn modelId="{706F4689-07F9-426B-A17F-B132AD4E15DD}" type="presOf" srcId="{8071366B-148A-4736-ABB5-C0ACEA60820F}" destId="{32F40EFA-0F9E-47B1-A663-9DC24D977F98}" srcOrd="0" destOrd="1" presId="urn:microsoft.com/office/officeart/2005/8/layout/vList2"/>
    <dgm:cxn modelId="{EF98038F-8085-43D4-8388-A6655ACDD80B}" srcId="{53C7156E-75EE-46A1-9F83-9C53010A1DDF}" destId="{22D6D361-0D1C-451F-9AF3-F70964C55223}" srcOrd="2" destOrd="0" parTransId="{AB1AE7C4-9A2D-4733-9AAB-5DD937CA5126}" sibTransId="{B96C126E-EC1B-4C26-A56D-0753CED9A3C0}"/>
    <dgm:cxn modelId="{0CEB4D93-DD42-4763-AC6A-6C25E2EA90F9}" type="presOf" srcId="{53C7156E-75EE-46A1-9F83-9C53010A1DDF}" destId="{295FF5EB-7BCD-4C8A-87E5-61816C71C4A4}" srcOrd="0" destOrd="0" presId="urn:microsoft.com/office/officeart/2005/8/layout/vList2"/>
    <dgm:cxn modelId="{ADFB4A96-4C88-4F3D-B844-A8B5FA915E61}" srcId="{22D6D361-0D1C-451F-9AF3-F70964C55223}" destId="{B996DB7B-16AB-402B-AE3A-3A75FB83CF59}" srcOrd="1" destOrd="0" parTransId="{E3DEF723-7AB4-4120-B12A-E9F43B0EA0D2}" sibTransId="{EF7B71DB-A3E3-49EE-BA74-6919ED955B3C}"/>
    <dgm:cxn modelId="{8DD3669D-F6E5-406B-AA45-58949AE35A62}" type="presOf" srcId="{66D48EFD-AEFD-4613-B6D7-A6C48035F4E1}" destId="{2087E06D-632D-433F-B808-A2DB2CF90B8C}" srcOrd="0" destOrd="2" presId="urn:microsoft.com/office/officeart/2005/8/layout/vList2"/>
    <dgm:cxn modelId="{4E8F54A8-D03E-4739-9D44-CD2132069D7F}" srcId="{22D6D361-0D1C-451F-9AF3-F70964C55223}" destId="{DB2ABCA8-1415-4891-9AFA-21FFB8F09290}" srcOrd="0" destOrd="0" parTransId="{39A45EE5-AA51-4729-910D-28F0A497FA45}" sibTransId="{2BA96A7F-16DD-4AD1-9C6C-1606FEAAF078}"/>
    <dgm:cxn modelId="{3FBDC2B7-D017-45A9-955A-1D0527F707DF}" type="presOf" srcId="{62486E79-85A7-41F4-AB2A-02FFD270DCC3}" destId="{32F40EFA-0F9E-47B1-A663-9DC24D977F98}" srcOrd="0" destOrd="0" presId="urn:microsoft.com/office/officeart/2005/8/layout/vList2"/>
    <dgm:cxn modelId="{6B2B0BC7-F314-4CF3-BF4B-73C57FA7D9EA}" type="presOf" srcId="{6A1A7F93-A290-424F-BB62-DE4E2BA77EC8}" destId="{32F40EFA-0F9E-47B1-A663-9DC24D977F98}" srcOrd="0" destOrd="2" presId="urn:microsoft.com/office/officeart/2005/8/layout/vList2"/>
    <dgm:cxn modelId="{862A4DC7-5BB8-4CF9-849A-32E555B7EA42}" srcId="{2BCEA6BC-9FA4-4447-B4CF-D5CF5EE6D22D}" destId="{B2C3AFC6-91B5-4EBF-9B91-85CE25B0F0EA}" srcOrd="1" destOrd="0" parTransId="{75260A01-65F7-4654-8D02-15591FC4DCD4}" sibTransId="{871C8968-4AF3-4071-9298-25E5C5FF896C}"/>
    <dgm:cxn modelId="{39185DDF-9CE0-41C3-AEFF-AD16F4364CA9}" type="presOf" srcId="{B1DC9376-0AA8-4FAD-B724-3196AF678BDA}" destId="{A1999721-9D8E-45D6-9B60-4B33757935B5}" srcOrd="0" destOrd="0" presId="urn:microsoft.com/office/officeart/2005/8/layout/vList2"/>
    <dgm:cxn modelId="{8D0BF7E7-B74D-488A-858C-7054BF5C80E8}" srcId="{53C7156E-75EE-46A1-9F83-9C53010A1DDF}" destId="{B1DC9376-0AA8-4FAD-B724-3196AF678BDA}" srcOrd="0" destOrd="0" parTransId="{444861FF-66C6-4E28-9535-CEF2DB676329}" sibTransId="{1951B872-B972-4789-9358-1456CBB88421}"/>
    <dgm:cxn modelId="{14656EFC-6817-409B-99EC-D8954652AB8B}" srcId="{2BCEA6BC-9FA4-4447-B4CF-D5CF5EE6D22D}" destId="{00ABA42B-7AB0-4543-9CEF-280921C67DB8}" srcOrd="0" destOrd="0" parTransId="{6B6CEE23-80EC-48FF-9141-F0471E55842D}" sibTransId="{0A01623C-6C7A-404A-AC40-55513BDCCE15}"/>
    <dgm:cxn modelId="{C96001A6-92D1-4615-957C-91D1212358C2}" type="presParOf" srcId="{295FF5EB-7BCD-4C8A-87E5-61816C71C4A4}" destId="{A1999721-9D8E-45D6-9B60-4B33757935B5}" srcOrd="0" destOrd="0" presId="urn:microsoft.com/office/officeart/2005/8/layout/vList2"/>
    <dgm:cxn modelId="{F083E106-09D7-43E6-99C4-18A4FDAFC09A}" type="presParOf" srcId="{295FF5EB-7BCD-4C8A-87E5-61816C71C4A4}" destId="{32F40EFA-0F9E-47B1-A663-9DC24D977F98}" srcOrd="1" destOrd="0" presId="urn:microsoft.com/office/officeart/2005/8/layout/vList2"/>
    <dgm:cxn modelId="{434E86BD-F37F-4263-90F0-20E91EB7BE17}" type="presParOf" srcId="{295FF5EB-7BCD-4C8A-87E5-61816C71C4A4}" destId="{CA9ABC61-D56D-4F6A-AEE2-1214EC32E2FB}" srcOrd="2" destOrd="0" presId="urn:microsoft.com/office/officeart/2005/8/layout/vList2"/>
    <dgm:cxn modelId="{0CF7C106-1338-414F-92B7-72553A2CFEB5}" type="presParOf" srcId="{295FF5EB-7BCD-4C8A-87E5-61816C71C4A4}" destId="{2087E06D-632D-433F-B808-A2DB2CF90B8C}" srcOrd="3" destOrd="0" presId="urn:microsoft.com/office/officeart/2005/8/layout/vList2"/>
    <dgm:cxn modelId="{E28077D2-9099-4FF0-8B66-E39630231FE1}" type="presParOf" srcId="{295FF5EB-7BCD-4C8A-87E5-61816C71C4A4}" destId="{55E28D7B-5618-43FF-B4D1-0CDB3D0DC445}" srcOrd="4" destOrd="0" presId="urn:microsoft.com/office/officeart/2005/8/layout/vList2"/>
    <dgm:cxn modelId="{6DFE62DF-9152-4BBC-9758-9BBC7052CD32}" type="presParOf" srcId="{295FF5EB-7BCD-4C8A-87E5-61816C71C4A4}" destId="{BA5E9014-268C-45C6-B557-483D2913825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6430D9-92F4-41BC-BE74-629C2068D11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it-IT"/>
        </a:p>
      </dgm:t>
    </dgm:pt>
    <dgm:pt modelId="{0DD3C9A7-957F-478D-9B33-77D6956E2437}">
      <dgm:prSet/>
      <dgm:spPr/>
      <dgm:t>
        <a:bodyPr/>
        <a:lstStyle/>
        <a:p>
          <a:r>
            <a:rPr lang="it-IT" baseline="0"/>
            <a:t>Il 2020 è stato indubbiamente contrassegnato dall’insorgere dell’emergenza sanitaria connessa alla repentina diffusione del Coronavirus sul territorio nazionale che ha richiesto l’adozione di misure straordinarie finalizzate prioritariamente al contenimento dei contagi ed alla salvaguardia della salute. In una situazione di eccezionale drammaticità in tutti i settori della vita sociale ed economica del Paese, anche alle pubbliche amministrazioni è stato chiesto di partecipare allo sforzo collettivo attraverso l’adozione generalizzata, in via emergenziale, di forme di lavoro agile, già previste dalla normativa ma ancora scarsamente diffuse negli enti centrali e periferici. </a:t>
          </a:r>
          <a:endParaRPr lang="it-IT"/>
        </a:p>
      </dgm:t>
    </dgm:pt>
    <dgm:pt modelId="{8CCF6FC6-8D33-4B83-BC1A-2DE884403A58}" type="parTrans" cxnId="{12E4C165-63BB-4887-B8D1-37A18EEC5702}">
      <dgm:prSet/>
      <dgm:spPr/>
      <dgm:t>
        <a:bodyPr/>
        <a:lstStyle/>
        <a:p>
          <a:endParaRPr lang="it-IT"/>
        </a:p>
      </dgm:t>
    </dgm:pt>
    <dgm:pt modelId="{388CED31-21AF-43EF-950F-19FBC8A5D585}" type="sibTrans" cxnId="{12E4C165-63BB-4887-B8D1-37A18EEC5702}">
      <dgm:prSet/>
      <dgm:spPr/>
      <dgm:t>
        <a:bodyPr/>
        <a:lstStyle/>
        <a:p>
          <a:endParaRPr lang="it-IT"/>
        </a:p>
      </dgm:t>
    </dgm:pt>
    <dgm:pt modelId="{219DFF84-069C-4E14-B8E0-B48386498CBB}">
      <dgm:prSet/>
      <dgm:spPr/>
      <dgm:t>
        <a:bodyPr/>
        <a:lstStyle/>
        <a:p>
          <a:r>
            <a:rPr lang="it-IT" baseline="0"/>
            <a:t>Si è trattato, in sintesi, di una vera e propria rivoluzione che ha condotto l’ARCEA, alla stregua di molte altre pa, ad imprimere una decisa accelerazione al processo di digitalizzazione e “dematerializzazione” dei processi amministrativi ed alla sperimentazione forzata di nuovi modelli organizzativi che, anche in base a specifiche previsioni normative, dovranno ora essere adottati in maniera ordinaria e permanente. </a:t>
          </a:r>
          <a:endParaRPr lang="it-IT"/>
        </a:p>
      </dgm:t>
    </dgm:pt>
    <dgm:pt modelId="{9AC50883-E8D5-4273-881C-48CBFB387028}" type="parTrans" cxnId="{F1EA59D6-E485-4EEB-B449-E74544C36BB8}">
      <dgm:prSet/>
      <dgm:spPr/>
      <dgm:t>
        <a:bodyPr/>
        <a:lstStyle/>
        <a:p>
          <a:endParaRPr lang="it-IT"/>
        </a:p>
      </dgm:t>
    </dgm:pt>
    <dgm:pt modelId="{EE468BBB-AB35-4C40-9DE7-7F0BDF2CABF1}" type="sibTrans" cxnId="{F1EA59D6-E485-4EEB-B449-E74544C36BB8}">
      <dgm:prSet/>
      <dgm:spPr/>
      <dgm:t>
        <a:bodyPr/>
        <a:lstStyle/>
        <a:p>
          <a:endParaRPr lang="it-IT"/>
        </a:p>
      </dgm:t>
    </dgm:pt>
    <dgm:pt modelId="{8B0CE686-53E8-426D-8EE8-26E5C4B3C141}">
      <dgm:prSet/>
      <dgm:spPr/>
      <dgm:t>
        <a:bodyPr/>
        <a:lstStyle/>
        <a:p>
          <a:r>
            <a:rPr lang="it-IT" baseline="0"/>
            <a:t>In tale contesto, l’ARCEA ha potuto capitalizzare gli sforzi compiuti negli anni precedenti, nei quali erano state avviate numerose iniziative di modernizzazione dei processi interni, ma si è anche trovata nella necessità di adottare procedure e disposizioni del tutto nuove con la conseguente necessità di un periodo di adattamento certamente non agevolato dalla pandemia in corso. </a:t>
          </a:r>
          <a:endParaRPr lang="it-IT"/>
        </a:p>
      </dgm:t>
    </dgm:pt>
    <dgm:pt modelId="{00801110-7B12-4E6B-96DC-24F5AB28A577}" type="parTrans" cxnId="{FD3890DE-C9C6-4088-AC35-1F6DB0E9630B}">
      <dgm:prSet/>
      <dgm:spPr/>
      <dgm:t>
        <a:bodyPr/>
        <a:lstStyle/>
        <a:p>
          <a:endParaRPr lang="it-IT"/>
        </a:p>
      </dgm:t>
    </dgm:pt>
    <dgm:pt modelId="{10F7B6EC-1C10-490E-96A2-9C486C4ABAFC}" type="sibTrans" cxnId="{FD3890DE-C9C6-4088-AC35-1F6DB0E9630B}">
      <dgm:prSet/>
      <dgm:spPr/>
      <dgm:t>
        <a:bodyPr/>
        <a:lstStyle/>
        <a:p>
          <a:endParaRPr lang="it-IT"/>
        </a:p>
      </dgm:t>
    </dgm:pt>
    <dgm:pt modelId="{E27E306B-AE1A-417B-928A-D9B06856549D}">
      <dgm:prSet/>
      <dgm:spPr/>
      <dgm:t>
        <a:bodyPr/>
        <a:lstStyle/>
        <a:p>
          <a:r>
            <a:rPr lang="it-IT" baseline="0"/>
            <a:t>In particolare, tutti i dipendenti dell’Agenzia sono stati autorizzati, a partire dal mese di Marzo, a svolgere la propria attività in remoto utilizzando i sistemi informativi dell’Agenzia opportunamente ricalibrati ed in parte potenziati per rispondere in maniera adeguata all’emergenza. Tra i risultati più importanti, dal punto di vista della digitalizzazione dei servizi, è possibile annoverare l’avvio di un processo finalizzato a dotare tutti i dipendenti di firma elettronica, il cui completamento nel 2021 diverrà un obiettivo di performance organizzativa, l’adozione di atti amministrativi in formato aperto, la protocollazione di una elevata percentuale di documenti nativamente digitali e l’introduzione di forme di meeting a distanza attraverso piattaforme multimediali. </a:t>
          </a:r>
          <a:endParaRPr lang="it-IT"/>
        </a:p>
      </dgm:t>
    </dgm:pt>
    <dgm:pt modelId="{5EAAA46A-8058-4835-AF90-ADAC8841D988}" type="parTrans" cxnId="{CE3D1D38-BB46-492E-9C50-37AC3D2D48C1}">
      <dgm:prSet/>
      <dgm:spPr/>
      <dgm:t>
        <a:bodyPr/>
        <a:lstStyle/>
        <a:p>
          <a:endParaRPr lang="it-IT"/>
        </a:p>
      </dgm:t>
    </dgm:pt>
    <dgm:pt modelId="{5F0BA895-03BB-4707-BA8A-32F9956EBDF0}" type="sibTrans" cxnId="{CE3D1D38-BB46-492E-9C50-37AC3D2D48C1}">
      <dgm:prSet/>
      <dgm:spPr/>
      <dgm:t>
        <a:bodyPr/>
        <a:lstStyle/>
        <a:p>
          <a:endParaRPr lang="it-IT"/>
        </a:p>
      </dgm:t>
    </dgm:pt>
    <dgm:pt modelId="{C2415110-D8F2-400D-8D02-85A686DB2F7F}" type="pres">
      <dgm:prSet presAssocID="{EF6430D9-92F4-41BC-BE74-629C2068D118}" presName="linear" presStyleCnt="0">
        <dgm:presLayoutVars>
          <dgm:animLvl val="lvl"/>
          <dgm:resizeHandles val="exact"/>
        </dgm:presLayoutVars>
      </dgm:prSet>
      <dgm:spPr/>
    </dgm:pt>
    <dgm:pt modelId="{F02CB2D9-7688-4BF7-9151-74B26F62B83D}" type="pres">
      <dgm:prSet presAssocID="{0DD3C9A7-957F-478D-9B33-77D6956E2437}" presName="parentText" presStyleLbl="node1" presStyleIdx="0" presStyleCnt="4">
        <dgm:presLayoutVars>
          <dgm:chMax val="0"/>
          <dgm:bulletEnabled val="1"/>
        </dgm:presLayoutVars>
      </dgm:prSet>
      <dgm:spPr/>
    </dgm:pt>
    <dgm:pt modelId="{22F6436A-25FC-4D5B-99D2-C65D976D53F4}" type="pres">
      <dgm:prSet presAssocID="{388CED31-21AF-43EF-950F-19FBC8A5D585}" presName="spacer" presStyleCnt="0"/>
      <dgm:spPr/>
    </dgm:pt>
    <dgm:pt modelId="{3135D256-3ECE-4B37-920E-44FCC122D463}" type="pres">
      <dgm:prSet presAssocID="{219DFF84-069C-4E14-B8E0-B48386498CBB}" presName="parentText" presStyleLbl="node1" presStyleIdx="1" presStyleCnt="4">
        <dgm:presLayoutVars>
          <dgm:chMax val="0"/>
          <dgm:bulletEnabled val="1"/>
        </dgm:presLayoutVars>
      </dgm:prSet>
      <dgm:spPr/>
    </dgm:pt>
    <dgm:pt modelId="{BA2907F9-71B3-445A-815F-C9FEA722C2F7}" type="pres">
      <dgm:prSet presAssocID="{EE468BBB-AB35-4C40-9DE7-7F0BDF2CABF1}" presName="spacer" presStyleCnt="0"/>
      <dgm:spPr/>
    </dgm:pt>
    <dgm:pt modelId="{78635604-C5A4-4F29-A6DD-81B6DA6A7E86}" type="pres">
      <dgm:prSet presAssocID="{8B0CE686-53E8-426D-8EE8-26E5C4B3C141}" presName="parentText" presStyleLbl="node1" presStyleIdx="2" presStyleCnt="4">
        <dgm:presLayoutVars>
          <dgm:chMax val="0"/>
          <dgm:bulletEnabled val="1"/>
        </dgm:presLayoutVars>
      </dgm:prSet>
      <dgm:spPr/>
    </dgm:pt>
    <dgm:pt modelId="{F4941380-B719-4113-B9A8-1D59E648708C}" type="pres">
      <dgm:prSet presAssocID="{10F7B6EC-1C10-490E-96A2-9C486C4ABAFC}" presName="spacer" presStyleCnt="0"/>
      <dgm:spPr/>
    </dgm:pt>
    <dgm:pt modelId="{7961AF8D-4645-4840-B92A-7A3E607A2B60}" type="pres">
      <dgm:prSet presAssocID="{E27E306B-AE1A-417B-928A-D9B06856549D}" presName="parentText" presStyleLbl="node1" presStyleIdx="3" presStyleCnt="4">
        <dgm:presLayoutVars>
          <dgm:chMax val="0"/>
          <dgm:bulletEnabled val="1"/>
        </dgm:presLayoutVars>
      </dgm:prSet>
      <dgm:spPr/>
    </dgm:pt>
  </dgm:ptLst>
  <dgm:cxnLst>
    <dgm:cxn modelId="{9332FA0E-2EDD-4577-B5D6-6A1480CD8190}" type="presOf" srcId="{219DFF84-069C-4E14-B8E0-B48386498CBB}" destId="{3135D256-3ECE-4B37-920E-44FCC122D463}" srcOrd="0" destOrd="0" presId="urn:microsoft.com/office/officeart/2005/8/layout/vList2"/>
    <dgm:cxn modelId="{CE3D1D38-BB46-492E-9C50-37AC3D2D48C1}" srcId="{EF6430D9-92F4-41BC-BE74-629C2068D118}" destId="{E27E306B-AE1A-417B-928A-D9B06856549D}" srcOrd="3" destOrd="0" parTransId="{5EAAA46A-8058-4835-AF90-ADAC8841D988}" sibTransId="{5F0BA895-03BB-4707-BA8A-32F9956EBDF0}"/>
    <dgm:cxn modelId="{12E4C165-63BB-4887-B8D1-37A18EEC5702}" srcId="{EF6430D9-92F4-41BC-BE74-629C2068D118}" destId="{0DD3C9A7-957F-478D-9B33-77D6956E2437}" srcOrd="0" destOrd="0" parTransId="{8CCF6FC6-8D33-4B83-BC1A-2DE884403A58}" sibTransId="{388CED31-21AF-43EF-950F-19FBC8A5D585}"/>
    <dgm:cxn modelId="{BF3A828C-8B35-4EE2-BB75-0702E5B97B92}" type="presOf" srcId="{EF6430D9-92F4-41BC-BE74-629C2068D118}" destId="{C2415110-D8F2-400D-8D02-85A686DB2F7F}" srcOrd="0" destOrd="0" presId="urn:microsoft.com/office/officeart/2005/8/layout/vList2"/>
    <dgm:cxn modelId="{F1D6128F-A911-42DC-844A-A06E192777FA}" type="presOf" srcId="{0DD3C9A7-957F-478D-9B33-77D6956E2437}" destId="{F02CB2D9-7688-4BF7-9151-74B26F62B83D}" srcOrd="0" destOrd="0" presId="urn:microsoft.com/office/officeart/2005/8/layout/vList2"/>
    <dgm:cxn modelId="{73826699-C5F7-4A7B-B7BE-8CDB6E23CDCD}" type="presOf" srcId="{E27E306B-AE1A-417B-928A-D9B06856549D}" destId="{7961AF8D-4645-4840-B92A-7A3E607A2B60}" srcOrd="0" destOrd="0" presId="urn:microsoft.com/office/officeart/2005/8/layout/vList2"/>
    <dgm:cxn modelId="{F1EA59D6-E485-4EEB-B449-E74544C36BB8}" srcId="{EF6430D9-92F4-41BC-BE74-629C2068D118}" destId="{219DFF84-069C-4E14-B8E0-B48386498CBB}" srcOrd="1" destOrd="0" parTransId="{9AC50883-E8D5-4273-881C-48CBFB387028}" sibTransId="{EE468BBB-AB35-4C40-9DE7-7F0BDF2CABF1}"/>
    <dgm:cxn modelId="{FD3890DE-C9C6-4088-AC35-1F6DB0E9630B}" srcId="{EF6430D9-92F4-41BC-BE74-629C2068D118}" destId="{8B0CE686-53E8-426D-8EE8-26E5C4B3C141}" srcOrd="2" destOrd="0" parTransId="{00801110-7B12-4E6B-96DC-24F5AB28A577}" sibTransId="{10F7B6EC-1C10-490E-96A2-9C486C4ABAFC}"/>
    <dgm:cxn modelId="{931198FA-8EFF-489E-B941-15B1D43BA12E}" type="presOf" srcId="{8B0CE686-53E8-426D-8EE8-26E5C4B3C141}" destId="{78635604-C5A4-4F29-A6DD-81B6DA6A7E86}" srcOrd="0" destOrd="0" presId="urn:microsoft.com/office/officeart/2005/8/layout/vList2"/>
    <dgm:cxn modelId="{FCE8EC56-7C95-40E1-9D1E-C7975C456BF4}" type="presParOf" srcId="{C2415110-D8F2-400D-8D02-85A686DB2F7F}" destId="{F02CB2D9-7688-4BF7-9151-74B26F62B83D}" srcOrd="0" destOrd="0" presId="urn:microsoft.com/office/officeart/2005/8/layout/vList2"/>
    <dgm:cxn modelId="{F80997C1-9F40-427E-952C-988044037C9B}" type="presParOf" srcId="{C2415110-D8F2-400D-8D02-85A686DB2F7F}" destId="{22F6436A-25FC-4D5B-99D2-C65D976D53F4}" srcOrd="1" destOrd="0" presId="urn:microsoft.com/office/officeart/2005/8/layout/vList2"/>
    <dgm:cxn modelId="{869B4698-DED9-4AB7-B521-664700E91AEC}" type="presParOf" srcId="{C2415110-D8F2-400D-8D02-85A686DB2F7F}" destId="{3135D256-3ECE-4B37-920E-44FCC122D463}" srcOrd="2" destOrd="0" presId="urn:microsoft.com/office/officeart/2005/8/layout/vList2"/>
    <dgm:cxn modelId="{FF9BC53E-15E1-461F-A735-C802FC1FD498}" type="presParOf" srcId="{C2415110-D8F2-400D-8D02-85A686DB2F7F}" destId="{BA2907F9-71B3-445A-815F-C9FEA722C2F7}" srcOrd="3" destOrd="0" presId="urn:microsoft.com/office/officeart/2005/8/layout/vList2"/>
    <dgm:cxn modelId="{724BC2D5-5560-42FE-B43C-8EFF1902D2B4}" type="presParOf" srcId="{C2415110-D8F2-400D-8D02-85A686DB2F7F}" destId="{78635604-C5A4-4F29-A6DD-81B6DA6A7E86}" srcOrd="4" destOrd="0" presId="urn:microsoft.com/office/officeart/2005/8/layout/vList2"/>
    <dgm:cxn modelId="{DC54E3FB-399D-410C-B9CF-19FAB6DCD5E7}" type="presParOf" srcId="{C2415110-D8F2-400D-8D02-85A686DB2F7F}" destId="{F4941380-B719-4113-B9A8-1D59E648708C}" srcOrd="5" destOrd="0" presId="urn:microsoft.com/office/officeart/2005/8/layout/vList2"/>
    <dgm:cxn modelId="{814FACD5-DAC9-4A11-9682-3DBC39A8D043}" type="presParOf" srcId="{C2415110-D8F2-400D-8D02-85A686DB2F7F}" destId="{7961AF8D-4645-4840-B92A-7A3E607A2B6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C976A3A7-E04E-44DE-BD1C-678932673587}">
      <dgm:prSet custT="1"/>
      <dgm:spPr/>
      <dgm:t>
        <a:bodyPr/>
        <a:lstStyle/>
        <a:p>
          <a:pPr rtl="0"/>
          <a:r>
            <a:rPr lang="it-IT" sz="1400"/>
            <a:t>Attua, gestisce e aggiorna i </a:t>
          </a:r>
          <a:r>
            <a:rPr lang="it-IT" sz="1400" b="1">
              <a:solidFill>
                <a:schemeClr val="accent3">
                  <a:lumMod val="75000"/>
                </a:schemeClr>
              </a:solidFill>
            </a:rPr>
            <a:t>sistemi informatici </a:t>
          </a:r>
          <a:r>
            <a:rPr lang="it-IT" sz="1400"/>
            <a:t>dell’Agenzia </a:t>
          </a:r>
          <a:endParaRPr lang="it-IT" sz="1400" dirty="0"/>
        </a:p>
      </dgm:t>
    </dgm:pt>
    <dgm:pt modelId="{E3563EBE-7F49-45F0-B11A-CB2B0C413AF2}" type="parTrans" cxnId="{648D7E4D-66E2-4ABE-865C-A7FED8A7D75A}">
      <dgm:prSet/>
      <dgm:spPr/>
      <dgm:t>
        <a:bodyPr/>
        <a:lstStyle/>
        <a:p>
          <a:endParaRPr lang="it-IT"/>
        </a:p>
      </dgm:t>
    </dgm:pt>
    <dgm:pt modelId="{F15952E6-41B4-4F39-9149-2BC563FB46D8}" type="sibTrans" cxnId="{648D7E4D-66E2-4ABE-865C-A7FED8A7D75A}">
      <dgm:prSet/>
      <dgm:spPr/>
      <dgm:t>
        <a:bodyPr/>
        <a:lstStyle/>
        <a:p>
          <a:endParaRPr lang="it-IT"/>
        </a:p>
      </dgm:t>
    </dgm:pt>
    <dgm:pt modelId="{50B52AA5-B723-4F6A-90F1-5D61E67398FD}">
      <dgm:prSet/>
      <dgm:spPr/>
      <dgm:t>
        <a:bodyPr/>
        <a:lstStyle/>
        <a:p>
          <a:pPr rtl="0"/>
          <a:r>
            <a:rPr lang="it-IT"/>
            <a:t>Predispone ed attua piani finalizzati a garantire la sicurezza </a:t>
          </a:r>
          <a:r>
            <a:rPr lang="it-IT" b="1">
              <a:solidFill>
                <a:srgbClr val="00B050"/>
              </a:solidFill>
            </a:rPr>
            <a:t>logica</a:t>
          </a:r>
          <a:r>
            <a:rPr lang="it-IT"/>
            <a:t> e </a:t>
          </a:r>
          <a:r>
            <a:rPr lang="it-IT" b="1">
              <a:solidFill>
                <a:srgbClr val="00B050"/>
              </a:solidFill>
            </a:rPr>
            <a:t>fisica</a:t>
          </a:r>
          <a:r>
            <a:rPr lang="it-IT"/>
            <a:t> dei dati contenuti negli archivi informatici</a:t>
          </a:r>
          <a:endParaRPr lang="it-IT" dirty="0"/>
        </a:p>
      </dgm:t>
    </dgm:pt>
    <dgm:pt modelId="{19216DD4-77D8-4F8B-8F23-EB40CBC43A02}" type="parTrans" cxnId="{2B753893-B556-412F-9D43-82B04A112865}">
      <dgm:prSet/>
      <dgm:spPr/>
      <dgm:t>
        <a:bodyPr/>
        <a:lstStyle/>
        <a:p>
          <a:endParaRPr lang="it-IT"/>
        </a:p>
      </dgm:t>
    </dgm:pt>
    <dgm:pt modelId="{EC53D93A-A887-413D-A5DD-9A4528B545F8}" type="sibTrans" cxnId="{2B753893-B556-412F-9D43-82B04A112865}">
      <dgm:prSet/>
      <dgm:spPr/>
      <dgm:t>
        <a:bodyPr/>
        <a:lstStyle/>
        <a:p>
          <a:endParaRPr lang="it-IT"/>
        </a:p>
      </dgm:t>
    </dgm:pt>
    <dgm:pt modelId="{F0EC244C-5408-49D5-8CC7-417F2F77FC48}">
      <dgm:prSet/>
      <dgm:spPr/>
      <dgm:t>
        <a:bodyPr/>
        <a:lstStyle/>
        <a:p>
          <a:pPr rtl="0"/>
          <a:r>
            <a:rPr lang="it-IT"/>
            <a:t>Pianifica procedure di salvataggio dei dati e predispone piani atti a garantire la continuità operativa (“</a:t>
          </a:r>
          <a:r>
            <a:rPr lang="it-IT" b="1">
              <a:solidFill>
                <a:schemeClr val="accent3">
                  <a:lumMod val="50000"/>
                </a:schemeClr>
              </a:solidFill>
            </a:rPr>
            <a:t>Business Continuity Plan</a:t>
          </a:r>
          <a:r>
            <a:rPr lang="it-IT"/>
            <a:t>”) ed un tempestivo ripristino in caso di danni ("</a:t>
          </a:r>
          <a:r>
            <a:rPr lang="it-IT" b="1">
              <a:solidFill>
                <a:schemeClr val="accent3">
                  <a:lumMod val="50000"/>
                </a:schemeClr>
              </a:solidFill>
            </a:rPr>
            <a:t>Disaster Recovery</a:t>
          </a:r>
          <a:r>
            <a:rPr lang="it-IT"/>
            <a:t>")</a:t>
          </a:r>
          <a:endParaRPr lang="it-IT" dirty="0"/>
        </a:p>
      </dgm:t>
    </dgm:pt>
    <dgm:pt modelId="{DF2AD126-B701-4B01-A487-E31DF1261491}" type="parTrans" cxnId="{586DF242-1496-416F-ADB8-E5D5FB508229}">
      <dgm:prSet/>
      <dgm:spPr/>
      <dgm:t>
        <a:bodyPr/>
        <a:lstStyle/>
        <a:p>
          <a:endParaRPr lang="it-IT"/>
        </a:p>
      </dgm:t>
    </dgm:pt>
    <dgm:pt modelId="{FF64EB46-993E-4BB3-99EA-CE80961C96F1}" type="sibTrans" cxnId="{586DF242-1496-416F-ADB8-E5D5FB508229}">
      <dgm:prSet/>
      <dgm:spPr/>
      <dgm:t>
        <a:bodyPr/>
        <a:lstStyle/>
        <a:p>
          <a:endParaRPr lang="it-IT"/>
        </a:p>
      </dgm:t>
    </dgm:pt>
    <dgm:pt modelId="{D82C7630-B507-4887-B131-15F1842999AA}">
      <dgm:prSet/>
      <dgm:spPr/>
      <dgm:t>
        <a:bodyPr/>
        <a:lstStyle/>
        <a:p>
          <a:pPr rtl="0"/>
          <a:r>
            <a:rPr lang="it-IT"/>
            <a:t>Gestisce la </a:t>
          </a:r>
          <a:r>
            <a:rPr lang="it-IT" b="1">
              <a:solidFill>
                <a:schemeClr val="accent5">
                  <a:lumMod val="75000"/>
                </a:schemeClr>
              </a:solidFill>
            </a:rPr>
            <a:t>rete</a:t>
          </a:r>
          <a:r>
            <a:rPr lang="it-IT"/>
            <a:t> ed i </a:t>
          </a:r>
          <a:r>
            <a:rPr lang="it-IT" b="1">
              <a:solidFill>
                <a:schemeClr val="accent5">
                  <a:lumMod val="75000"/>
                </a:schemeClr>
              </a:solidFill>
            </a:rPr>
            <a:t>server</a:t>
          </a:r>
          <a:r>
            <a:rPr lang="it-IT"/>
            <a:t> dell'Agenzia e promuove l'informatizzazione delle procedure interne </a:t>
          </a:r>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A14DCCA-7032-4479-A627-E1D497428655}">
      <dgm:prSet/>
      <dgm:spPr/>
      <dgm:t>
        <a:bodyPr/>
        <a:lstStyle/>
        <a:p>
          <a:pPr rtl="0"/>
          <a:r>
            <a:rPr lang="it-IT" dirty="0"/>
            <a:t> Supporto specialistico trasversale; </a:t>
          </a:r>
        </a:p>
      </dgm:t>
    </dgm:pt>
    <dgm:pt modelId="{E56FC0F2-BA6C-431C-95BB-F69247334550}" type="parTrans" cxnId="{EDA28AA9-2843-426C-8DEC-67627C75BFAC}">
      <dgm:prSet/>
      <dgm:spPr/>
      <dgm:t>
        <a:bodyPr/>
        <a:lstStyle/>
        <a:p>
          <a:endParaRPr lang="it-IT"/>
        </a:p>
      </dgm:t>
    </dgm:pt>
    <dgm:pt modelId="{50805A57-8569-48C4-85C0-2461B5DFF776}" type="sibTrans" cxnId="{EDA28AA9-2843-426C-8DEC-67627C75BFAC}">
      <dgm:prSet/>
      <dgm:spPr/>
      <dgm:t>
        <a:bodyPr/>
        <a:lstStyle/>
        <a:p>
          <a:endParaRPr lang="it-IT"/>
        </a:p>
      </dgm:t>
    </dgm:pt>
    <dgm:pt modelId="{340E7532-B612-40E2-BCB0-6BDA5EAFBE95}">
      <dgm:prSet/>
      <dgm:spPr/>
      <dgm:t>
        <a:bodyPr/>
        <a:lstStyle/>
        <a:p>
          <a:pPr rtl="0"/>
          <a:r>
            <a:rPr lang="it-IT"/>
            <a:t>Ha la responsabilità delle attività operative inerenti la </a:t>
          </a:r>
          <a:r>
            <a:rPr lang="it-IT" b="1">
              <a:solidFill>
                <a:schemeClr val="accent2">
                  <a:lumMod val="75000"/>
                </a:schemeClr>
              </a:solidFill>
            </a:rPr>
            <a:t>sicurezza</a:t>
          </a:r>
          <a:r>
            <a:rPr lang="it-IT"/>
            <a:t> dei sistemi</a:t>
          </a:r>
          <a:endParaRPr lang="it-IT" dirty="0"/>
        </a:p>
      </dgm:t>
    </dgm:pt>
    <dgm:pt modelId="{106B4D1A-E91A-4AD9-A393-98E4451F9B46}" type="parTrans" cxnId="{117A61F9-8466-4721-9B60-A0AF3E2B5386}">
      <dgm:prSet/>
      <dgm:spPr/>
      <dgm:t>
        <a:bodyPr/>
        <a:lstStyle/>
        <a:p>
          <a:endParaRPr lang="it-IT"/>
        </a:p>
      </dgm:t>
    </dgm:pt>
    <dgm:pt modelId="{65D18299-0C8B-42F3-97FD-DCC5A26855C5}" type="sibTrans" cxnId="{117A61F9-8466-4721-9B60-A0AF3E2B5386}">
      <dgm:prSet/>
      <dgm:spPr/>
      <dgm:t>
        <a:bodyPr/>
        <a:lstStyle/>
        <a:p>
          <a:endParaRPr lang="it-IT"/>
        </a:p>
      </dgm:t>
    </dgm:pt>
    <dgm:pt modelId="{4CFC7560-8F8D-43F2-8C2B-764449559AF3}">
      <dgm:prSet custT="1"/>
      <dgm:spPr/>
      <dgm:t>
        <a:bodyPr/>
        <a:lstStyle/>
        <a:p>
          <a:pPr rtl="0"/>
          <a:r>
            <a:rPr lang="it-IT" sz="1400" dirty="0"/>
            <a:t>Sistemi Informatici dell’Agenzia </a:t>
          </a:r>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a:t>Archivi i Informatici</a:t>
          </a:r>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a:t>Business </a:t>
          </a:r>
          <a:r>
            <a:rPr lang="it-IT" dirty="0" err="1"/>
            <a:t>Continuity</a:t>
          </a:r>
          <a:r>
            <a:rPr lang="it-IT" dirty="0"/>
            <a:t> </a:t>
          </a:r>
          <a:r>
            <a:rPr lang="it-IT" dirty="0" err="1"/>
            <a:t>Plan</a:t>
          </a:r>
          <a:r>
            <a:rPr lang="it-IT" dirty="0"/>
            <a:t> - </a:t>
          </a:r>
          <a:r>
            <a:rPr lang="it-IT" dirty="0" err="1"/>
            <a:t>Disaster</a:t>
          </a:r>
          <a:r>
            <a:rPr lang="it-IT" dirty="0"/>
            <a:t> </a:t>
          </a:r>
          <a:r>
            <a:rPr lang="it-IT" dirty="0" err="1"/>
            <a:t>Recovery</a:t>
          </a:r>
          <a:endParaRPr lang="it-IT" dirty="0"/>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a:t>Procedure interne</a:t>
          </a:r>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D16D8AEF-5210-4355-B8D6-D29D77C92C37}">
      <dgm:prSet/>
      <dgm:spPr/>
      <dgm:t>
        <a:bodyPr/>
        <a:lstStyle/>
        <a:p>
          <a:pPr rtl="0"/>
          <a:r>
            <a:rPr lang="it-IT" dirty="0"/>
            <a:t>Supporto Tecnico  </a:t>
          </a:r>
        </a:p>
      </dgm:t>
    </dgm:pt>
    <dgm:pt modelId="{4606BF34-EC0E-4C68-8856-80B109BCECB1}" type="parTrans" cxnId="{FE598506-1C60-4367-9886-7975A7BA5430}">
      <dgm:prSet/>
      <dgm:spPr/>
      <dgm:t>
        <a:bodyPr/>
        <a:lstStyle/>
        <a:p>
          <a:endParaRPr lang="it-IT"/>
        </a:p>
      </dgm:t>
    </dgm:pt>
    <dgm:pt modelId="{0FD8D0A5-96D2-48DC-873F-EC3FB3670D5E}" type="sibTrans" cxnId="{FE598506-1C60-4367-9886-7975A7BA5430}">
      <dgm:prSet/>
      <dgm:spPr/>
      <dgm:t>
        <a:bodyPr/>
        <a:lstStyle/>
        <a:p>
          <a:endParaRPr lang="it-IT"/>
        </a:p>
      </dgm:t>
    </dgm:pt>
    <dgm:pt modelId="{50773130-DA02-4CBE-9C7E-DC04503381AF}">
      <dgm:prSet/>
      <dgm:spPr/>
      <dgm:t>
        <a:bodyPr/>
        <a:lstStyle/>
        <a:p>
          <a:pPr rtl="0"/>
          <a:r>
            <a:rPr lang="it-IT" dirty="0"/>
            <a:t>Sicurezza Informatica</a:t>
          </a:r>
        </a:p>
      </dgm:t>
    </dgm:pt>
    <dgm:pt modelId="{5A7CCA76-B0F0-472D-91F1-E9F976386DBA}" type="parTrans" cxnId="{33146B7F-7BFC-4692-AE85-4F9AD3D6724D}">
      <dgm:prSet/>
      <dgm:spPr/>
      <dgm:t>
        <a:bodyPr/>
        <a:lstStyle/>
        <a:p>
          <a:endParaRPr lang="it-IT"/>
        </a:p>
      </dgm:t>
    </dgm:pt>
    <dgm:pt modelId="{9FC6F203-38D5-43D1-9C5A-D2C25F00032D}" type="sibTrans" cxnId="{33146B7F-7BFC-4692-AE85-4F9AD3D6724D}">
      <dgm:prSet/>
      <dgm:spPr/>
      <dgm:t>
        <a:bodyPr/>
        <a:lstStyle/>
        <a:p>
          <a:endParaRPr lang="it-IT"/>
        </a:p>
      </dgm:t>
    </dgm:pt>
    <dgm:pt modelId="{52EBE229-B666-45B7-BDC3-AEA73E835BB4}">
      <dgm:prSet/>
      <dgm:spPr/>
      <dgm:t>
        <a:bodyPr/>
        <a:lstStyle/>
        <a:p>
          <a:pPr rtl="0"/>
          <a:r>
            <a:rPr lang="it-IT" b="1">
              <a:solidFill>
                <a:schemeClr val="accent5">
                  <a:lumMod val="75000"/>
                </a:schemeClr>
              </a:solidFill>
            </a:rPr>
            <a:t> </a:t>
          </a:r>
          <a:r>
            <a:rPr lang="it-IT" b="0">
              <a:solidFill>
                <a:schemeClr val="tx1"/>
              </a:solidFill>
            </a:rPr>
            <a:t>Per l’erogazione e fruizione del Protocollo </a:t>
          </a:r>
          <a:r>
            <a:rPr lang="it-IT" b="1">
              <a:solidFill>
                <a:schemeClr val="accent5">
                  <a:lumMod val="75000"/>
                </a:schemeClr>
              </a:solidFill>
            </a:rPr>
            <a:t>Informatico</a:t>
          </a:r>
          <a:r>
            <a:rPr lang="it-IT"/>
            <a:t>.</a:t>
          </a:r>
          <a:endParaRPr lang="it-IT" dirty="0"/>
        </a:p>
      </dgm:t>
    </dgm:pt>
    <dgm:pt modelId="{422C8F73-409A-44EC-9DD8-672959D0A61C}" type="parTrans" cxnId="{1DD72564-60A8-42B7-A0DD-51917026F9DD}">
      <dgm:prSet/>
      <dgm:spPr/>
      <dgm:t>
        <a:bodyPr/>
        <a:lstStyle/>
        <a:p>
          <a:endParaRPr lang="it-IT"/>
        </a:p>
      </dgm:t>
    </dgm:pt>
    <dgm:pt modelId="{9194A2A0-545E-4285-9A24-6F73467BA22E}" type="sibTrans" cxnId="{1DD72564-60A8-42B7-A0DD-51917026F9DD}">
      <dgm:prSet/>
      <dgm:spPr/>
      <dgm:t>
        <a:bodyPr/>
        <a:lstStyle/>
        <a:p>
          <a:endParaRPr lang="it-IT"/>
        </a:p>
      </dgm:t>
    </dgm:pt>
    <dgm:pt modelId="{E55215B2-72BB-4345-9D9A-B21613E84730}">
      <dgm:prSet/>
      <dgm:spPr/>
      <dgm:t>
        <a:bodyPr/>
        <a:lstStyle/>
        <a:p>
          <a:pPr rtl="0"/>
          <a:r>
            <a:rPr lang="it-IT"/>
            <a:t>Progettazione del </a:t>
          </a:r>
          <a:r>
            <a:rPr lang="it-IT" b="1">
              <a:solidFill>
                <a:schemeClr val="accent5">
                  <a:lumMod val="75000"/>
                </a:schemeClr>
              </a:solidFill>
            </a:rPr>
            <a:t>sito web </a:t>
          </a:r>
          <a:r>
            <a:rPr lang="it-IT"/>
            <a:t>dell'Agenzia;</a:t>
          </a:r>
          <a:endParaRPr lang="it-IT" dirty="0"/>
        </a:p>
      </dgm:t>
    </dgm:pt>
    <dgm:pt modelId="{E1E93628-21A8-4CD4-9C22-707B8008D563}" type="parTrans" cxnId="{D227FE93-4777-4C7D-9254-945F877C04E5}">
      <dgm:prSet/>
      <dgm:spPr/>
      <dgm:t>
        <a:bodyPr/>
        <a:lstStyle/>
        <a:p>
          <a:endParaRPr lang="it-IT"/>
        </a:p>
      </dgm:t>
    </dgm:pt>
    <dgm:pt modelId="{BE594E75-465E-443D-A072-0CDC3BE10F35}" type="sibTrans" cxnId="{D227FE93-4777-4C7D-9254-945F877C04E5}">
      <dgm:prSet/>
      <dgm:spPr/>
      <dgm:t>
        <a:bodyPr/>
        <a:lstStyle/>
        <a:p>
          <a:endParaRPr lang="it-IT"/>
        </a:p>
      </dgm:t>
    </dgm:pt>
    <dgm:pt modelId="{D350B02A-09A4-4F0E-A8ED-3F0CD85BABBB}">
      <dgm:prSet/>
      <dgm:spPr/>
      <dgm:t>
        <a:bodyPr/>
        <a:lstStyle/>
        <a:p>
          <a:pPr rtl="0"/>
          <a:r>
            <a:rPr lang="it-IT"/>
            <a:t>Progettazione e manutenzione di sistemi di</a:t>
          </a:r>
          <a:r>
            <a:rPr lang="it-IT" b="1"/>
            <a:t> </a:t>
          </a:r>
          <a:r>
            <a:rPr lang="it-IT" b="1">
              <a:solidFill>
                <a:schemeClr val="accent5">
                  <a:lumMod val="75000"/>
                </a:schemeClr>
              </a:solidFill>
            </a:rPr>
            <a:t>comunicazione/interazione digitale</a:t>
          </a:r>
          <a:r>
            <a:rPr lang="it-IT">
              <a:solidFill>
                <a:schemeClr val="accent5">
                  <a:lumMod val="75000"/>
                </a:schemeClr>
              </a:solidFill>
            </a:rPr>
            <a:t> </a:t>
          </a:r>
          <a:r>
            <a:rPr lang="it-IT">
              <a:solidFill>
                <a:schemeClr val="tx1"/>
              </a:solidFill>
            </a:rPr>
            <a:t>all’interno dell’Agenzia e</a:t>
          </a:r>
          <a:r>
            <a:rPr lang="it-IT">
              <a:solidFill>
                <a:schemeClr val="accent5">
                  <a:lumMod val="75000"/>
                </a:schemeClr>
              </a:solidFill>
            </a:rPr>
            <a:t> </a:t>
          </a:r>
          <a:r>
            <a:rPr lang="it-IT"/>
            <a:t>con Organismi Delegati</a:t>
          </a:r>
          <a:endParaRPr lang="it-IT" dirty="0"/>
        </a:p>
      </dgm:t>
    </dgm:pt>
    <dgm:pt modelId="{1FF440D3-D076-4EA6-95D8-04B406C20EA0}" type="parTrans" cxnId="{A5664AFF-6A77-4C13-B3D2-AEDADDCEF54E}">
      <dgm:prSet/>
      <dgm:spPr/>
      <dgm:t>
        <a:bodyPr/>
        <a:lstStyle/>
        <a:p>
          <a:endParaRPr lang="it-IT"/>
        </a:p>
      </dgm:t>
    </dgm:pt>
    <dgm:pt modelId="{3AD7E554-F3C3-400F-9AEE-56A944812E66}" type="sibTrans" cxnId="{A5664AFF-6A77-4C13-B3D2-AEDADDCEF54E}">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6"/>
      <dgm:spPr/>
    </dgm:pt>
    <dgm:pt modelId="{81AC7A30-0C6A-425B-B772-4EC347B2B916}" type="pres">
      <dgm:prSet presAssocID="{4CFC7560-8F8D-43F2-8C2B-764449559AF3}" presName="parentText" presStyleLbl="node1" presStyleIdx="0" presStyleCnt="6">
        <dgm:presLayoutVars>
          <dgm:chMax val="0"/>
          <dgm:bulletEnabled val="1"/>
        </dgm:presLayoutVars>
      </dgm:prSet>
      <dgm:spPr/>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6">
        <dgm:presLayoutVars>
          <dgm:bulletEnabled val="1"/>
        </dgm:presLayoutVars>
      </dgm:prSet>
      <dgm:spPr/>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6"/>
      <dgm:spPr/>
    </dgm:pt>
    <dgm:pt modelId="{956AE840-AC4E-4AD2-9DA5-A7F4EA11A56A}" type="pres">
      <dgm:prSet presAssocID="{584E6C5A-AFD3-4961-A2DF-21C5DD09DC94}" presName="parentText" presStyleLbl="node1" presStyleIdx="1" presStyleCnt="6">
        <dgm:presLayoutVars>
          <dgm:chMax val="0"/>
          <dgm:bulletEnabled val="1"/>
        </dgm:presLayoutVars>
      </dgm:prSet>
      <dgm:spPr/>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6">
        <dgm:presLayoutVars>
          <dgm:bulletEnabled val="1"/>
        </dgm:presLayoutVars>
      </dgm:prSet>
      <dgm:spPr/>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6"/>
      <dgm:spPr/>
    </dgm:pt>
    <dgm:pt modelId="{8C680383-75AE-4204-886D-B9979837E32C}" type="pres">
      <dgm:prSet presAssocID="{61863E2E-704D-47FE-81C5-C7550B9A485C}" presName="parentText" presStyleLbl="node1" presStyleIdx="2" presStyleCnt="6">
        <dgm:presLayoutVars>
          <dgm:chMax val="0"/>
          <dgm:bulletEnabled val="1"/>
        </dgm:presLayoutVars>
      </dgm:prSet>
      <dgm:spPr/>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6">
        <dgm:presLayoutVars>
          <dgm:bulletEnabled val="1"/>
        </dgm:presLayoutVars>
      </dgm:prSet>
      <dgm:spPr/>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6"/>
      <dgm:spPr/>
    </dgm:pt>
    <dgm:pt modelId="{AD93B323-2CE1-415B-A6E3-F7F695276175}" type="pres">
      <dgm:prSet presAssocID="{BAC23407-FFD4-453F-AF10-BD024421DE77}" presName="parentText" presStyleLbl="node1" presStyleIdx="3" presStyleCnt="6">
        <dgm:presLayoutVars>
          <dgm:chMax val="0"/>
          <dgm:bulletEnabled val="1"/>
        </dgm:presLayoutVars>
      </dgm:prSet>
      <dgm:spPr/>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6">
        <dgm:presLayoutVars>
          <dgm:bulletEnabled val="1"/>
        </dgm:presLayoutVars>
      </dgm:prSet>
      <dgm:spPr/>
    </dgm:pt>
    <dgm:pt modelId="{88779565-112C-4991-9FC2-1324519E94C8}" type="pres">
      <dgm:prSet presAssocID="{798095B2-70AD-40DB-BF99-07207CBFE27E}" presName="spaceBetweenRectangles" presStyleCnt="0"/>
      <dgm:spPr/>
    </dgm:pt>
    <dgm:pt modelId="{2EFC17A3-6DB1-4996-9CEF-47ACA1DBCC01}" type="pres">
      <dgm:prSet presAssocID="{D16D8AEF-5210-4355-B8D6-D29D77C92C37}" presName="parentLin" presStyleCnt="0"/>
      <dgm:spPr/>
    </dgm:pt>
    <dgm:pt modelId="{B9E75BF2-3B73-48A2-BAD6-0FCD8638E97E}" type="pres">
      <dgm:prSet presAssocID="{D16D8AEF-5210-4355-B8D6-D29D77C92C37}" presName="parentLeftMargin" presStyleLbl="node1" presStyleIdx="3" presStyleCnt="6"/>
      <dgm:spPr/>
    </dgm:pt>
    <dgm:pt modelId="{743D5BDD-5067-4935-8FEB-3EC40E700005}" type="pres">
      <dgm:prSet presAssocID="{D16D8AEF-5210-4355-B8D6-D29D77C92C37}" presName="parentText" presStyleLbl="node1" presStyleIdx="4" presStyleCnt="6">
        <dgm:presLayoutVars>
          <dgm:chMax val="0"/>
          <dgm:bulletEnabled val="1"/>
        </dgm:presLayoutVars>
      </dgm:prSet>
      <dgm:spPr/>
    </dgm:pt>
    <dgm:pt modelId="{69A8EC22-9591-493C-A4C6-F097E173162C}" type="pres">
      <dgm:prSet presAssocID="{D16D8AEF-5210-4355-B8D6-D29D77C92C37}" presName="negativeSpace" presStyleCnt="0"/>
      <dgm:spPr/>
    </dgm:pt>
    <dgm:pt modelId="{6D2390C8-D1B2-4387-B3E8-F31B12B01819}" type="pres">
      <dgm:prSet presAssocID="{D16D8AEF-5210-4355-B8D6-D29D77C92C37}" presName="childText" presStyleLbl="conFgAcc1" presStyleIdx="4" presStyleCnt="6">
        <dgm:presLayoutVars>
          <dgm:bulletEnabled val="1"/>
        </dgm:presLayoutVars>
      </dgm:prSet>
      <dgm:spPr/>
    </dgm:pt>
    <dgm:pt modelId="{510E80F2-8C4F-4B83-8579-DA36ABE5328D}" type="pres">
      <dgm:prSet presAssocID="{0FD8D0A5-96D2-48DC-873F-EC3FB3670D5E}" presName="spaceBetweenRectangles" presStyleCnt="0"/>
      <dgm:spPr/>
    </dgm:pt>
    <dgm:pt modelId="{2690F19A-4E07-4423-9080-18F8BB312CD3}" type="pres">
      <dgm:prSet presAssocID="{50773130-DA02-4CBE-9C7E-DC04503381AF}" presName="parentLin" presStyleCnt="0"/>
      <dgm:spPr/>
    </dgm:pt>
    <dgm:pt modelId="{15ABC782-DA52-460B-A4FB-5E501A4C2855}" type="pres">
      <dgm:prSet presAssocID="{50773130-DA02-4CBE-9C7E-DC04503381AF}" presName="parentLeftMargin" presStyleLbl="node1" presStyleIdx="4" presStyleCnt="6"/>
      <dgm:spPr/>
    </dgm:pt>
    <dgm:pt modelId="{2EFB52BA-A18A-430A-9E26-CAB206E1D2C5}" type="pres">
      <dgm:prSet presAssocID="{50773130-DA02-4CBE-9C7E-DC04503381AF}" presName="parentText" presStyleLbl="node1" presStyleIdx="5" presStyleCnt="6">
        <dgm:presLayoutVars>
          <dgm:chMax val="0"/>
          <dgm:bulletEnabled val="1"/>
        </dgm:presLayoutVars>
      </dgm:prSet>
      <dgm:spPr/>
    </dgm:pt>
    <dgm:pt modelId="{DBA5530C-AC91-4B9F-A492-6B3C05EDCD3C}" type="pres">
      <dgm:prSet presAssocID="{50773130-DA02-4CBE-9C7E-DC04503381AF}" presName="negativeSpace" presStyleCnt="0"/>
      <dgm:spPr/>
    </dgm:pt>
    <dgm:pt modelId="{6115A3D1-E6A9-4620-AF4B-77DD7EF8E5D1}" type="pres">
      <dgm:prSet presAssocID="{50773130-DA02-4CBE-9C7E-DC04503381AF}" presName="childText" presStyleLbl="conFgAcc1" presStyleIdx="5" presStyleCnt="6">
        <dgm:presLayoutVars>
          <dgm:bulletEnabled val="1"/>
        </dgm:presLayoutVars>
      </dgm:prSet>
      <dgm:spPr/>
    </dgm:pt>
  </dgm:ptLst>
  <dgm:cxnLst>
    <dgm:cxn modelId="{2D392502-1069-41BD-AD8D-96E6ED6B428B}" type="presOf" srcId="{D350B02A-09A4-4F0E-A8ED-3F0CD85BABBB}" destId="{6D2390C8-D1B2-4387-B3E8-F31B12B01819}" srcOrd="0" destOrd="2" presId="urn:microsoft.com/office/officeart/2005/8/layout/list1"/>
    <dgm:cxn modelId="{FE598506-1C60-4367-9886-7975A7BA5430}" srcId="{7969E3F6-3018-4033-9274-DA995C88F9B2}" destId="{D16D8AEF-5210-4355-B8D6-D29D77C92C37}" srcOrd="4" destOrd="0" parTransId="{4606BF34-EC0E-4C68-8856-80B109BCECB1}" sibTransId="{0FD8D0A5-96D2-48DC-873F-EC3FB3670D5E}"/>
    <dgm:cxn modelId="{71928012-BEAD-417B-95F8-B45BFB851B72}" type="presOf" srcId="{F0EC244C-5408-49D5-8CC7-417F2F77FC48}" destId="{C7040ED1-CB2E-43DE-87BF-90B07517DDC7}" srcOrd="0" destOrd="0" presId="urn:microsoft.com/office/officeart/2005/8/layout/list1"/>
    <dgm:cxn modelId="{A4A59C27-611B-4FAD-A91D-CAB833F223A7}" type="presOf" srcId="{4CFC7560-8F8D-43F2-8C2B-764449559AF3}" destId="{81AC7A30-0C6A-425B-B772-4EC347B2B916}" srcOrd="1" destOrd="0" presId="urn:microsoft.com/office/officeart/2005/8/layout/list1"/>
    <dgm:cxn modelId="{C9D8A52C-3A12-403F-8345-84AFF89D6674}" type="presOf" srcId="{BAC23407-FFD4-453F-AF10-BD024421DE77}" destId="{9853114D-9704-4258-BB0D-B8407DD825BD}" srcOrd="0" destOrd="0" presId="urn:microsoft.com/office/officeart/2005/8/layout/list1"/>
    <dgm:cxn modelId="{05EA232F-E1FD-4A37-861C-1AC88BFD608C}" type="presOf" srcId="{D16D8AEF-5210-4355-B8D6-D29D77C92C37}" destId="{B9E75BF2-3B73-48A2-BAD6-0FCD8638E97E}" srcOrd="0" destOrd="0" presId="urn:microsoft.com/office/officeart/2005/8/layout/list1"/>
    <dgm:cxn modelId="{C75A502F-37EF-43D0-A750-799C1C062A6C}" type="presOf" srcId="{50773130-DA02-4CBE-9C7E-DC04503381AF}" destId="{15ABC782-DA52-460B-A4FB-5E501A4C2855}" srcOrd="0" destOrd="0" presId="urn:microsoft.com/office/officeart/2005/8/layout/list1"/>
    <dgm:cxn modelId="{67471731-8BC9-493B-8BF2-162BD36BAA82}" type="presOf" srcId="{50B52AA5-B723-4F6A-90F1-5D61E67398FD}" destId="{24D69E11-6FA7-40C5-BFDE-F9E8B69F8EB0}" srcOrd="0" destOrd="0" presId="urn:microsoft.com/office/officeart/2005/8/layout/list1"/>
    <dgm:cxn modelId="{586DF242-1496-416F-ADB8-E5D5FB508229}" srcId="{61863E2E-704D-47FE-81C5-C7550B9A485C}" destId="{F0EC244C-5408-49D5-8CC7-417F2F77FC48}" srcOrd="0" destOrd="0" parTransId="{DF2AD126-B701-4B01-A487-E31DF1261491}" sibTransId="{FF64EB46-993E-4BB3-99EA-CE80961C96F1}"/>
    <dgm:cxn modelId="{1DD72564-60A8-42B7-A0DD-51917026F9DD}" srcId="{D16D8AEF-5210-4355-B8D6-D29D77C92C37}" destId="{52EBE229-B666-45B7-BDC3-AEA73E835BB4}" srcOrd="3" destOrd="0" parTransId="{422C8F73-409A-44EC-9DD8-672959D0A61C}" sibTransId="{9194A2A0-545E-4285-9A24-6F73467BA22E}"/>
    <dgm:cxn modelId="{97684847-05AC-470B-98F9-4CCFCB9100B9}" srcId="{7969E3F6-3018-4033-9274-DA995C88F9B2}" destId="{61863E2E-704D-47FE-81C5-C7550B9A485C}" srcOrd="2" destOrd="0" parTransId="{A8397C8C-1CEC-4661-8843-26B7DB449DE5}" sibTransId="{6B738263-C91C-47BD-AAF2-09DD38A8EB1F}"/>
    <dgm:cxn modelId="{3FE99947-A0EA-414C-B17A-618CD8FF0472}" type="presOf" srcId="{584E6C5A-AFD3-4961-A2DF-21C5DD09DC94}" destId="{956AE840-AC4E-4AD2-9DA5-A7F4EA11A56A}" srcOrd="1" destOrd="0" presId="urn:microsoft.com/office/officeart/2005/8/layout/list1"/>
    <dgm:cxn modelId="{49DEAC4A-FB3D-431B-80DD-A97479D5D2A0}" type="presOf" srcId="{50773130-DA02-4CBE-9C7E-DC04503381AF}" destId="{2EFB52BA-A18A-430A-9E26-CAB206E1D2C5}" srcOrd="1" destOrd="0" presId="urn:microsoft.com/office/officeart/2005/8/layout/list1"/>
    <dgm:cxn modelId="{648D7E4D-66E2-4ABE-865C-A7FED8A7D75A}" srcId="{4CFC7560-8F8D-43F2-8C2B-764449559AF3}" destId="{C976A3A7-E04E-44DE-BD1C-678932673587}" srcOrd="0" destOrd="0" parTransId="{E3563EBE-7F49-45F0-B11A-CB2B0C413AF2}" sibTransId="{F15952E6-41B4-4F39-9149-2BC563FB46D8}"/>
    <dgm:cxn modelId="{867AFF6E-56F9-4DA6-ACB2-3BAF35A75466}" type="presOf" srcId="{D82C7630-B507-4887-B131-15F1842999AA}" destId="{AE95ED7F-C373-42ED-ABC5-8241DD861AE0}" srcOrd="0" destOrd="0" presId="urn:microsoft.com/office/officeart/2005/8/layout/list1"/>
    <dgm:cxn modelId="{4CF81951-FAD8-4F56-A1D2-9F5D4B6204BC}" type="presOf" srcId="{E55215B2-72BB-4345-9D9A-B21613E84730}" destId="{6D2390C8-D1B2-4387-B3E8-F31B12B01819}" srcOrd="0" destOrd="1" presId="urn:microsoft.com/office/officeart/2005/8/layout/list1"/>
    <dgm:cxn modelId="{730C1952-A9CE-4599-AC62-634601F2C96E}" type="presOf" srcId="{7969E3F6-3018-4033-9274-DA995C88F9B2}" destId="{E14A42F8-3928-44E6-9FDA-379486A83104}" srcOrd="0" destOrd="0" presId="urn:microsoft.com/office/officeart/2005/8/layout/list1"/>
    <dgm:cxn modelId="{49FCEA78-DDCA-4B8E-BFC4-BB0E9321FB2D}" type="presOf" srcId="{61863E2E-704D-47FE-81C5-C7550B9A485C}" destId="{8C680383-75AE-4204-886D-B9979837E32C}" srcOrd="1" destOrd="0" presId="urn:microsoft.com/office/officeart/2005/8/layout/list1"/>
    <dgm:cxn modelId="{65A05A7B-B46C-49AB-AC89-52B4A2B578A1}" type="presOf" srcId="{52EBE229-B666-45B7-BDC3-AEA73E835BB4}" destId="{6D2390C8-D1B2-4387-B3E8-F31B12B01819}" srcOrd="0" destOrd="3" presId="urn:microsoft.com/office/officeart/2005/8/layout/list1"/>
    <dgm:cxn modelId="{33146B7F-7BFC-4692-AE85-4F9AD3D6724D}" srcId="{7969E3F6-3018-4033-9274-DA995C88F9B2}" destId="{50773130-DA02-4CBE-9C7E-DC04503381AF}" srcOrd="5" destOrd="0" parTransId="{5A7CCA76-B0F0-472D-91F1-E9F976386DBA}" sibTransId="{9FC6F203-38D5-43D1-9C5A-D2C25F00032D}"/>
    <dgm:cxn modelId="{2854168D-F6E6-4E46-838E-185AD7CAFA88}" srcId="{7969E3F6-3018-4033-9274-DA995C88F9B2}" destId="{4CFC7560-8F8D-43F2-8C2B-764449559AF3}" srcOrd="0" destOrd="0" parTransId="{D35E1775-2394-4737-8E6D-4FBE2062E3CB}" sibTransId="{F7BEAD7F-B3F6-457B-B2AB-1DF49E6A26D1}"/>
    <dgm:cxn modelId="{2B753893-B556-412F-9D43-82B04A112865}" srcId="{584E6C5A-AFD3-4961-A2DF-21C5DD09DC94}" destId="{50B52AA5-B723-4F6A-90F1-5D61E67398FD}" srcOrd="0" destOrd="0" parTransId="{19216DD4-77D8-4F8B-8F23-EB40CBC43A02}" sibTransId="{EC53D93A-A887-413D-A5DD-9A4528B545F8}"/>
    <dgm:cxn modelId="{D227FE93-4777-4C7D-9254-945F877C04E5}" srcId="{D16D8AEF-5210-4355-B8D6-D29D77C92C37}" destId="{E55215B2-72BB-4345-9D9A-B21613E84730}" srcOrd="1" destOrd="0" parTransId="{E1E93628-21A8-4CD4-9C22-707B8008D563}" sibTransId="{BE594E75-465E-443D-A072-0CDC3BE10F35}"/>
    <dgm:cxn modelId="{E13B5E97-E19F-442F-8381-693B9E01D7A3}" type="presOf" srcId="{340E7532-B612-40E2-BCB0-6BDA5EAFBE95}" destId="{6115A3D1-E6A9-4620-AF4B-77DD7EF8E5D1}" srcOrd="0" destOrd="0" presId="urn:microsoft.com/office/officeart/2005/8/layout/list1"/>
    <dgm:cxn modelId="{CC4E6E98-1552-43FC-A285-6E6FF6476538}" type="presOf" srcId="{4A14DCCA-7032-4479-A627-E1D497428655}" destId="{6D2390C8-D1B2-4387-B3E8-F31B12B01819}" srcOrd="0" destOrd="0" presId="urn:microsoft.com/office/officeart/2005/8/layout/list1"/>
    <dgm:cxn modelId="{EDA28AA9-2843-426C-8DEC-67627C75BFAC}" srcId="{D16D8AEF-5210-4355-B8D6-D29D77C92C37}" destId="{4A14DCCA-7032-4479-A627-E1D497428655}" srcOrd="0" destOrd="0" parTransId="{E56FC0F2-BA6C-431C-95BB-F69247334550}" sibTransId="{50805A57-8569-48C4-85C0-2461B5DFF776}"/>
    <dgm:cxn modelId="{EC84F6BD-ECA7-4C3A-8121-7FE8DD3F85E4}" type="presOf" srcId="{C976A3A7-E04E-44DE-BD1C-678932673587}" destId="{81263EB2-490B-4466-A19A-6F3F54DD21BF}" srcOrd="0"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EEAEA0C2-77EF-4329-BC43-28DDF37B55CF}" type="presOf" srcId="{BAC23407-FFD4-453F-AF10-BD024421DE77}" destId="{AD93B323-2CE1-415B-A6E3-F7F695276175}" srcOrd="1" destOrd="0" presId="urn:microsoft.com/office/officeart/2005/8/layout/list1"/>
    <dgm:cxn modelId="{9E7F59CA-C6B2-4C9D-B864-180AA1F002C9}" type="presOf" srcId="{4CFC7560-8F8D-43F2-8C2B-764449559AF3}" destId="{49351EDB-9260-4028-8991-CD0FF87B753E}" srcOrd="0" destOrd="0" presId="urn:microsoft.com/office/officeart/2005/8/layout/list1"/>
    <dgm:cxn modelId="{D4DA9FD2-FF88-44C0-A966-58C5BBBEBE43}" type="presOf" srcId="{61863E2E-704D-47FE-81C5-C7550B9A485C}" destId="{F6C9574E-050A-4F6A-A99A-83C059EC755A}" srcOrd="0" destOrd="0" presId="urn:microsoft.com/office/officeart/2005/8/layout/list1"/>
    <dgm:cxn modelId="{FD9986DD-6F97-484F-ABFF-9A3CF04E02EA}" type="presOf" srcId="{584E6C5A-AFD3-4961-A2DF-21C5DD09DC94}" destId="{3957612A-9A8D-4855-9854-6B41D50272E5}" srcOrd="0" destOrd="0" presId="urn:microsoft.com/office/officeart/2005/8/layout/list1"/>
    <dgm:cxn modelId="{C2028EDE-7B26-4583-86B7-E1A1150E3D82}" srcId="{7969E3F6-3018-4033-9274-DA995C88F9B2}" destId="{584E6C5A-AFD3-4961-A2DF-21C5DD09DC94}" srcOrd="1" destOrd="0" parTransId="{86687FAE-2DDB-47E6-9848-FA00CBECB36D}" sibTransId="{E6EFAB9D-7C30-40A0-83B1-D56B9A827DFB}"/>
    <dgm:cxn modelId="{C9546CE1-BC53-47C5-A8F4-3C4FD81B1284}" srcId="{7969E3F6-3018-4033-9274-DA995C88F9B2}" destId="{BAC23407-FFD4-453F-AF10-BD024421DE77}" srcOrd="3" destOrd="0" parTransId="{3B0350AF-A52D-4B7E-BF95-163AFAB6037D}" sibTransId="{798095B2-70AD-40DB-BF99-07207CBFE27E}"/>
    <dgm:cxn modelId="{117A61F9-8466-4721-9B60-A0AF3E2B5386}" srcId="{50773130-DA02-4CBE-9C7E-DC04503381AF}" destId="{340E7532-B612-40E2-BCB0-6BDA5EAFBE95}" srcOrd="0" destOrd="0" parTransId="{106B4D1A-E91A-4AD9-A393-98E4451F9B46}" sibTransId="{65D18299-0C8B-42F3-97FD-DCC5A26855C5}"/>
    <dgm:cxn modelId="{D96FEDF9-9364-4B8E-8EF0-1CFFC0FEB24A}" type="presOf" srcId="{D16D8AEF-5210-4355-B8D6-D29D77C92C37}" destId="{743D5BDD-5067-4935-8FEB-3EC40E700005}" srcOrd="1" destOrd="0" presId="urn:microsoft.com/office/officeart/2005/8/layout/list1"/>
    <dgm:cxn modelId="{A5664AFF-6A77-4C13-B3D2-AEDADDCEF54E}" srcId="{D16D8AEF-5210-4355-B8D6-D29D77C92C37}" destId="{D350B02A-09A4-4F0E-A8ED-3F0CD85BABBB}" srcOrd="2" destOrd="0" parTransId="{1FF440D3-D076-4EA6-95D8-04B406C20EA0}" sibTransId="{3AD7E554-F3C3-400F-9AEE-56A944812E66}"/>
    <dgm:cxn modelId="{E17F684F-A2BD-4CA5-A619-D0B5905C8C29}" type="presParOf" srcId="{E14A42F8-3928-44E6-9FDA-379486A83104}" destId="{4D02B448-C521-4184-8B4B-41650297D178}" srcOrd="0" destOrd="0" presId="urn:microsoft.com/office/officeart/2005/8/layout/list1"/>
    <dgm:cxn modelId="{D0DD693C-87F2-464F-B329-E4D518787671}" type="presParOf" srcId="{4D02B448-C521-4184-8B4B-41650297D178}" destId="{49351EDB-9260-4028-8991-CD0FF87B753E}" srcOrd="0" destOrd="0" presId="urn:microsoft.com/office/officeart/2005/8/layout/list1"/>
    <dgm:cxn modelId="{D5EEFDE7-2DF7-4ADA-AB5B-694C98DA1750}" type="presParOf" srcId="{4D02B448-C521-4184-8B4B-41650297D178}" destId="{81AC7A30-0C6A-425B-B772-4EC347B2B916}" srcOrd="1" destOrd="0" presId="urn:microsoft.com/office/officeart/2005/8/layout/list1"/>
    <dgm:cxn modelId="{35462198-23DD-4DA1-86B6-D5F18C58F713}" type="presParOf" srcId="{E14A42F8-3928-44E6-9FDA-379486A83104}" destId="{FE345232-A9DD-4077-9A72-E762D245E1AF}" srcOrd="1" destOrd="0" presId="urn:microsoft.com/office/officeart/2005/8/layout/list1"/>
    <dgm:cxn modelId="{BD57621A-7984-42F6-9220-176A2F1FD1DD}" type="presParOf" srcId="{E14A42F8-3928-44E6-9FDA-379486A83104}" destId="{81263EB2-490B-4466-A19A-6F3F54DD21BF}" srcOrd="2" destOrd="0" presId="urn:microsoft.com/office/officeart/2005/8/layout/list1"/>
    <dgm:cxn modelId="{4383B8CD-0F32-4E13-9120-A23C07D908D6}" type="presParOf" srcId="{E14A42F8-3928-44E6-9FDA-379486A83104}" destId="{B2E86784-EC1A-4BFA-91FF-BD646703BCCD}" srcOrd="3" destOrd="0" presId="urn:microsoft.com/office/officeart/2005/8/layout/list1"/>
    <dgm:cxn modelId="{32294FB3-4ECA-4E59-B386-2E06DF9AED3E}" type="presParOf" srcId="{E14A42F8-3928-44E6-9FDA-379486A83104}" destId="{D619D772-F60F-4C19-A230-8DFEE952EB4F}" srcOrd="4" destOrd="0" presId="urn:microsoft.com/office/officeart/2005/8/layout/list1"/>
    <dgm:cxn modelId="{F366602A-761E-4912-B44C-3DCADD465D02}" type="presParOf" srcId="{D619D772-F60F-4C19-A230-8DFEE952EB4F}" destId="{3957612A-9A8D-4855-9854-6B41D50272E5}" srcOrd="0" destOrd="0" presId="urn:microsoft.com/office/officeart/2005/8/layout/list1"/>
    <dgm:cxn modelId="{FE1254D7-FB08-4A29-AE3F-E1301FEEA836}" type="presParOf" srcId="{D619D772-F60F-4C19-A230-8DFEE952EB4F}" destId="{956AE840-AC4E-4AD2-9DA5-A7F4EA11A56A}" srcOrd="1" destOrd="0" presId="urn:microsoft.com/office/officeart/2005/8/layout/list1"/>
    <dgm:cxn modelId="{10283EB6-9D3A-4730-B54D-6E1F7D30B607}" type="presParOf" srcId="{E14A42F8-3928-44E6-9FDA-379486A83104}" destId="{BE391FEB-3972-4A48-A8DF-7B9BF1EE1068}" srcOrd="5" destOrd="0" presId="urn:microsoft.com/office/officeart/2005/8/layout/list1"/>
    <dgm:cxn modelId="{C53FF7B1-14C9-4E63-B534-8A8BFC2687AA}" type="presParOf" srcId="{E14A42F8-3928-44E6-9FDA-379486A83104}" destId="{24D69E11-6FA7-40C5-BFDE-F9E8B69F8EB0}" srcOrd="6" destOrd="0" presId="urn:microsoft.com/office/officeart/2005/8/layout/list1"/>
    <dgm:cxn modelId="{6420C7EA-CC0A-4D84-9DF5-6404D3466B3C}" type="presParOf" srcId="{E14A42F8-3928-44E6-9FDA-379486A83104}" destId="{60DFCAAC-853D-47D4-9AA6-9ACF8D24E1E2}" srcOrd="7" destOrd="0" presId="urn:microsoft.com/office/officeart/2005/8/layout/list1"/>
    <dgm:cxn modelId="{993D1BDB-0A9E-42E7-9E48-57E611F2B9CE}" type="presParOf" srcId="{E14A42F8-3928-44E6-9FDA-379486A83104}" destId="{D2E21C06-748A-4366-B43B-97D6C517B4B3}" srcOrd="8" destOrd="0" presId="urn:microsoft.com/office/officeart/2005/8/layout/list1"/>
    <dgm:cxn modelId="{458864E4-D9B2-4B6B-87A6-FF4D85A436D3}" type="presParOf" srcId="{D2E21C06-748A-4366-B43B-97D6C517B4B3}" destId="{F6C9574E-050A-4F6A-A99A-83C059EC755A}" srcOrd="0" destOrd="0" presId="urn:microsoft.com/office/officeart/2005/8/layout/list1"/>
    <dgm:cxn modelId="{C8AA3254-479A-476E-AE11-12511A050963}" type="presParOf" srcId="{D2E21C06-748A-4366-B43B-97D6C517B4B3}" destId="{8C680383-75AE-4204-886D-B9979837E32C}" srcOrd="1" destOrd="0" presId="urn:microsoft.com/office/officeart/2005/8/layout/list1"/>
    <dgm:cxn modelId="{7CE8501F-14B1-4630-ACBB-9A8F95F24522}" type="presParOf" srcId="{E14A42F8-3928-44E6-9FDA-379486A83104}" destId="{4F7751CB-7CA9-4E39-855B-9848B86540A5}" srcOrd="9" destOrd="0" presId="urn:microsoft.com/office/officeart/2005/8/layout/list1"/>
    <dgm:cxn modelId="{1E79BC4F-D5EF-4506-86DC-06627CA62736}" type="presParOf" srcId="{E14A42F8-3928-44E6-9FDA-379486A83104}" destId="{C7040ED1-CB2E-43DE-87BF-90B07517DDC7}" srcOrd="10" destOrd="0" presId="urn:microsoft.com/office/officeart/2005/8/layout/list1"/>
    <dgm:cxn modelId="{0009F7F4-D08C-4A55-B97E-1A1AEC6CD044}" type="presParOf" srcId="{E14A42F8-3928-44E6-9FDA-379486A83104}" destId="{C50151C3-029A-40EB-B459-E10217BFFEED}" srcOrd="11" destOrd="0" presId="urn:microsoft.com/office/officeart/2005/8/layout/list1"/>
    <dgm:cxn modelId="{CD6A8C1A-D182-43C8-992C-D3664B91C32A}" type="presParOf" srcId="{E14A42F8-3928-44E6-9FDA-379486A83104}" destId="{8847B27B-1EEC-4B6F-89FC-C5783429EDC3}" srcOrd="12" destOrd="0" presId="urn:microsoft.com/office/officeart/2005/8/layout/list1"/>
    <dgm:cxn modelId="{78456098-F370-431C-BB87-8F1C2276042B}" type="presParOf" srcId="{8847B27B-1EEC-4B6F-89FC-C5783429EDC3}" destId="{9853114D-9704-4258-BB0D-B8407DD825BD}" srcOrd="0" destOrd="0" presId="urn:microsoft.com/office/officeart/2005/8/layout/list1"/>
    <dgm:cxn modelId="{A5A26325-8D2B-41B7-BDFE-96E18683F6A9}" type="presParOf" srcId="{8847B27B-1EEC-4B6F-89FC-C5783429EDC3}" destId="{AD93B323-2CE1-415B-A6E3-F7F695276175}" srcOrd="1" destOrd="0" presId="urn:microsoft.com/office/officeart/2005/8/layout/list1"/>
    <dgm:cxn modelId="{04B00BD7-97E1-496D-A09F-F2C06372443E}" type="presParOf" srcId="{E14A42F8-3928-44E6-9FDA-379486A83104}" destId="{D25F7AA9-8352-40E9-8DFC-6466AEB2FD52}" srcOrd="13" destOrd="0" presId="urn:microsoft.com/office/officeart/2005/8/layout/list1"/>
    <dgm:cxn modelId="{DE596DE8-8196-4CF3-8FE4-CEB2D7C596FC}" type="presParOf" srcId="{E14A42F8-3928-44E6-9FDA-379486A83104}" destId="{AE95ED7F-C373-42ED-ABC5-8241DD861AE0}" srcOrd="14" destOrd="0" presId="urn:microsoft.com/office/officeart/2005/8/layout/list1"/>
    <dgm:cxn modelId="{1C7F4813-5238-4B41-9262-664A78EF4948}" type="presParOf" srcId="{E14A42F8-3928-44E6-9FDA-379486A83104}" destId="{88779565-112C-4991-9FC2-1324519E94C8}" srcOrd="15" destOrd="0" presId="urn:microsoft.com/office/officeart/2005/8/layout/list1"/>
    <dgm:cxn modelId="{19A73154-8D56-4390-AC8E-907D8931DEA4}" type="presParOf" srcId="{E14A42F8-3928-44E6-9FDA-379486A83104}" destId="{2EFC17A3-6DB1-4996-9CEF-47ACA1DBCC01}" srcOrd="16" destOrd="0" presId="urn:microsoft.com/office/officeart/2005/8/layout/list1"/>
    <dgm:cxn modelId="{5868E10D-D342-4830-AD2E-69B850B5ECD8}" type="presParOf" srcId="{2EFC17A3-6DB1-4996-9CEF-47ACA1DBCC01}" destId="{B9E75BF2-3B73-48A2-BAD6-0FCD8638E97E}" srcOrd="0" destOrd="0" presId="urn:microsoft.com/office/officeart/2005/8/layout/list1"/>
    <dgm:cxn modelId="{E5D359BB-AE7F-41E6-81C7-501DB4288EF0}" type="presParOf" srcId="{2EFC17A3-6DB1-4996-9CEF-47ACA1DBCC01}" destId="{743D5BDD-5067-4935-8FEB-3EC40E700005}" srcOrd="1" destOrd="0" presId="urn:microsoft.com/office/officeart/2005/8/layout/list1"/>
    <dgm:cxn modelId="{75AEAF22-BD83-4EDD-B647-859558949461}" type="presParOf" srcId="{E14A42F8-3928-44E6-9FDA-379486A83104}" destId="{69A8EC22-9591-493C-A4C6-F097E173162C}" srcOrd="17" destOrd="0" presId="urn:microsoft.com/office/officeart/2005/8/layout/list1"/>
    <dgm:cxn modelId="{4AE481AB-D141-4588-B77F-2EF6BB4B3B43}" type="presParOf" srcId="{E14A42F8-3928-44E6-9FDA-379486A83104}" destId="{6D2390C8-D1B2-4387-B3E8-F31B12B01819}" srcOrd="18" destOrd="0" presId="urn:microsoft.com/office/officeart/2005/8/layout/list1"/>
    <dgm:cxn modelId="{B5FE4D80-C5E1-421F-A7F6-D9D63D522D4E}" type="presParOf" srcId="{E14A42F8-3928-44E6-9FDA-379486A83104}" destId="{510E80F2-8C4F-4B83-8579-DA36ABE5328D}" srcOrd="19" destOrd="0" presId="urn:microsoft.com/office/officeart/2005/8/layout/list1"/>
    <dgm:cxn modelId="{2B41B51E-B2C6-4D0A-9AE5-B9D6B1381F65}" type="presParOf" srcId="{E14A42F8-3928-44E6-9FDA-379486A83104}" destId="{2690F19A-4E07-4423-9080-18F8BB312CD3}" srcOrd="20" destOrd="0" presId="urn:microsoft.com/office/officeart/2005/8/layout/list1"/>
    <dgm:cxn modelId="{F545F26E-6F39-4D37-8DD0-034ABD3FC013}" type="presParOf" srcId="{2690F19A-4E07-4423-9080-18F8BB312CD3}" destId="{15ABC782-DA52-460B-A4FB-5E501A4C2855}" srcOrd="0" destOrd="0" presId="urn:microsoft.com/office/officeart/2005/8/layout/list1"/>
    <dgm:cxn modelId="{915E655D-3A24-4F64-B5CB-75719DCF7B19}" type="presParOf" srcId="{2690F19A-4E07-4423-9080-18F8BB312CD3}" destId="{2EFB52BA-A18A-430A-9E26-CAB206E1D2C5}" srcOrd="1" destOrd="0" presId="urn:microsoft.com/office/officeart/2005/8/layout/list1"/>
    <dgm:cxn modelId="{A144A1F8-2B4B-44E5-9F55-BCE110E6C696}" type="presParOf" srcId="{E14A42F8-3928-44E6-9FDA-379486A83104}" destId="{DBA5530C-AC91-4B9F-A492-6B3C05EDCD3C}" srcOrd="21" destOrd="0" presId="urn:microsoft.com/office/officeart/2005/8/layout/list1"/>
    <dgm:cxn modelId="{B50A3B86-9DB2-4BA8-9A44-07052C6CD292}" type="presParOf" srcId="{E14A42F8-3928-44E6-9FDA-379486A83104}" destId="{6115A3D1-E6A9-4620-AF4B-77DD7EF8E5D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D82C7630-B507-4887-B131-15F1842999AA}">
      <dgm:prSet/>
      <dgm:spPr/>
      <dgm:t>
        <a:bodyPr/>
        <a:lstStyle/>
        <a:p>
          <a:pPr rtl="0"/>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CFC7560-8F8D-43F2-8C2B-764449559AF3}">
      <dgm:prSet custT="1"/>
      <dgm:spPr/>
      <dgm:t>
        <a:bodyPr/>
        <a:lstStyle/>
        <a:p>
          <a:pPr rtl="0"/>
          <a:r>
            <a:rPr lang="it-IT" sz="1400" dirty="0"/>
            <a:t>Si riunisce con cadenza trimestrale</a:t>
          </a:r>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a:t>Verifica l’adeguamento della documentazione inerente la sicurezza informatica</a:t>
          </a:r>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a:t>Propone Indirizzi e azioni in materia di sicurezza informatica</a:t>
          </a:r>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a:t>Informa il Direttore Generale sullo stato della situazione</a:t>
          </a:r>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D2A21654-3529-4A62-962F-E0E8FC25873B}">
      <dgm:prSet/>
      <dgm:spPr/>
      <dgm:t>
        <a:bodyPr/>
        <a:lstStyle/>
        <a:p>
          <a:r>
            <a:rPr lang="it-IT" dirty="0"/>
            <a:t>Insieme al Servizio “Sistema Informativo” costituisce il </a:t>
          </a:r>
          <a:r>
            <a:rPr lang="it-IT" dirty="0" err="1"/>
            <a:t>Change</a:t>
          </a:r>
          <a:r>
            <a:rPr lang="it-IT" dirty="0"/>
            <a:t> </a:t>
          </a:r>
          <a:r>
            <a:rPr lang="it-IT" dirty="0" err="1"/>
            <a:t>Advisory</a:t>
          </a:r>
          <a:r>
            <a:rPr lang="it-IT" dirty="0"/>
            <a:t> </a:t>
          </a:r>
          <a:r>
            <a:rPr lang="it-IT" dirty="0" err="1"/>
            <a:t>Board</a:t>
          </a:r>
          <a:r>
            <a:rPr lang="it-IT" dirty="0"/>
            <a:t> </a:t>
          </a:r>
        </a:p>
      </dgm:t>
    </dgm:pt>
    <dgm:pt modelId="{1C47A905-7776-4F5A-AE3C-29C80D4D7AF4}" type="parTrans" cxnId="{44848527-9013-4466-A7F3-0E367951BC7E}">
      <dgm:prSet/>
      <dgm:spPr/>
      <dgm:t>
        <a:bodyPr/>
        <a:lstStyle/>
        <a:p>
          <a:endParaRPr lang="it-IT"/>
        </a:p>
      </dgm:t>
    </dgm:pt>
    <dgm:pt modelId="{89420929-ADE4-4C5F-B928-52E10F5CF5F6}" type="sibTrans" cxnId="{44848527-9013-4466-A7F3-0E367951BC7E}">
      <dgm:prSet/>
      <dgm:spPr/>
      <dgm:t>
        <a:bodyPr/>
        <a:lstStyle/>
        <a:p>
          <a:endParaRPr lang="it-IT"/>
        </a:p>
      </dgm:t>
    </dgm:pt>
    <dgm:pt modelId="{F0EC244C-5408-49D5-8CC7-417F2F77FC48}">
      <dgm:prSet/>
      <dgm:spPr/>
      <dgm:t>
        <a:bodyPr/>
        <a:lstStyle/>
        <a:p>
          <a:pPr rtl="0"/>
          <a:endParaRPr lang="it-IT" dirty="0"/>
        </a:p>
      </dgm:t>
    </dgm:pt>
    <dgm:pt modelId="{FF64EB46-993E-4BB3-99EA-CE80961C96F1}" type="sibTrans" cxnId="{586DF242-1496-416F-ADB8-E5D5FB508229}">
      <dgm:prSet/>
      <dgm:spPr/>
      <dgm:t>
        <a:bodyPr/>
        <a:lstStyle/>
        <a:p>
          <a:endParaRPr lang="it-IT"/>
        </a:p>
      </dgm:t>
    </dgm:pt>
    <dgm:pt modelId="{DF2AD126-B701-4B01-A487-E31DF1261491}" type="parTrans" cxnId="{586DF242-1496-416F-ADB8-E5D5FB508229}">
      <dgm:prSet/>
      <dgm:spPr/>
      <dgm:t>
        <a:bodyPr/>
        <a:lstStyle/>
        <a:p>
          <a:endParaRPr lang="it-IT"/>
        </a:p>
      </dgm:t>
    </dgm:pt>
    <dgm:pt modelId="{50B52AA5-B723-4F6A-90F1-5D61E67398FD}">
      <dgm:prSet/>
      <dgm:spPr/>
      <dgm:t>
        <a:bodyPr/>
        <a:lstStyle/>
        <a:p>
          <a:pPr rtl="0"/>
          <a:endParaRPr lang="it-IT" dirty="0"/>
        </a:p>
      </dgm:t>
    </dgm:pt>
    <dgm:pt modelId="{EC53D93A-A887-413D-A5DD-9A4528B545F8}" type="sibTrans" cxnId="{2B753893-B556-412F-9D43-82B04A112865}">
      <dgm:prSet/>
      <dgm:spPr/>
      <dgm:t>
        <a:bodyPr/>
        <a:lstStyle/>
        <a:p>
          <a:endParaRPr lang="it-IT"/>
        </a:p>
      </dgm:t>
    </dgm:pt>
    <dgm:pt modelId="{19216DD4-77D8-4F8B-8F23-EB40CBC43A02}" type="parTrans" cxnId="{2B753893-B556-412F-9D43-82B04A112865}">
      <dgm:prSet/>
      <dgm:spPr/>
      <dgm:t>
        <a:bodyPr/>
        <a:lstStyle/>
        <a:p>
          <a:endParaRPr lang="it-IT"/>
        </a:p>
      </dgm:t>
    </dgm:pt>
    <dgm:pt modelId="{C976A3A7-E04E-44DE-BD1C-678932673587}">
      <dgm:prSet custT="1"/>
      <dgm:spPr/>
      <dgm:t>
        <a:bodyPr/>
        <a:lstStyle/>
        <a:p>
          <a:pPr rtl="0"/>
          <a:endParaRPr lang="it-IT" sz="1400" dirty="0"/>
        </a:p>
      </dgm:t>
    </dgm:pt>
    <dgm:pt modelId="{F15952E6-41B4-4F39-9149-2BC563FB46D8}" type="sibTrans" cxnId="{648D7E4D-66E2-4ABE-865C-A7FED8A7D75A}">
      <dgm:prSet/>
      <dgm:spPr/>
      <dgm:t>
        <a:bodyPr/>
        <a:lstStyle/>
        <a:p>
          <a:endParaRPr lang="it-IT"/>
        </a:p>
      </dgm:t>
    </dgm:pt>
    <dgm:pt modelId="{E3563EBE-7F49-45F0-B11A-CB2B0C413AF2}" type="parTrans" cxnId="{648D7E4D-66E2-4ABE-865C-A7FED8A7D75A}">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5"/>
      <dgm:spPr/>
    </dgm:pt>
    <dgm:pt modelId="{81AC7A30-0C6A-425B-B772-4EC347B2B916}" type="pres">
      <dgm:prSet presAssocID="{4CFC7560-8F8D-43F2-8C2B-764449559AF3}" presName="parentText" presStyleLbl="node1" presStyleIdx="0" presStyleCnt="5">
        <dgm:presLayoutVars>
          <dgm:chMax val="0"/>
          <dgm:bulletEnabled val="1"/>
        </dgm:presLayoutVars>
      </dgm:prSet>
      <dgm:spPr/>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5">
        <dgm:presLayoutVars>
          <dgm:bulletEnabled val="1"/>
        </dgm:presLayoutVars>
      </dgm:prSet>
      <dgm:spPr/>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5"/>
      <dgm:spPr/>
    </dgm:pt>
    <dgm:pt modelId="{956AE840-AC4E-4AD2-9DA5-A7F4EA11A56A}" type="pres">
      <dgm:prSet presAssocID="{584E6C5A-AFD3-4961-A2DF-21C5DD09DC94}" presName="parentText" presStyleLbl="node1" presStyleIdx="1" presStyleCnt="5">
        <dgm:presLayoutVars>
          <dgm:chMax val="0"/>
          <dgm:bulletEnabled val="1"/>
        </dgm:presLayoutVars>
      </dgm:prSet>
      <dgm:spPr/>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5">
        <dgm:presLayoutVars>
          <dgm:bulletEnabled val="1"/>
        </dgm:presLayoutVars>
      </dgm:prSet>
      <dgm:spPr/>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5"/>
      <dgm:spPr/>
    </dgm:pt>
    <dgm:pt modelId="{8C680383-75AE-4204-886D-B9979837E32C}" type="pres">
      <dgm:prSet presAssocID="{61863E2E-704D-47FE-81C5-C7550B9A485C}" presName="parentText" presStyleLbl="node1" presStyleIdx="2" presStyleCnt="5">
        <dgm:presLayoutVars>
          <dgm:chMax val="0"/>
          <dgm:bulletEnabled val="1"/>
        </dgm:presLayoutVars>
      </dgm:prSet>
      <dgm:spPr/>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5">
        <dgm:presLayoutVars>
          <dgm:bulletEnabled val="1"/>
        </dgm:presLayoutVars>
      </dgm:prSet>
      <dgm:spPr/>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5"/>
      <dgm:spPr/>
    </dgm:pt>
    <dgm:pt modelId="{AD93B323-2CE1-415B-A6E3-F7F695276175}" type="pres">
      <dgm:prSet presAssocID="{BAC23407-FFD4-453F-AF10-BD024421DE77}" presName="parentText" presStyleLbl="node1" presStyleIdx="3" presStyleCnt="5">
        <dgm:presLayoutVars>
          <dgm:chMax val="0"/>
          <dgm:bulletEnabled val="1"/>
        </dgm:presLayoutVars>
      </dgm:prSet>
      <dgm:spPr/>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5">
        <dgm:presLayoutVars>
          <dgm:bulletEnabled val="1"/>
        </dgm:presLayoutVars>
      </dgm:prSet>
      <dgm:spPr/>
    </dgm:pt>
    <dgm:pt modelId="{6DB6C53C-8F8A-4846-8598-57EBE977B1A7}" type="pres">
      <dgm:prSet presAssocID="{798095B2-70AD-40DB-BF99-07207CBFE27E}" presName="spaceBetweenRectangles" presStyleCnt="0"/>
      <dgm:spPr/>
    </dgm:pt>
    <dgm:pt modelId="{ADB7BA3E-ADB9-4143-BA6B-7BAF56151AA9}" type="pres">
      <dgm:prSet presAssocID="{D2A21654-3529-4A62-962F-E0E8FC25873B}" presName="parentLin" presStyleCnt="0"/>
      <dgm:spPr/>
    </dgm:pt>
    <dgm:pt modelId="{09908ABB-0034-429C-A7D6-D0B0DF4C6399}" type="pres">
      <dgm:prSet presAssocID="{D2A21654-3529-4A62-962F-E0E8FC25873B}" presName="parentLeftMargin" presStyleLbl="node1" presStyleIdx="3" presStyleCnt="5"/>
      <dgm:spPr/>
    </dgm:pt>
    <dgm:pt modelId="{9A28AAC5-F6F1-433E-9D47-2200B9531909}" type="pres">
      <dgm:prSet presAssocID="{D2A21654-3529-4A62-962F-E0E8FC25873B}" presName="parentText" presStyleLbl="node1" presStyleIdx="4" presStyleCnt="5">
        <dgm:presLayoutVars>
          <dgm:chMax val="0"/>
          <dgm:bulletEnabled val="1"/>
        </dgm:presLayoutVars>
      </dgm:prSet>
      <dgm:spPr/>
    </dgm:pt>
    <dgm:pt modelId="{612A7613-4BE4-427E-ADEE-F5573C53D43A}" type="pres">
      <dgm:prSet presAssocID="{D2A21654-3529-4A62-962F-E0E8FC25873B}" presName="negativeSpace" presStyleCnt="0"/>
      <dgm:spPr/>
    </dgm:pt>
    <dgm:pt modelId="{D0678AFD-74CC-42A1-B7CF-C77C23965D99}" type="pres">
      <dgm:prSet presAssocID="{D2A21654-3529-4A62-962F-E0E8FC25873B}" presName="childText" presStyleLbl="conFgAcc1" presStyleIdx="4" presStyleCnt="5">
        <dgm:presLayoutVars>
          <dgm:bulletEnabled val="1"/>
        </dgm:presLayoutVars>
      </dgm:prSet>
      <dgm:spPr/>
    </dgm:pt>
  </dgm:ptLst>
  <dgm:cxnLst>
    <dgm:cxn modelId="{8062FC1A-B04B-424D-A1D3-C24EE3CDC75E}" type="presOf" srcId="{61863E2E-704D-47FE-81C5-C7550B9A485C}" destId="{F6C9574E-050A-4F6A-A99A-83C059EC755A}" srcOrd="0" destOrd="0" presId="urn:microsoft.com/office/officeart/2005/8/layout/list1"/>
    <dgm:cxn modelId="{9753701C-E3F0-4061-A456-AC3701D911F2}" type="presOf" srcId="{584E6C5A-AFD3-4961-A2DF-21C5DD09DC94}" destId="{956AE840-AC4E-4AD2-9DA5-A7F4EA11A56A}" srcOrd="1" destOrd="0" presId="urn:microsoft.com/office/officeart/2005/8/layout/list1"/>
    <dgm:cxn modelId="{44848527-9013-4466-A7F3-0E367951BC7E}" srcId="{7969E3F6-3018-4033-9274-DA995C88F9B2}" destId="{D2A21654-3529-4A62-962F-E0E8FC25873B}" srcOrd="4" destOrd="0" parTransId="{1C47A905-7776-4F5A-AE3C-29C80D4D7AF4}" sibTransId="{89420929-ADE4-4C5F-B928-52E10F5CF5F6}"/>
    <dgm:cxn modelId="{C16AFC2D-0412-41A3-8F29-C161566D22B8}" type="presOf" srcId="{C976A3A7-E04E-44DE-BD1C-678932673587}" destId="{81263EB2-490B-4466-A19A-6F3F54DD21BF}" srcOrd="0" destOrd="0" presId="urn:microsoft.com/office/officeart/2005/8/layout/list1"/>
    <dgm:cxn modelId="{5082A75D-D0A5-426B-85BC-33384E03287C}" type="presOf" srcId="{61863E2E-704D-47FE-81C5-C7550B9A485C}" destId="{8C680383-75AE-4204-886D-B9979837E32C}" srcOrd="1" destOrd="0" presId="urn:microsoft.com/office/officeart/2005/8/layout/list1"/>
    <dgm:cxn modelId="{586DF242-1496-416F-ADB8-E5D5FB508229}" srcId="{61863E2E-704D-47FE-81C5-C7550B9A485C}" destId="{F0EC244C-5408-49D5-8CC7-417F2F77FC48}" srcOrd="0" destOrd="0" parTransId="{DF2AD126-B701-4B01-A487-E31DF1261491}" sibTransId="{FF64EB46-993E-4BB3-99EA-CE80961C96F1}"/>
    <dgm:cxn modelId="{97684847-05AC-470B-98F9-4CCFCB9100B9}" srcId="{7969E3F6-3018-4033-9274-DA995C88F9B2}" destId="{61863E2E-704D-47FE-81C5-C7550B9A485C}" srcOrd="2" destOrd="0" parTransId="{A8397C8C-1CEC-4661-8843-26B7DB449DE5}" sibTransId="{6B738263-C91C-47BD-AAF2-09DD38A8EB1F}"/>
    <dgm:cxn modelId="{E0ADE748-2049-4035-B528-44DBFBC94D32}" type="presOf" srcId="{50B52AA5-B723-4F6A-90F1-5D61E67398FD}" destId="{24D69E11-6FA7-40C5-BFDE-F9E8B69F8EB0}" srcOrd="0" destOrd="0" presId="urn:microsoft.com/office/officeart/2005/8/layout/list1"/>
    <dgm:cxn modelId="{DD32E968-467C-40BB-89CC-EA021366FB6F}" type="presOf" srcId="{D2A21654-3529-4A62-962F-E0E8FC25873B}" destId="{09908ABB-0034-429C-A7D6-D0B0DF4C6399}" srcOrd="0" destOrd="0" presId="urn:microsoft.com/office/officeart/2005/8/layout/list1"/>
    <dgm:cxn modelId="{262D144C-2CB1-438B-B7D2-6E169E60A265}" type="presOf" srcId="{7969E3F6-3018-4033-9274-DA995C88F9B2}" destId="{E14A42F8-3928-44E6-9FDA-379486A83104}" srcOrd="0" destOrd="0" presId="urn:microsoft.com/office/officeart/2005/8/layout/list1"/>
    <dgm:cxn modelId="{B62DBD6C-A136-46B6-A1D9-F678C11B93EF}" type="presOf" srcId="{D82C7630-B507-4887-B131-15F1842999AA}" destId="{AE95ED7F-C373-42ED-ABC5-8241DD861AE0}" srcOrd="0" destOrd="0" presId="urn:microsoft.com/office/officeart/2005/8/layout/list1"/>
    <dgm:cxn modelId="{648D7E4D-66E2-4ABE-865C-A7FED8A7D75A}" srcId="{4CFC7560-8F8D-43F2-8C2B-764449559AF3}" destId="{C976A3A7-E04E-44DE-BD1C-678932673587}" srcOrd="0" destOrd="0" parTransId="{E3563EBE-7F49-45F0-B11A-CB2B0C413AF2}" sibTransId="{F15952E6-41B4-4F39-9149-2BC563FB46D8}"/>
    <dgm:cxn modelId="{5FB7DB6F-EE85-4DB5-9FC9-6B882762E4AC}" type="presOf" srcId="{4CFC7560-8F8D-43F2-8C2B-764449559AF3}" destId="{81AC7A30-0C6A-425B-B772-4EC347B2B916}" srcOrd="1" destOrd="0"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2B753893-B556-412F-9D43-82B04A112865}" srcId="{584E6C5A-AFD3-4961-A2DF-21C5DD09DC94}" destId="{50B52AA5-B723-4F6A-90F1-5D61E67398FD}" srcOrd="0" destOrd="0" parTransId="{19216DD4-77D8-4F8B-8F23-EB40CBC43A02}" sibTransId="{EC53D93A-A887-413D-A5DD-9A4528B545F8}"/>
    <dgm:cxn modelId="{83B66BB2-93AE-4EA2-9AD6-CD3D9487E400}" type="presOf" srcId="{BAC23407-FFD4-453F-AF10-BD024421DE77}" destId="{AD93B323-2CE1-415B-A6E3-F7F695276175}" srcOrd="1" destOrd="0" presId="urn:microsoft.com/office/officeart/2005/8/layout/list1"/>
    <dgm:cxn modelId="{56754DC0-7B43-4C9F-A54E-88EDA2763EEB}" type="presOf" srcId="{D2A21654-3529-4A62-962F-E0E8FC25873B}" destId="{9A28AAC5-F6F1-433E-9D47-2200B9531909}" srcOrd="1"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8AED18D7-ED39-49AB-A550-2016ABCF4191}" type="presOf" srcId="{584E6C5A-AFD3-4961-A2DF-21C5DD09DC94}" destId="{3957612A-9A8D-4855-9854-6B41D50272E5}" srcOrd="0" destOrd="0" presId="urn:microsoft.com/office/officeart/2005/8/layout/list1"/>
    <dgm:cxn modelId="{D66F92DC-0BD5-48F0-B2AB-ED13D258292C}" type="presOf" srcId="{BAC23407-FFD4-453F-AF10-BD024421DE77}" destId="{9853114D-9704-4258-BB0D-B8407DD825BD}" srcOrd="0" destOrd="0" presId="urn:microsoft.com/office/officeart/2005/8/layout/list1"/>
    <dgm:cxn modelId="{C2028EDE-7B26-4583-86B7-E1A1150E3D82}" srcId="{7969E3F6-3018-4033-9274-DA995C88F9B2}" destId="{584E6C5A-AFD3-4961-A2DF-21C5DD09DC94}" srcOrd="1" destOrd="0" parTransId="{86687FAE-2DDB-47E6-9848-FA00CBECB36D}" sibTransId="{E6EFAB9D-7C30-40A0-83B1-D56B9A827DFB}"/>
    <dgm:cxn modelId="{8257A3DE-B2B5-4BDD-BC14-2D82E450E6FE}" type="presOf" srcId="{4CFC7560-8F8D-43F2-8C2B-764449559AF3}" destId="{49351EDB-9260-4028-8991-CD0FF87B753E}" srcOrd="0" destOrd="0" presId="urn:microsoft.com/office/officeart/2005/8/layout/list1"/>
    <dgm:cxn modelId="{C9546CE1-BC53-47C5-A8F4-3C4FD81B1284}" srcId="{7969E3F6-3018-4033-9274-DA995C88F9B2}" destId="{BAC23407-FFD4-453F-AF10-BD024421DE77}" srcOrd="3" destOrd="0" parTransId="{3B0350AF-A52D-4B7E-BF95-163AFAB6037D}" sibTransId="{798095B2-70AD-40DB-BF99-07207CBFE27E}"/>
    <dgm:cxn modelId="{852204E3-52D2-493D-8C96-2E8F272D200F}" type="presOf" srcId="{F0EC244C-5408-49D5-8CC7-417F2F77FC48}" destId="{C7040ED1-CB2E-43DE-87BF-90B07517DDC7}" srcOrd="0" destOrd="0" presId="urn:microsoft.com/office/officeart/2005/8/layout/list1"/>
    <dgm:cxn modelId="{DAC966CA-F1E2-47B5-9C24-D9E4E199EB59}" type="presParOf" srcId="{E14A42F8-3928-44E6-9FDA-379486A83104}" destId="{4D02B448-C521-4184-8B4B-41650297D178}" srcOrd="0" destOrd="0" presId="urn:microsoft.com/office/officeart/2005/8/layout/list1"/>
    <dgm:cxn modelId="{B0820E17-A86D-48AD-B6F0-C27C9E2F4693}" type="presParOf" srcId="{4D02B448-C521-4184-8B4B-41650297D178}" destId="{49351EDB-9260-4028-8991-CD0FF87B753E}" srcOrd="0" destOrd="0" presId="urn:microsoft.com/office/officeart/2005/8/layout/list1"/>
    <dgm:cxn modelId="{53E678F5-1CA1-414E-A14E-3BE2E7552852}" type="presParOf" srcId="{4D02B448-C521-4184-8B4B-41650297D178}" destId="{81AC7A30-0C6A-425B-B772-4EC347B2B916}" srcOrd="1" destOrd="0" presId="urn:microsoft.com/office/officeart/2005/8/layout/list1"/>
    <dgm:cxn modelId="{464AD0DA-C6A3-4CEB-B30E-4F7E9D88665C}" type="presParOf" srcId="{E14A42F8-3928-44E6-9FDA-379486A83104}" destId="{FE345232-A9DD-4077-9A72-E762D245E1AF}" srcOrd="1" destOrd="0" presId="urn:microsoft.com/office/officeart/2005/8/layout/list1"/>
    <dgm:cxn modelId="{EEBD32EB-5D02-45DE-8EB8-9EC5430491FB}" type="presParOf" srcId="{E14A42F8-3928-44E6-9FDA-379486A83104}" destId="{81263EB2-490B-4466-A19A-6F3F54DD21BF}" srcOrd="2" destOrd="0" presId="urn:microsoft.com/office/officeart/2005/8/layout/list1"/>
    <dgm:cxn modelId="{AFBD0DF6-6961-40CD-BD3B-164947EA8C14}" type="presParOf" srcId="{E14A42F8-3928-44E6-9FDA-379486A83104}" destId="{B2E86784-EC1A-4BFA-91FF-BD646703BCCD}" srcOrd="3" destOrd="0" presId="urn:microsoft.com/office/officeart/2005/8/layout/list1"/>
    <dgm:cxn modelId="{0AF0E7B8-78E7-43E9-A511-A9679CFEB72F}" type="presParOf" srcId="{E14A42F8-3928-44E6-9FDA-379486A83104}" destId="{D619D772-F60F-4C19-A230-8DFEE952EB4F}" srcOrd="4" destOrd="0" presId="urn:microsoft.com/office/officeart/2005/8/layout/list1"/>
    <dgm:cxn modelId="{AB777286-E903-405F-970B-D70AFA6A6741}" type="presParOf" srcId="{D619D772-F60F-4C19-A230-8DFEE952EB4F}" destId="{3957612A-9A8D-4855-9854-6B41D50272E5}" srcOrd="0" destOrd="0" presId="urn:microsoft.com/office/officeart/2005/8/layout/list1"/>
    <dgm:cxn modelId="{6E859902-3892-4C98-975A-BE967A479E18}" type="presParOf" srcId="{D619D772-F60F-4C19-A230-8DFEE952EB4F}" destId="{956AE840-AC4E-4AD2-9DA5-A7F4EA11A56A}" srcOrd="1" destOrd="0" presId="urn:microsoft.com/office/officeart/2005/8/layout/list1"/>
    <dgm:cxn modelId="{6D264D88-29B5-476E-ACC9-D356570B9D25}" type="presParOf" srcId="{E14A42F8-3928-44E6-9FDA-379486A83104}" destId="{BE391FEB-3972-4A48-A8DF-7B9BF1EE1068}" srcOrd="5" destOrd="0" presId="urn:microsoft.com/office/officeart/2005/8/layout/list1"/>
    <dgm:cxn modelId="{B8E20EB6-8AF4-4B59-9B6D-438103E63B28}" type="presParOf" srcId="{E14A42F8-3928-44E6-9FDA-379486A83104}" destId="{24D69E11-6FA7-40C5-BFDE-F9E8B69F8EB0}" srcOrd="6" destOrd="0" presId="urn:microsoft.com/office/officeart/2005/8/layout/list1"/>
    <dgm:cxn modelId="{9F961F24-6782-4CA0-AFB1-7CE7A0D30A20}" type="presParOf" srcId="{E14A42F8-3928-44E6-9FDA-379486A83104}" destId="{60DFCAAC-853D-47D4-9AA6-9ACF8D24E1E2}" srcOrd="7" destOrd="0" presId="urn:microsoft.com/office/officeart/2005/8/layout/list1"/>
    <dgm:cxn modelId="{2A9CFC87-42D3-4452-BFC7-A7D40EE51084}" type="presParOf" srcId="{E14A42F8-3928-44E6-9FDA-379486A83104}" destId="{D2E21C06-748A-4366-B43B-97D6C517B4B3}" srcOrd="8" destOrd="0" presId="urn:microsoft.com/office/officeart/2005/8/layout/list1"/>
    <dgm:cxn modelId="{600829CE-F36E-408D-92C3-9A8DAEB0B92D}" type="presParOf" srcId="{D2E21C06-748A-4366-B43B-97D6C517B4B3}" destId="{F6C9574E-050A-4F6A-A99A-83C059EC755A}" srcOrd="0" destOrd="0" presId="urn:microsoft.com/office/officeart/2005/8/layout/list1"/>
    <dgm:cxn modelId="{8F608118-CA1B-4DFE-AFB1-C3D121F874ED}" type="presParOf" srcId="{D2E21C06-748A-4366-B43B-97D6C517B4B3}" destId="{8C680383-75AE-4204-886D-B9979837E32C}" srcOrd="1" destOrd="0" presId="urn:microsoft.com/office/officeart/2005/8/layout/list1"/>
    <dgm:cxn modelId="{288FBECE-BBC4-49B7-9995-470C2E77C289}" type="presParOf" srcId="{E14A42F8-3928-44E6-9FDA-379486A83104}" destId="{4F7751CB-7CA9-4E39-855B-9848B86540A5}" srcOrd="9" destOrd="0" presId="urn:microsoft.com/office/officeart/2005/8/layout/list1"/>
    <dgm:cxn modelId="{B313F934-EE55-4B44-BAC4-530C6CD42452}" type="presParOf" srcId="{E14A42F8-3928-44E6-9FDA-379486A83104}" destId="{C7040ED1-CB2E-43DE-87BF-90B07517DDC7}" srcOrd="10" destOrd="0" presId="urn:microsoft.com/office/officeart/2005/8/layout/list1"/>
    <dgm:cxn modelId="{EE2FAFB7-E825-4FD7-BF96-817429A8771A}" type="presParOf" srcId="{E14A42F8-3928-44E6-9FDA-379486A83104}" destId="{C50151C3-029A-40EB-B459-E10217BFFEED}" srcOrd="11" destOrd="0" presId="urn:microsoft.com/office/officeart/2005/8/layout/list1"/>
    <dgm:cxn modelId="{260F268F-FFA9-4F46-9BEB-8A740F3C4E3B}" type="presParOf" srcId="{E14A42F8-3928-44E6-9FDA-379486A83104}" destId="{8847B27B-1EEC-4B6F-89FC-C5783429EDC3}" srcOrd="12" destOrd="0" presId="urn:microsoft.com/office/officeart/2005/8/layout/list1"/>
    <dgm:cxn modelId="{DC76784D-E91F-4AC2-834C-75A8314D9941}" type="presParOf" srcId="{8847B27B-1EEC-4B6F-89FC-C5783429EDC3}" destId="{9853114D-9704-4258-BB0D-B8407DD825BD}" srcOrd="0" destOrd="0" presId="urn:microsoft.com/office/officeart/2005/8/layout/list1"/>
    <dgm:cxn modelId="{7D4FA564-C988-4B5E-80AA-BB866DA19DB7}" type="presParOf" srcId="{8847B27B-1EEC-4B6F-89FC-C5783429EDC3}" destId="{AD93B323-2CE1-415B-A6E3-F7F695276175}" srcOrd="1" destOrd="0" presId="urn:microsoft.com/office/officeart/2005/8/layout/list1"/>
    <dgm:cxn modelId="{AA80D0FB-C26E-424B-9A1E-361174FF4782}" type="presParOf" srcId="{E14A42F8-3928-44E6-9FDA-379486A83104}" destId="{D25F7AA9-8352-40E9-8DFC-6466AEB2FD52}" srcOrd="13" destOrd="0" presId="urn:microsoft.com/office/officeart/2005/8/layout/list1"/>
    <dgm:cxn modelId="{A9558DDE-1CE2-4469-9148-4EE35A7523DF}" type="presParOf" srcId="{E14A42F8-3928-44E6-9FDA-379486A83104}" destId="{AE95ED7F-C373-42ED-ABC5-8241DD861AE0}" srcOrd="14" destOrd="0" presId="urn:microsoft.com/office/officeart/2005/8/layout/list1"/>
    <dgm:cxn modelId="{74E88E0D-C6BA-4777-9E26-3EB7C1A75F6F}" type="presParOf" srcId="{E14A42F8-3928-44E6-9FDA-379486A83104}" destId="{6DB6C53C-8F8A-4846-8598-57EBE977B1A7}" srcOrd="15" destOrd="0" presId="urn:microsoft.com/office/officeart/2005/8/layout/list1"/>
    <dgm:cxn modelId="{4C344B18-49D0-4057-914E-EEFC7F4A1049}" type="presParOf" srcId="{E14A42F8-3928-44E6-9FDA-379486A83104}" destId="{ADB7BA3E-ADB9-4143-BA6B-7BAF56151AA9}" srcOrd="16" destOrd="0" presId="urn:microsoft.com/office/officeart/2005/8/layout/list1"/>
    <dgm:cxn modelId="{CA912366-8178-4C37-BE9B-4C71DE782351}" type="presParOf" srcId="{ADB7BA3E-ADB9-4143-BA6B-7BAF56151AA9}" destId="{09908ABB-0034-429C-A7D6-D0B0DF4C6399}" srcOrd="0" destOrd="0" presId="urn:microsoft.com/office/officeart/2005/8/layout/list1"/>
    <dgm:cxn modelId="{A5B4024E-DD7D-4B8B-BD1D-86004D820152}" type="presParOf" srcId="{ADB7BA3E-ADB9-4143-BA6B-7BAF56151AA9}" destId="{9A28AAC5-F6F1-433E-9D47-2200B9531909}" srcOrd="1" destOrd="0" presId="urn:microsoft.com/office/officeart/2005/8/layout/list1"/>
    <dgm:cxn modelId="{FB9F65DA-C721-4243-A880-69F7125AE876}" type="presParOf" srcId="{E14A42F8-3928-44E6-9FDA-379486A83104}" destId="{612A7613-4BE4-427E-ADEE-F5573C53D43A}" srcOrd="17" destOrd="0" presId="urn:microsoft.com/office/officeart/2005/8/layout/list1"/>
    <dgm:cxn modelId="{BD6C3DA6-29E6-422E-84FF-2C7EE7325247}" type="presParOf" srcId="{E14A42F8-3928-44E6-9FDA-379486A83104}" destId="{D0678AFD-74CC-42A1-B7CF-C77C23965D9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C976A3A7-E04E-44DE-BD1C-678932673587}">
      <dgm:prSet custT="1"/>
      <dgm:spPr/>
      <dgm:t>
        <a:bodyPr/>
        <a:lstStyle/>
        <a:p>
          <a:pPr rtl="0"/>
          <a:endParaRPr lang="it-IT" sz="1400" dirty="0"/>
        </a:p>
      </dgm:t>
    </dgm:pt>
    <dgm:pt modelId="{E3563EBE-7F49-45F0-B11A-CB2B0C413AF2}" type="parTrans" cxnId="{648D7E4D-66E2-4ABE-865C-A7FED8A7D75A}">
      <dgm:prSet/>
      <dgm:spPr/>
      <dgm:t>
        <a:bodyPr/>
        <a:lstStyle/>
        <a:p>
          <a:endParaRPr lang="it-IT"/>
        </a:p>
      </dgm:t>
    </dgm:pt>
    <dgm:pt modelId="{F15952E6-41B4-4F39-9149-2BC563FB46D8}" type="sibTrans" cxnId="{648D7E4D-66E2-4ABE-865C-A7FED8A7D75A}">
      <dgm:prSet/>
      <dgm:spPr/>
      <dgm:t>
        <a:bodyPr/>
        <a:lstStyle/>
        <a:p>
          <a:endParaRPr lang="it-IT"/>
        </a:p>
      </dgm:t>
    </dgm:pt>
    <dgm:pt modelId="{50B52AA5-B723-4F6A-90F1-5D61E67398FD}">
      <dgm:prSet/>
      <dgm:spPr/>
      <dgm:t>
        <a:bodyPr/>
        <a:lstStyle/>
        <a:p>
          <a:pPr rtl="0"/>
          <a:endParaRPr lang="it-IT" dirty="0"/>
        </a:p>
      </dgm:t>
    </dgm:pt>
    <dgm:pt modelId="{19216DD4-77D8-4F8B-8F23-EB40CBC43A02}" type="parTrans" cxnId="{2B753893-B556-412F-9D43-82B04A112865}">
      <dgm:prSet/>
      <dgm:spPr/>
      <dgm:t>
        <a:bodyPr/>
        <a:lstStyle/>
        <a:p>
          <a:endParaRPr lang="it-IT"/>
        </a:p>
      </dgm:t>
    </dgm:pt>
    <dgm:pt modelId="{EC53D93A-A887-413D-A5DD-9A4528B545F8}" type="sibTrans" cxnId="{2B753893-B556-412F-9D43-82B04A112865}">
      <dgm:prSet/>
      <dgm:spPr/>
      <dgm:t>
        <a:bodyPr/>
        <a:lstStyle/>
        <a:p>
          <a:endParaRPr lang="it-IT"/>
        </a:p>
      </dgm:t>
    </dgm:pt>
    <dgm:pt modelId="{F0EC244C-5408-49D5-8CC7-417F2F77FC48}">
      <dgm:prSet/>
      <dgm:spPr/>
      <dgm:t>
        <a:bodyPr/>
        <a:lstStyle/>
        <a:p>
          <a:pPr rtl="0"/>
          <a:endParaRPr lang="it-IT" dirty="0"/>
        </a:p>
      </dgm:t>
    </dgm:pt>
    <dgm:pt modelId="{DF2AD126-B701-4B01-A487-E31DF1261491}" type="parTrans" cxnId="{586DF242-1496-416F-ADB8-E5D5FB508229}">
      <dgm:prSet/>
      <dgm:spPr/>
      <dgm:t>
        <a:bodyPr/>
        <a:lstStyle/>
        <a:p>
          <a:endParaRPr lang="it-IT"/>
        </a:p>
      </dgm:t>
    </dgm:pt>
    <dgm:pt modelId="{FF64EB46-993E-4BB3-99EA-CE80961C96F1}" type="sibTrans" cxnId="{586DF242-1496-416F-ADB8-E5D5FB508229}">
      <dgm:prSet/>
      <dgm:spPr/>
      <dgm:t>
        <a:bodyPr/>
        <a:lstStyle/>
        <a:p>
          <a:endParaRPr lang="it-IT"/>
        </a:p>
      </dgm:t>
    </dgm:pt>
    <dgm:pt modelId="{D82C7630-B507-4887-B131-15F1842999AA}">
      <dgm:prSet/>
      <dgm:spPr/>
      <dgm:t>
        <a:bodyPr/>
        <a:lstStyle/>
        <a:p>
          <a:pPr rtl="0"/>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CFC7560-8F8D-43F2-8C2B-764449559AF3}">
      <dgm:prSet custT="1"/>
      <dgm:spPr/>
      <dgm:t>
        <a:bodyPr/>
        <a:lstStyle/>
        <a:p>
          <a:pPr rtl="0"/>
          <a:r>
            <a:rPr lang="it-IT" sz="1400" dirty="0"/>
            <a:t>Progetta SPI da proporre al Comitato di sicurezza; </a:t>
          </a:r>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a:t>Progetta sistema per classificazione e gestione info aziendali e ne gestisce l’evoluzione; </a:t>
          </a:r>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a:t>Coordina attuazione interventi operativi volti ad implementare le misure di protezione;</a:t>
          </a:r>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a:t>supporta gli interventi di audit effettuati dal Servizio Controllo Interno.</a:t>
          </a:r>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4"/>
      <dgm:spPr/>
    </dgm:pt>
    <dgm:pt modelId="{81AC7A30-0C6A-425B-B772-4EC347B2B916}" type="pres">
      <dgm:prSet presAssocID="{4CFC7560-8F8D-43F2-8C2B-764449559AF3}" presName="parentText" presStyleLbl="node1" presStyleIdx="0" presStyleCnt="4">
        <dgm:presLayoutVars>
          <dgm:chMax val="0"/>
          <dgm:bulletEnabled val="1"/>
        </dgm:presLayoutVars>
      </dgm:prSet>
      <dgm:spPr/>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4" custScaleX="83791" custScaleY="107478">
        <dgm:presLayoutVars>
          <dgm:bulletEnabled val="1"/>
        </dgm:presLayoutVars>
      </dgm:prSet>
      <dgm:spPr/>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4"/>
      <dgm:spPr/>
    </dgm:pt>
    <dgm:pt modelId="{956AE840-AC4E-4AD2-9DA5-A7F4EA11A56A}" type="pres">
      <dgm:prSet presAssocID="{584E6C5A-AFD3-4961-A2DF-21C5DD09DC94}" presName="parentText" presStyleLbl="node1" presStyleIdx="1" presStyleCnt="4">
        <dgm:presLayoutVars>
          <dgm:chMax val="0"/>
          <dgm:bulletEnabled val="1"/>
        </dgm:presLayoutVars>
      </dgm:prSet>
      <dgm:spPr/>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4" custScaleX="83791" custScaleY="133002">
        <dgm:presLayoutVars>
          <dgm:bulletEnabled val="1"/>
        </dgm:presLayoutVars>
      </dgm:prSet>
      <dgm:spPr/>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4"/>
      <dgm:spPr/>
    </dgm:pt>
    <dgm:pt modelId="{8C680383-75AE-4204-886D-B9979837E32C}" type="pres">
      <dgm:prSet presAssocID="{61863E2E-704D-47FE-81C5-C7550B9A485C}" presName="parentText" presStyleLbl="node1" presStyleIdx="2" presStyleCnt="4">
        <dgm:presLayoutVars>
          <dgm:chMax val="0"/>
          <dgm:bulletEnabled val="1"/>
        </dgm:presLayoutVars>
      </dgm:prSet>
      <dgm:spPr/>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4" custScaleX="84117" custScaleY="145009">
        <dgm:presLayoutVars>
          <dgm:bulletEnabled val="1"/>
        </dgm:presLayoutVars>
      </dgm:prSet>
      <dgm:spPr/>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4"/>
      <dgm:spPr/>
    </dgm:pt>
    <dgm:pt modelId="{AD93B323-2CE1-415B-A6E3-F7F695276175}" type="pres">
      <dgm:prSet presAssocID="{BAC23407-FFD4-453F-AF10-BD024421DE77}" presName="parentText" presStyleLbl="node1" presStyleIdx="3" presStyleCnt="4">
        <dgm:presLayoutVars>
          <dgm:chMax val="0"/>
          <dgm:bulletEnabled val="1"/>
        </dgm:presLayoutVars>
      </dgm:prSet>
      <dgm:spPr/>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4" custScaleX="83791" custScaleY="169024">
        <dgm:presLayoutVars>
          <dgm:bulletEnabled val="1"/>
        </dgm:presLayoutVars>
      </dgm:prSet>
      <dgm:spPr/>
    </dgm:pt>
  </dgm:ptLst>
  <dgm:cxnLst>
    <dgm:cxn modelId="{1178A505-78C7-48BF-9AA8-1F545AAD7F41}" type="presOf" srcId="{61863E2E-704D-47FE-81C5-C7550B9A485C}" destId="{F6C9574E-050A-4F6A-A99A-83C059EC755A}" srcOrd="0" destOrd="0" presId="urn:microsoft.com/office/officeart/2005/8/layout/list1"/>
    <dgm:cxn modelId="{4476D01A-272F-4483-9371-3525E62583F4}" type="presOf" srcId="{7969E3F6-3018-4033-9274-DA995C88F9B2}" destId="{E14A42F8-3928-44E6-9FDA-379486A83104}" srcOrd="0" destOrd="0" presId="urn:microsoft.com/office/officeart/2005/8/layout/list1"/>
    <dgm:cxn modelId="{0529615F-D95C-4EE9-917D-4E466135666A}" type="presOf" srcId="{584E6C5A-AFD3-4961-A2DF-21C5DD09DC94}" destId="{956AE840-AC4E-4AD2-9DA5-A7F4EA11A56A}" srcOrd="1" destOrd="0" presId="urn:microsoft.com/office/officeart/2005/8/layout/list1"/>
    <dgm:cxn modelId="{586DF242-1496-416F-ADB8-E5D5FB508229}" srcId="{61863E2E-704D-47FE-81C5-C7550B9A485C}" destId="{F0EC244C-5408-49D5-8CC7-417F2F77FC48}" srcOrd="0" destOrd="0" parTransId="{DF2AD126-B701-4B01-A487-E31DF1261491}" sibTransId="{FF64EB46-993E-4BB3-99EA-CE80961C96F1}"/>
    <dgm:cxn modelId="{97684847-05AC-470B-98F9-4CCFCB9100B9}" srcId="{7969E3F6-3018-4033-9274-DA995C88F9B2}" destId="{61863E2E-704D-47FE-81C5-C7550B9A485C}" srcOrd="2" destOrd="0" parTransId="{A8397C8C-1CEC-4661-8843-26B7DB449DE5}" sibTransId="{6B738263-C91C-47BD-AAF2-09DD38A8EB1F}"/>
    <dgm:cxn modelId="{24674E49-0AA8-4C5A-834B-DE9F2E861172}" type="presOf" srcId="{F0EC244C-5408-49D5-8CC7-417F2F77FC48}" destId="{C7040ED1-CB2E-43DE-87BF-90B07517DDC7}" srcOrd="0" destOrd="0" presId="urn:microsoft.com/office/officeart/2005/8/layout/list1"/>
    <dgm:cxn modelId="{132B7E4C-133B-44C4-A7E7-2D70D0AE9F42}" type="presOf" srcId="{584E6C5A-AFD3-4961-A2DF-21C5DD09DC94}" destId="{3957612A-9A8D-4855-9854-6B41D50272E5}" srcOrd="0" destOrd="0" presId="urn:microsoft.com/office/officeart/2005/8/layout/list1"/>
    <dgm:cxn modelId="{648D7E4D-66E2-4ABE-865C-A7FED8A7D75A}" srcId="{4CFC7560-8F8D-43F2-8C2B-764449559AF3}" destId="{C976A3A7-E04E-44DE-BD1C-678932673587}" srcOrd="0" destOrd="0" parTransId="{E3563EBE-7F49-45F0-B11A-CB2B0C413AF2}" sibTransId="{F15952E6-41B4-4F39-9149-2BC563FB46D8}"/>
    <dgm:cxn modelId="{9E801C6E-4CA9-4ECF-BD54-74E16140B808}" type="presOf" srcId="{D82C7630-B507-4887-B131-15F1842999AA}" destId="{AE95ED7F-C373-42ED-ABC5-8241DD861AE0}" srcOrd="0" destOrd="0" presId="urn:microsoft.com/office/officeart/2005/8/layout/list1"/>
    <dgm:cxn modelId="{9E215A54-7867-45C2-8735-52B04F4E3345}" type="presOf" srcId="{50B52AA5-B723-4F6A-90F1-5D61E67398FD}" destId="{24D69E11-6FA7-40C5-BFDE-F9E8B69F8EB0}" srcOrd="0" destOrd="0" presId="urn:microsoft.com/office/officeart/2005/8/layout/list1"/>
    <dgm:cxn modelId="{7776ED76-D435-428C-BD8C-12D2013C9B88}" type="presOf" srcId="{61863E2E-704D-47FE-81C5-C7550B9A485C}" destId="{8C680383-75AE-4204-886D-B9979837E32C}" srcOrd="1" destOrd="0" presId="urn:microsoft.com/office/officeart/2005/8/layout/list1"/>
    <dgm:cxn modelId="{BBB9367F-56A9-4276-BEB6-F0EBD740DF5F}" type="presOf" srcId="{4CFC7560-8F8D-43F2-8C2B-764449559AF3}" destId="{81AC7A30-0C6A-425B-B772-4EC347B2B916}" srcOrd="1" destOrd="0" presId="urn:microsoft.com/office/officeart/2005/8/layout/list1"/>
    <dgm:cxn modelId="{258A608A-C079-4A87-9A0B-3C90B820D019}" type="presOf" srcId="{4CFC7560-8F8D-43F2-8C2B-764449559AF3}" destId="{49351EDB-9260-4028-8991-CD0FF87B753E}" srcOrd="0" destOrd="0"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2B753893-B556-412F-9D43-82B04A112865}" srcId="{584E6C5A-AFD3-4961-A2DF-21C5DD09DC94}" destId="{50B52AA5-B723-4F6A-90F1-5D61E67398FD}" srcOrd="0" destOrd="0" parTransId="{19216DD4-77D8-4F8B-8F23-EB40CBC43A02}" sibTransId="{EC53D93A-A887-413D-A5DD-9A4528B545F8}"/>
    <dgm:cxn modelId="{6C54C2B3-8E78-4DDE-8F22-50F62443F8BB}" type="presOf" srcId="{BAC23407-FFD4-453F-AF10-BD024421DE77}" destId="{9853114D-9704-4258-BB0D-B8407DD825BD}" srcOrd="0"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C2073CC4-96AF-4AE3-AD49-115F37BFC62D}" type="presOf" srcId="{BAC23407-FFD4-453F-AF10-BD024421DE77}" destId="{AD93B323-2CE1-415B-A6E3-F7F695276175}" srcOrd="1" destOrd="0" presId="urn:microsoft.com/office/officeart/2005/8/layout/list1"/>
    <dgm:cxn modelId="{FE1670DD-3685-4132-9F25-3AC0029D2191}" type="presOf" srcId="{C976A3A7-E04E-44DE-BD1C-678932673587}" destId="{81263EB2-490B-4466-A19A-6F3F54DD21BF}" srcOrd="0" destOrd="0" presId="urn:microsoft.com/office/officeart/2005/8/layout/list1"/>
    <dgm:cxn modelId="{C2028EDE-7B26-4583-86B7-E1A1150E3D82}" srcId="{7969E3F6-3018-4033-9274-DA995C88F9B2}" destId="{584E6C5A-AFD3-4961-A2DF-21C5DD09DC94}" srcOrd="1" destOrd="0" parTransId="{86687FAE-2DDB-47E6-9848-FA00CBECB36D}" sibTransId="{E6EFAB9D-7C30-40A0-83B1-D56B9A827DFB}"/>
    <dgm:cxn modelId="{C9546CE1-BC53-47C5-A8F4-3C4FD81B1284}" srcId="{7969E3F6-3018-4033-9274-DA995C88F9B2}" destId="{BAC23407-FFD4-453F-AF10-BD024421DE77}" srcOrd="3" destOrd="0" parTransId="{3B0350AF-A52D-4B7E-BF95-163AFAB6037D}" sibTransId="{798095B2-70AD-40DB-BF99-07207CBFE27E}"/>
    <dgm:cxn modelId="{9BBF676D-E054-4712-AA30-E9C0CA7BD2D5}" type="presParOf" srcId="{E14A42F8-3928-44E6-9FDA-379486A83104}" destId="{4D02B448-C521-4184-8B4B-41650297D178}" srcOrd="0" destOrd="0" presId="urn:microsoft.com/office/officeart/2005/8/layout/list1"/>
    <dgm:cxn modelId="{C4E3CC03-407B-4CCA-A514-BE331B3F57F3}" type="presParOf" srcId="{4D02B448-C521-4184-8B4B-41650297D178}" destId="{49351EDB-9260-4028-8991-CD0FF87B753E}" srcOrd="0" destOrd="0" presId="urn:microsoft.com/office/officeart/2005/8/layout/list1"/>
    <dgm:cxn modelId="{00F5FD17-5F5C-4A4E-8091-12516CD437EA}" type="presParOf" srcId="{4D02B448-C521-4184-8B4B-41650297D178}" destId="{81AC7A30-0C6A-425B-B772-4EC347B2B916}" srcOrd="1" destOrd="0" presId="urn:microsoft.com/office/officeart/2005/8/layout/list1"/>
    <dgm:cxn modelId="{827C71F3-0DCD-43D3-84EE-32918BC7B78A}" type="presParOf" srcId="{E14A42F8-3928-44E6-9FDA-379486A83104}" destId="{FE345232-A9DD-4077-9A72-E762D245E1AF}" srcOrd="1" destOrd="0" presId="urn:microsoft.com/office/officeart/2005/8/layout/list1"/>
    <dgm:cxn modelId="{EE1802C4-0355-4FF8-AABB-7E7F2AB3EAF4}" type="presParOf" srcId="{E14A42F8-3928-44E6-9FDA-379486A83104}" destId="{81263EB2-490B-4466-A19A-6F3F54DD21BF}" srcOrd="2" destOrd="0" presId="urn:microsoft.com/office/officeart/2005/8/layout/list1"/>
    <dgm:cxn modelId="{B4C3B823-9EF3-4C70-816A-E8021A83EC42}" type="presParOf" srcId="{E14A42F8-3928-44E6-9FDA-379486A83104}" destId="{B2E86784-EC1A-4BFA-91FF-BD646703BCCD}" srcOrd="3" destOrd="0" presId="urn:microsoft.com/office/officeart/2005/8/layout/list1"/>
    <dgm:cxn modelId="{9AB89FBE-31D6-4080-9F82-7C8A76C891C3}" type="presParOf" srcId="{E14A42F8-3928-44E6-9FDA-379486A83104}" destId="{D619D772-F60F-4C19-A230-8DFEE952EB4F}" srcOrd="4" destOrd="0" presId="urn:microsoft.com/office/officeart/2005/8/layout/list1"/>
    <dgm:cxn modelId="{6C07C298-4B8E-40D7-A1C7-96706674A808}" type="presParOf" srcId="{D619D772-F60F-4C19-A230-8DFEE952EB4F}" destId="{3957612A-9A8D-4855-9854-6B41D50272E5}" srcOrd="0" destOrd="0" presId="urn:microsoft.com/office/officeart/2005/8/layout/list1"/>
    <dgm:cxn modelId="{79CB89F4-9B68-41A6-8F1A-D4B5132084AF}" type="presParOf" srcId="{D619D772-F60F-4C19-A230-8DFEE952EB4F}" destId="{956AE840-AC4E-4AD2-9DA5-A7F4EA11A56A}" srcOrd="1" destOrd="0" presId="urn:microsoft.com/office/officeart/2005/8/layout/list1"/>
    <dgm:cxn modelId="{9AF66C79-C027-44EF-9449-13E61C86BD82}" type="presParOf" srcId="{E14A42F8-3928-44E6-9FDA-379486A83104}" destId="{BE391FEB-3972-4A48-A8DF-7B9BF1EE1068}" srcOrd="5" destOrd="0" presId="urn:microsoft.com/office/officeart/2005/8/layout/list1"/>
    <dgm:cxn modelId="{416E7F34-CF44-4A3B-9BAA-04059517C239}" type="presParOf" srcId="{E14A42F8-3928-44E6-9FDA-379486A83104}" destId="{24D69E11-6FA7-40C5-BFDE-F9E8B69F8EB0}" srcOrd="6" destOrd="0" presId="urn:microsoft.com/office/officeart/2005/8/layout/list1"/>
    <dgm:cxn modelId="{5156421A-C01F-435A-85EE-B7D850866F62}" type="presParOf" srcId="{E14A42F8-3928-44E6-9FDA-379486A83104}" destId="{60DFCAAC-853D-47D4-9AA6-9ACF8D24E1E2}" srcOrd="7" destOrd="0" presId="urn:microsoft.com/office/officeart/2005/8/layout/list1"/>
    <dgm:cxn modelId="{B36F48EB-8313-42EA-8276-AC49AB5F1134}" type="presParOf" srcId="{E14A42F8-3928-44E6-9FDA-379486A83104}" destId="{D2E21C06-748A-4366-B43B-97D6C517B4B3}" srcOrd="8" destOrd="0" presId="urn:microsoft.com/office/officeart/2005/8/layout/list1"/>
    <dgm:cxn modelId="{9821D134-2FD1-43EB-BE86-2DE3EA4D42F4}" type="presParOf" srcId="{D2E21C06-748A-4366-B43B-97D6C517B4B3}" destId="{F6C9574E-050A-4F6A-A99A-83C059EC755A}" srcOrd="0" destOrd="0" presId="urn:microsoft.com/office/officeart/2005/8/layout/list1"/>
    <dgm:cxn modelId="{0CA236E1-9725-44E3-BE97-74D8373D8456}" type="presParOf" srcId="{D2E21C06-748A-4366-B43B-97D6C517B4B3}" destId="{8C680383-75AE-4204-886D-B9979837E32C}" srcOrd="1" destOrd="0" presId="urn:microsoft.com/office/officeart/2005/8/layout/list1"/>
    <dgm:cxn modelId="{B009908B-6CDF-4DF6-B172-1B72FA0597CF}" type="presParOf" srcId="{E14A42F8-3928-44E6-9FDA-379486A83104}" destId="{4F7751CB-7CA9-4E39-855B-9848B86540A5}" srcOrd="9" destOrd="0" presId="urn:microsoft.com/office/officeart/2005/8/layout/list1"/>
    <dgm:cxn modelId="{FC4888EB-75B4-4E9F-97FB-2381535465C2}" type="presParOf" srcId="{E14A42F8-3928-44E6-9FDA-379486A83104}" destId="{C7040ED1-CB2E-43DE-87BF-90B07517DDC7}" srcOrd="10" destOrd="0" presId="urn:microsoft.com/office/officeart/2005/8/layout/list1"/>
    <dgm:cxn modelId="{BF0971D5-4D42-4FB6-8168-071DEE5F7676}" type="presParOf" srcId="{E14A42F8-3928-44E6-9FDA-379486A83104}" destId="{C50151C3-029A-40EB-B459-E10217BFFEED}" srcOrd="11" destOrd="0" presId="urn:microsoft.com/office/officeart/2005/8/layout/list1"/>
    <dgm:cxn modelId="{6CE10137-F1FC-443D-B8E5-6FBD91F30719}" type="presParOf" srcId="{E14A42F8-3928-44E6-9FDA-379486A83104}" destId="{8847B27B-1EEC-4B6F-89FC-C5783429EDC3}" srcOrd="12" destOrd="0" presId="urn:microsoft.com/office/officeart/2005/8/layout/list1"/>
    <dgm:cxn modelId="{1E62D48A-6C1B-40DA-8A5A-E528AD31A6B2}" type="presParOf" srcId="{8847B27B-1EEC-4B6F-89FC-C5783429EDC3}" destId="{9853114D-9704-4258-BB0D-B8407DD825BD}" srcOrd="0" destOrd="0" presId="urn:microsoft.com/office/officeart/2005/8/layout/list1"/>
    <dgm:cxn modelId="{E48B9304-5304-4A1E-B00E-34E5CB06D6EB}" type="presParOf" srcId="{8847B27B-1EEC-4B6F-89FC-C5783429EDC3}" destId="{AD93B323-2CE1-415B-A6E3-F7F695276175}" srcOrd="1" destOrd="0" presId="urn:microsoft.com/office/officeart/2005/8/layout/list1"/>
    <dgm:cxn modelId="{09FBF86F-56BC-452A-9D5B-95479CFA62D2}" type="presParOf" srcId="{E14A42F8-3928-44E6-9FDA-379486A83104}" destId="{D25F7AA9-8352-40E9-8DFC-6466AEB2FD52}" srcOrd="13" destOrd="0" presId="urn:microsoft.com/office/officeart/2005/8/layout/list1"/>
    <dgm:cxn modelId="{22E4EA2E-D465-4BEE-A62F-102D1EC2E944}" type="presParOf" srcId="{E14A42F8-3928-44E6-9FDA-379486A83104}" destId="{AE95ED7F-C373-42ED-ABC5-8241DD861AE0}"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769547E-724C-4C34-93BE-3AE16F28340C}"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it-IT"/>
        </a:p>
      </dgm:t>
    </dgm:pt>
    <dgm:pt modelId="{D1B831F6-B0E3-4ED3-B3EB-EE7F7D011AE3}">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dirty="0"/>
            <a:t>Recepisce una direttiva della Commissione Europea</a:t>
          </a:r>
        </a:p>
        <a:p>
          <a:pPr defTabSz="711200" rtl="0">
            <a:lnSpc>
              <a:spcPct val="90000"/>
            </a:lnSpc>
            <a:spcBef>
              <a:spcPct val="0"/>
            </a:spcBef>
            <a:spcAft>
              <a:spcPct val="35000"/>
            </a:spcAft>
          </a:pPr>
          <a:endParaRPr lang="it-IT" dirty="0"/>
        </a:p>
      </dgm:t>
    </dgm:pt>
    <dgm:pt modelId="{22069573-51F6-4311-9067-55FD6524422B}" type="parTrans" cxnId="{07DC74DD-0D78-49E1-B80D-5A72AA494772}">
      <dgm:prSet/>
      <dgm:spPr/>
      <dgm:t>
        <a:bodyPr/>
        <a:lstStyle/>
        <a:p>
          <a:endParaRPr lang="it-IT"/>
        </a:p>
      </dgm:t>
    </dgm:pt>
    <dgm:pt modelId="{B7F673DA-3A93-4E08-91F0-0A2896ACB04D}" type="sibTrans" cxnId="{07DC74DD-0D78-49E1-B80D-5A72AA494772}">
      <dgm:prSet/>
      <dgm:spPr/>
      <dgm:t>
        <a:bodyPr/>
        <a:lstStyle/>
        <a:p>
          <a:endParaRPr lang="it-IT"/>
        </a:p>
      </dgm:t>
    </dgm:pt>
    <dgm:pt modelId="{374BFB2E-4918-41DD-A068-7EFA257C8329}">
      <dgm:prSet/>
      <dgm:spPr/>
      <dgm:t>
        <a:bodyPr/>
        <a:lstStyle/>
        <a:p>
          <a:pPr rtl="0"/>
          <a:r>
            <a:rPr lang="it-IT" dirty="0"/>
            <a:t>Dotata di attrezzature e sistemi d’eccellenza</a:t>
          </a:r>
        </a:p>
      </dgm:t>
    </dgm:pt>
    <dgm:pt modelId="{B0BCD55C-9B77-494E-B661-5CEFD4FDD4D4}" type="parTrans" cxnId="{9C43A884-67A8-4EC0-8767-1986A16B5E10}">
      <dgm:prSet/>
      <dgm:spPr/>
      <dgm:t>
        <a:bodyPr/>
        <a:lstStyle/>
        <a:p>
          <a:endParaRPr lang="it-IT"/>
        </a:p>
      </dgm:t>
    </dgm:pt>
    <dgm:pt modelId="{40B022EA-0572-4C87-8147-E798BC8475C2}" type="sibTrans" cxnId="{9C43A884-67A8-4EC0-8767-1986A16B5E10}">
      <dgm:prSet/>
      <dgm:spPr/>
      <dgm:t>
        <a:bodyPr/>
        <a:lstStyle/>
        <a:p>
          <a:endParaRPr lang="it-IT"/>
        </a:p>
      </dgm:t>
    </dgm:pt>
    <dgm:pt modelId="{FAEB85E8-D8B0-4366-9C91-F41B882B3A2E}">
      <dgm:prSet/>
      <dgm:spPr/>
      <dgm:t>
        <a:bodyPr/>
        <a:lstStyle/>
        <a:p>
          <a:pPr rtl="0"/>
          <a:r>
            <a:rPr lang="it-IT" dirty="0"/>
            <a:t>Non solo </a:t>
          </a:r>
          <a:r>
            <a:rPr lang="it-IT" dirty="0" err="1"/>
            <a:t>disastro…</a:t>
          </a:r>
          <a:endParaRPr lang="it-IT" dirty="0"/>
        </a:p>
      </dgm:t>
    </dgm:pt>
    <dgm:pt modelId="{D4F12DB5-4551-437A-B8A9-927CCDD1DF82}" type="parTrans" cxnId="{1BC3503A-9603-4A2D-B4FB-4DB17FCC94F8}">
      <dgm:prSet/>
      <dgm:spPr/>
      <dgm:t>
        <a:bodyPr/>
        <a:lstStyle/>
        <a:p>
          <a:endParaRPr lang="it-IT"/>
        </a:p>
      </dgm:t>
    </dgm:pt>
    <dgm:pt modelId="{92E58CD6-EC1F-4211-87DC-A2E105707D56}" type="sibTrans" cxnId="{1BC3503A-9603-4A2D-B4FB-4DB17FCC94F8}">
      <dgm:prSet/>
      <dgm:spPr/>
      <dgm:t>
        <a:bodyPr/>
        <a:lstStyle/>
        <a:p>
          <a:endParaRPr lang="it-IT"/>
        </a:p>
      </dgm:t>
    </dgm:pt>
    <dgm:pt modelId="{A3C2480B-DEB6-4FD4-983E-CE32505A8C5C}">
      <dgm:prSet/>
      <dgm:spPr/>
      <dgm:t>
        <a:bodyPr/>
        <a:lstStyle/>
        <a:p>
          <a:pPr rtl="0"/>
          <a:r>
            <a:rPr lang="it-IT" dirty="0"/>
            <a:t>Le dotazioni hardware e software presenti sono utilizzate continuamente migliorando le performance dell’Agenzia</a:t>
          </a:r>
        </a:p>
      </dgm:t>
    </dgm:pt>
    <dgm:pt modelId="{2D9A9D69-12DB-42E1-99CF-AD9B025E126C}" type="parTrans" cxnId="{FF899B0E-0D46-4616-B6FB-BF011E600C17}">
      <dgm:prSet/>
      <dgm:spPr/>
      <dgm:t>
        <a:bodyPr/>
        <a:lstStyle/>
        <a:p>
          <a:endParaRPr lang="it-IT"/>
        </a:p>
      </dgm:t>
    </dgm:pt>
    <dgm:pt modelId="{8063A866-01E4-4410-94DE-E25A1CAD0E46}" type="sibTrans" cxnId="{FF899B0E-0D46-4616-B6FB-BF011E600C17}">
      <dgm:prSet/>
      <dgm:spPr/>
      <dgm:t>
        <a:bodyPr/>
        <a:lstStyle/>
        <a:p>
          <a:endParaRPr lang="it-IT"/>
        </a:p>
      </dgm:t>
    </dgm:pt>
    <dgm:pt modelId="{03DFA7D8-B6BA-4C11-B7E4-70A80E1CE4CE}">
      <dgm:prSet/>
      <dgm:spPr/>
      <dgm:t>
        <a:bodyPr/>
        <a:lstStyle/>
        <a:p>
          <a:pPr rtl="0"/>
          <a:r>
            <a:rPr lang="it-IT" dirty="0"/>
            <a:t>Sala CED dedicata </a:t>
          </a:r>
        </a:p>
      </dgm:t>
    </dgm:pt>
    <dgm:pt modelId="{F153816A-B4A6-42C7-9834-CF6B15CE267A}" type="parTrans" cxnId="{A1E90793-BD65-49FA-A9B1-F7FF72366249}">
      <dgm:prSet/>
      <dgm:spPr/>
      <dgm:t>
        <a:bodyPr/>
        <a:lstStyle/>
        <a:p>
          <a:endParaRPr lang="it-IT"/>
        </a:p>
      </dgm:t>
    </dgm:pt>
    <dgm:pt modelId="{EA56BB59-BF20-41EB-B7A6-380B02CB33CE}" type="sibTrans" cxnId="{A1E90793-BD65-49FA-A9B1-F7FF72366249}">
      <dgm:prSet/>
      <dgm:spPr/>
      <dgm:t>
        <a:bodyPr/>
        <a:lstStyle/>
        <a:p>
          <a:endParaRPr lang="it-IT"/>
        </a:p>
      </dgm:t>
    </dgm:pt>
    <dgm:pt modelId="{5A24C5A7-B13D-4EB5-811F-E262812FBF7F}">
      <dgm:prSet/>
      <dgm:spPr/>
      <dgm:t>
        <a:bodyPr/>
        <a:lstStyle/>
        <a:p>
          <a:pPr rtl="0"/>
          <a:r>
            <a:rPr lang="it-IT" dirty="0"/>
            <a:t>Sale operative e istituzionali immediatamente funzionanti</a:t>
          </a:r>
        </a:p>
      </dgm:t>
    </dgm:pt>
    <dgm:pt modelId="{C40E2A0C-AA81-4207-81AA-3443A2861103}" type="parTrans" cxnId="{9856D3B6-CED5-40E6-9348-EEB6FD0008A9}">
      <dgm:prSet/>
      <dgm:spPr/>
      <dgm:t>
        <a:bodyPr/>
        <a:lstStyle/>
        <a:p>
          <a:endParaRPr lang="it-IT"/>
        </a:p>
      </dgm:t>
    </dgm:pt>
    <dgm:pt modelId="{F21C4FF6-A26A-4FA3-9A3A-66CAC15FD53B}" type="sibTrans" cxnId="{9856D3B6-CED5-40E6-9348-EEB6FD0008A9}">
      <dgm:prSet/>
      <dgm:spPr/>
      <dgm:t>
        <a:bodyPr/>
        <a:lstStyle/>
        <a:p>
          <a:endParaRPr lang="it-IT"/>
        </a:p>
      </dgm:t>
    </dgm:pt>
    <dgm:pt modelId="{FAD6F7E0-5D1B-4BB9-BF45-6E68D9EE2912}">
      <dgm:prSet/>
      <dgm:spPr/>
      <dgm:t>
        <a:bodyPr/>
        <a:lstStyle/>
        <a:p>
          <a:r>
            <a:rPr lang="it-IT" dirty="0"/>
            <a:t>Permette l’archiviazione sicura delle informazioni più importanti</a:t>
          </a:r>
        </a:p>
      </dgm:t>
    </dgm:pt>
    <dgm:pt modelId="{03E8144F-127B-4B98-BF4F-AA6D70B76256}" type="parTrans" cxnId="{AEB74EE2-0A25-4D3D-81AF-2C71C22ECDD3}">
      <dgm:prSet/>
      <dgm:spPr/>
      <dgm:t>
        <a:bodyPr/>
        <a:lstStyle/>
        <a:p>
          <a:endParaRPr lang="it-IT"/>
        </a:p>
      </dgm:t>
    </dgm:pt>
    <dgm:pt modelId="{197B93C7-E0E2-471F-A998-7D4A8A35BF30}" type="sibTrans" cxnId="{AEB74EE2-0A25-4D3D-81AF-2C71C22ECDD3}">
      <dgm:prSet/>
      <dgm:spPr/>
      <dgm:t>
        <a:bodyPr/>
        <a:lstStyle/>
        <a:p>
          <a:endParaRPr lang="it-IT"/>
        </a:p>
      </dgm:t>
    </dgm:pt>
    <dgm:pt modelId="{7BFEA064-D389-4E63-8A1B-AD245136002E}" type="pres">
      <dgm:prSet presAssocID="{F769547E-724C-4C34-93BE-3AE16F28340C}" presName="theList" presStyleCnt="0">
        <dgm:presLayoutVars>
          <dgm:dir/>
          <dgm:animLvl val="lvl"/>
          <dgm:resizeHandles val="exact"/>
        </dgm:presLayoutVars>
      </dgm:prSet>
      <dgm:spPr/>
    </dgm:pt>
    <dgm:pt modelId="{217C80F3-9CD6-4923-B9E3-AC899E53D246}" type="pres">
      <dgm:prSet presAssocID="{D1B831F6-B0E3-4ED3-B3EB-EE7F7D011AE3}" presName="compNode" presStyleCnt="0"/>
      <dgm:spPr/>
    </dgm:pt>
    <dgm:pt modelId="{41A1677F-51BE-4CD2-80A6-9EC8E33B181A}" type="pres">
      <dgm:prSet presAssocID="{D1B831F6-B0E3-4ED3-B3EB-EE7F7D011AE3}" presName="aNode" presStyleLbl="bgShp" presStyleIdx="0" presStyleCnt="3" custLinFactNeighborY="1849"/>
      <dgm:spPr/>
    </dgm:pt>
    <dgm:pt modelId="{BA06B3AA-D902-4DFF-8C2F-5A9199BCC22A}" type="pres">
      <dgm:prSet presAssocID="{D1B831F6-B0E3-4ED3-B3EB-EE7F7D011AE3}" presName="textNode" presStyleLbl="bgShp" presStyleIdx="0" presStyleCnt="3"/>
      <dgm:spPr/>
    </dgm:pt>
    <dgm:pt modelId="{C3ADFEE6-0561-42FE-BDEF-B4AFE5E0755A}" type="pres">
      <dgm:prSet presAssocID="{D1B831F6-B0E3-4ED3-B3EB-EE7F7D011AE3}" presName="compChildNode" presStyleCnt="0"/>
      <dgm:spPr/>
    </dgm:pt>
    <dgm:pt modelId="{4ECABB14-9627-4036-8237-D64A3EB952A2}" type="pres">
      <dgm:prSet presAssocID="{D1B831F6-B0E3-4ED3-B3EB-EE7F7D011AE3}" presName="theInnerList" presStyleCnt="0"/>
      <dgm:spPr/>
    </dgm:pt>
    <dgm:pt modelId="{4C6AFA7F-2957-4EDF-9CF3-B33969AE7A04}" type="pres">
      <dgm:prSet presAssocID="{374BFB2E-4918-41DD-A068-7EFA257C8329}" presName="childNode" presStyleLbl="node1" presStyleIdx="0" presStyleCnt="4">
        <dgm:presLayoutVars>
          <dgm:bulletEnabled val="1"/>
        </dgm:presLayoutVars>
      </dgm:prSet>
      <dgm:spPr/>
    </dgm:pt>
    <dgm:pt modelId="{9C180241-76B0-41CE-B80B-C2F4B315104B}" type="pres">
      <dgm:prSet presAssocID="{374BFB2E-4918-41DD-A068-7EFA257C8329}" presName="aSpace2" presStyleCnt="0"/>
      <dgm:spPr/>
    </dgm:pt>
    <dgm:pt modelId="{F201740D-FDA2-4EEE-9860-AE59A72F203F}" type="pres">
      <dgm:prSet presAssocID="{FAD6F7E0-5D1B-4BB9-BF45-6E68D9EE2912}" presName="childNode" presStyleLbl="node1" presStyleIdx="1" presStyleCnt="4">
        <dgm:presLayoutVars>
          <dgm:bulletEnabled val="1"/>
        </dgm:presLayoutVars>
      </dgm:prSet>
      <dgm:spPr/>
    </dgm:pt>
    <dgm:pt modelId="{BFEEF50F-F9B7-416C-8C07-275E218A9B42}" type="pres">
      <dgm:prSet presAssocID="{D1B831F6-B0E3-4ED3-B3EB-EE7F7D011AE3}" presName="aSpace" presStyleCnt="0"/>
      <dgm:spPr/>
    </dgm:pt>
    <dgm:pt modelId="{70F39C2D-7951-490E-97A1-EACA11E30D0E}" type="pres">
      <dgm:prSet presAssocID="{FAEB85E8-D8B0-4366-9C91-F41B882B3A2E}" presName="compNode" presStyleCnt="0"/>
      <dgm:spPr/>
    </dgm:pt>
    <dgm:pt modelId="{3304506F-C485-44B7-8939-728EE79865CC}" type="pres">
      <dgm:prSet presAssocID="{FAEB85E8-D8B0-4366-9C91-F41B882B3A2E}" presName="aNode" presStyleLbl="bgShp" presStyleIdx="1" presStyleCnt="3" custLinFactNeighborY="1812"/>
      <dgm:spPr/>
    </dgm:pt>
    <dgm:pt modelId="{E1332B58-D59C-446B-BA1A-78F5C0B09197}" type="pres">
      <dgm:prSet presAssocID="{FAEB85E8-D8B0-4366-9C91-F41B882B3A2E}" presName="textNode" presStyleLbl="bgShp" presStyleIdx="1" presStyleCnt="3"/>
      <dgm:spPr/>
    </dgm:pt>
    <dgm:pt modelId="{160F0BE5-97FA-4599-BA5A-688A2BC8EF3E}" type="pres">
      <dgm:prSet presAssocID="{FAEB85E8-D8B0-4366-9C91-F41B882B3A2E}" presName="compChildNode" presStyleCnt="0"/>
      <dgm:spPr/>
    </dgm:pt>
    <dgm:pt modelId="{2FEA4503-42F0-41FC-82A9-77CD7E58CDCA}" type="pres">
      <dgm:prSet presAssocID="{FAEB85E8-D8B0-4366-9C91-F41B882B3A2E}" presName="theInnerList" presStyleCnt="0"/>
      <dgm:spPr/>
    </dgm:pt>
    <dgm:pt modelId="{9938F4FD-4805-410E-A482-4907D7DE1203}" type="pres">
      <dgm:prSet presAssocID="{A3C2480B-DEB6-4FD4-983E-CE32505A8C5C}" presName="childNode" presStyleLbl="node1" presStyleIdx="2" presStyleCnt="4">
        <dgm:presLayoutVars>
          <dgm:bulletEnabled val="1"/>
        </dgm:presLayoutVars>
      </dgm:prSet>
      <dgm:spPr/>
    </dgm:pt>
    <dgm:pt modelId="{002DB370-89B5-4AC3-802E-36C64AA23BC3}" type="pres">
      <dgm:prSet presAssocID="{FAEB85E8-D8B0-4366-9C91-F41B882B3A2E}" presName="aSpace" presStyleCnt="0"/>
      <dgm:spPr/>
    </dgm:pt>
    <dgm:pt modelId="{F3BD1E86-1676-45E4-A74C-D7DE3126C666}" type="pres">
      <dgm:prSet presAssocID="{03DFA7D8-B6BA-4C11-B7E4-70A80E1CE4CE}" presName="compNode" presStyleCnt="0"/>
      <dgm:spPr/>
    </dgm:pt>
    <dgm:pt modelId="{DCF7C8BC-AC9C-4A73-8AFE-D04386FB0B6E}" type="pres">
      <dgm:prSet presAssocID="{03DFA7D8-B6BA-4C11-B7E4-70A80E1CE4CE}" presName="aNode" presStyleLbl="bgShp" presStyleIdx="2" presStyleCnt="3" custLinFactNeighborX="2664"/>
      <dgm:spPr/>
    </dgm:pt>
    <dgm:pt modelId="{ED72ED77-83BB-469D-98FA-E20D2A7CF3CF}" type="pres">
      <dgm:prSet presAssocID="{03DFA7D8-B6BA-4C11-B7E4-70A80E1CE4CE}" presName="textNode" presStyleLbl="bgShp" presStyleIdx="2" presStyleCnt="3"/>
      <dgm:spPr/>
    </dgm:pt>
    <dgm:pt modelId="{97DF90F5-C159-40CE-A040-9715B99EE2E9}" type="pres">
      <dgm:prSet presAssocID="{03DFA7D8-B6BA-4C11-B7E4-70A80E1CE4CE}" presName="compChildNode" presStyleCnt="0"/>
      <dgm:spPr/>
    </dgm:pt>
    <dgm:pt modelId="{83705F6C-C379-449F-9DB5-1B955E7CE482}" type="pres">
      <dgm:prSet presAssocID="{03DFA7D8-B6BA-4C11-B7E4-70A80E1CE4CE}" presName="theInnerList" presStyleCnt="0"/>
      <dgm:spPr/>
    </dgm:pt>
    <dgm:pt modelId="{9BCE5950-52C9-418F-8132-3EC6CCC232C5}" type="pres">
      <dgm:prSet presAssocID="{5A24C5A7-B13D-4EB5-811F-E262812FBF7F}" presName="childNode" presStyleLbl="node1" presStyleIdx="3" presStyleCnt="4">
        <dgm:presLayoutVars>
          <dgm:bulletEnabled val="1"/>
        </dgm:presLayoutVars>
      </dgm:prSet>
      <dgm:spPr/>
    </dgm:pt>
  </dgm:ptLst>
  <dgm:cxnLst>
    <dgm:cxn modelId="{743C670B-76CE-4DFE-A6B4-89509F5F4FD3}" type="presOf" srcId="{374BFB2E-4918-41DD-A068-7EFA257C8329}" destId="{4C6AFA7F-2957-4EDF-9CF3-B33969AE7A04}" srcOrd="0" destOrd="0" presId="urn:microsoft.com/office/officeart/2005/8/layout/lProcess2"/>
    <dgm:cxn modelId="{B0AE8D0D-2C1D-4796-AA4C-C75678A129F7}" type="presOf" srcId="{F769547E-724C-4C34-93BE-3AE16F28340C}" destId="{7BFEA064-D389-4E63-8A1B-AD245136002E}" srcOrd="0" destOrd="0" presId="urn:microsoft.com/office/officeart/2005/8/layout/lProcess2"/>
    <dgm:cxn modelId="{FF899B0E-0D46-4616-B6FB-BF011E600C17}" srcId="{FAEB85E8-D8B0-4366-9C91-F41B882B3A2E}" destId="{A3C2480B-DEB6-4FD4-983E-CE32505A8C5C}" srcOrd="0" destOrd="0" parTransId="{2D9A9D69-12DB-42E1-99CF-AD9B025E126C}" sibTransId="{8063A866-01E4-4410-94DE-E25A1CAD0E46}"/>
    <dgm:cxn modelId="{D4AAB42E-66A4-4C21-B556-25B81A0589D4}" type="presOf" srcId="{FAD6F7E0-5D1B-4BB9-BF45-6E68D9EE2912}" destId="{F201740D-FDA2-4EEE-9860-AE59A72F203F}" srcOrd="0" destOrd="0" presId="urn:microsoft.com/office/officeart/2005/8/layout/lProcess2"/>
    <dgm:cxn modelId="{1BC3503A-9603-4A2D-B4FB-4DB17FCC94F8}" srcId="{F769547E-724C-4C34-93BE-3AE16F28340C}" destId="{FAEB85E8-D8B0-4366-9C91-F41B882B3A2E}" srcOrd="1" destOrd="0" parTransId="{D4F12DB5-4551-437A-B8A9-927CCDD1DF82}" sibTransId="{92E58CD6-EC1F-4211-87DC-A2E105707D56}"/>
    <dgm:cxn modelId="{C8E3C17C-1E81-441F-9A51-E1E0A18EBE1F}" type="presOf" srcId="{A3C2480B-DEB6-4FD4-983E-CE32505A8C5C}" destId="{9938F4FD-4805-410E-A482-4907D7DE1203}" srcOrd="0" destOrd="0" presId="urn:microsoft.com/office/officeart/2005/8/layout/lProcess2"/>
    <dgm:cxn modelId="{BFD9DC80-15CB-489D-8539-2FDC2B7A189A}" type="presOf" srcId="{5A24C5A7-B13D-4EB5-811F-E262812FBF7F}" destId="{9BCE5950-52C9-418F-8132-3EC6CCC232C5}" srcOrd="0" destOrd="0" presId="urn:microsoft.com/office/officeart/2005/8/layout/lProcess2"/>
    <dgm:cxn modelId="{23BC7581-C4F8-4024-9170-C324D7958A99}" type="presOf" srcId="{FAEB85E8-D8B0-4366-9C91-F41B882B3A2E}" destId="{E1332B58-D59C-446B-BA1A-78F5C0B09197}" srcOrd="1" destOrd="0" presId="urn:microsoft.com/office/officeart/2005/8/layout/lProcess2"/>
    <dgm:cxn modelId="{9C43A884-67A8-4EC0-8767-1986A16B5E10}" srcId="{D1B831F6-B0E3-4ED3-B3EB-EE7F7D011AE3}" destId="{374BFB2E-4918-41DD-A068-7EFA257C8329}" srcOrd="0" destOrd="0" parTransId="{B0BCD55C-9B77-494E-B661-5CEFD4FDD4D4}" sibTransId="{40B022EA-0572-4C87-8147-E798BC8475C2}"/>
    <dgm:cxn modelId="{352C0092-78A4-40BD-9A8C-881D05FC8B5D}" type="presOf" srcId="{03DFA7D8-B6BA-4C11-B7E4-70A80E1CE4CE}" destId="{ED72ED77-83BB-469D-98FA-E20D2A7CF3CF}" srcOrd="1" destOrd="0" presId="urn:microsoft.com/office/officeart/2005/8/layout/lProcess2"/>
    <dgm:cxn modelId="{A1E90793-BD65-49FA-A9B1-F7FF72366249}" srcId="{F769547E-724C-4C34-93BE-3AE16F28340C}" destId="{03DFA7D8-B6BA-4C11-B7E4-70A80E1CE4CE}" srcOrd="2" destOrd="0" parTransId="{F153816A-B4A6-42C7-9834-CF6B15CE267A}" sibTransId="{EA56BB59-BF20-41EB-B7A6-380B02CB33CE}"/>
    <dgm:cxn modelId="{33C6F899-CF9B-433E-A970-7DBE729FF19C}" type="presOf" srcId="{D1B831F6-B0E3-4ED3-B3EB-EE7F7D011AE3}" destId="{41A1677F-51BE-4CD2-80A6-9EC8E33B181A}" srcOrd="0" destOrd="0" presId="urn:microsoft.com/office/officeart/2005/8/layout/lProcess2"/>
    <dgm:cxn modelId="{9856D3B6-CED5-40E6-9348-EEB6FD0008A9}" srcId="{03DFA7D8-B6BA-4C11-B7E4-70A80E1CE4CE}" destId="{5A24C5A7-B13D-4EB5-811F-E262812FBF7F}" srcOrd="0" destOrd="0" parTransId="{C40E2A0C-AA81-4207-81AA-3443A2861103}" sibTransId="{F21C4FF6-A26A-4FA3-9A3A-66CAC15FD53B}"/>
    <dgm:cxn modelId="{50ABB2CB-03EC-456D-B43C-3B14C3114DA9}" type="presOf" srcId="{D1B831F6-B0E3-4ED3-B3EB-EE7F7D011AE3}" destId="{BA06B3AA-D902-4DFF-8C2F-5A9199BCC22A}" srcOrd="1" destOrd="0" presId="urn:microsoft.com/office/officeart/2005/8/layout/lProcess2"/>
    <dgm:cxn modelId="{07DC74DD-0D78-49E1-B80D-5A72AA494772}" srcId="{F769547E-724C-4C34-93BE-3AE16F28340C}" destId="{D1B831F6-B0E3-4ED3-B3EB-EE7F7D011AE3}" srcOrd="0" destOrd="0" parTransId="{22069573-51F6-4311-9067-55FD6524422B}" sibTransId="{B7F673DA-3A93-4E08-91F0-0A2896ACB04D}"/>
    <dgm:cxn modelId="{AEB74EE2-0A25-4D3D-81AF-2C71C22ECDD3}" srcId="{D1B831F6-B0E3-4ED3-B3EB-EE7F7D011AE3}" destId="{FAD6F7E0-5D1B-4BB9-BF45-6E68D9EE2912}" srcOrd="1" destOrd="0" parTransId="{03E8144F-127B-4B98-BF4F-AA6D70B76256}" sibTransId="{197B93C7-E0E2-471F-A998-7D4A8A35BF30}"/>
    <dgm:cxn modelId="{26B198E6-4B1D-4923-97EA-8A74ADEF1609}" type="presOf" srcId="{FAEB85E8-D8B0-4366-9C91-F41B882B3A2E}" destId="{3304506F-C485-44B7-8939-728EE79865CC}" srcOrd="0" destOrd="0" presId="urn:microsoft.com/office/officeart/2005/8/layout/lProcess2"/>
    <dgm:cxn modelId="{A8129FE8-671B-4789-AD93-6D32F5FEDBD6}" type="presOf" srcId="{03DFA7D8-B6BA-4C11-B7E4-70A80E1CE4CE}" destId="{DCF7C8BC-AC9C-4A73-8AFE-D04386FB0B6E}" srcOrd="0" destOrd="0" presId="urn:microsoft.com/office/officeart/2005/8/layout/lProcess2"/>
    <dgm:cxn modelId="{B5062769-7E84-48FA-8867-92621F965BB8}" type="presParOf" srcId="{7BFEA064-D389-4E63-8A1B-AD245136002E}" destId="{217C80F3-9CD6-4923-B9E3-AC899E53D246}" srcOrd="0" destOrd="0" presId="urn:microsoft.com/office/officeart/2005/8/layout/lProcess2"/>
    <dgm:cxn modelId="{D7CB4FC2-9461-4CA9-A6C0-3D29A5D628D4}" type="presParOf" srcId="{217C80F3-9CD6-4923-B9E3-AC899E53D246}" destId="{41A1677F-51BE-4CD2-80A6-9EC8E33B181A}" srcOrd="0" destOrd="0" presId="urn:microsoft.com/office/officeart/2005/8/layout/lProcess2"/>
    <dgm:cxn modelId="{0F322CA4-9731-43F1-A699-0020AEEA9BAF}" type="presParOf" srcId="{217C80F3-9CD6-4923-B9E3-AC899E53D246}" destId="{BA06B3AA-D902-4DFF-8C2F-5A9199BCC22A}" srcOrd="1" destOrd="0" presId="urn:microsoft.com/office/officeart/2005/8/layout/lProcess2"/>
    <dgm:cxn modelId="{4CA6E65B-2558-4C78-B206-695532EFE525}" type="presParOf" srcId="{217C80F3-9CD6-4923-B9E3-AC899E53D246}" destId="{C3ADFEE6-0561-42FE-BDEF-B4AFE5E0755A}" srcOrd="2" destOrd="0" presId="urn:microsoft.com/office/officeart/2005/8/layout/lProcess2"/>
    <dgm:cxn modelId="{4EA39083-E1CC-44FF-A0C5-20A71219B6A5}" type="presParOf" srcId="{C3ADFEE6-0561-42FE-BDEF-B4AFE5E0755A}" destId="{4ECABB14-9627-4036-8237-D64A3EB952A2}" srcOrd="0" destOrd="0" presId="urn:microsoft.com/office/officeart/2005/8/layout/lProcess2"/>
    <dgm:cxn modelId="{F108584E-E611-40EF-9A96-2BD5FA3BDA1F}" type="presParOf" srcId="{4ECABB14-9627-4036-8237-D64A3EB952A2}" destId="{4C6AFA7F-2957-4EDF-9CF3-B33969AE7A04}" srcOrd="0" destOrd="0" presId="urn:microsoft.com/office/officeart/2005/8/layout/lProcess2"/>
    <dgm:cxn modelId="{9C28172B-80B7-4455-B38C-9144317E285B}" type="presParOf" srcId="{4ECABB14-9627-4036-8237-D64A3EB952A2}" destId="{9C180241-76B0-41CE-B80B-C2F4B315104B}" srcOrd="1" destOrd="0" presId="urn:microsoft.com/office/officeart/2005/8/layout/lProcess2"/>
    <dgm:cxn modelId="{46D00ABF-58D0-4011-B71C-43AE2158026E}" type="presParOf" srcId="{4ECABB14-9627-4036-8237-D64A3EB952A2}" destId="{F201740D-FDA2-4EEE-9860-AE59A72F203F}" srcOrd="2" destOrd="0" presId="urn:microsoft.com/office/officeart/2005/8/layout/lProcess2"/>
    <dgm:cxn modelId="{9CDB258C-AB1F-4B70-8276-6477BFF3CB07}" type="presParOf" srcId="{7BFEA064-D389-4E63-8A1B-AD245136002E}" destId="{BFEEF50F-F9B7-416C-8C07-275E218A9B42}" srcOrd="1" destOrd="0" presId="urn:microsoft.com/office/officeart/2005/8/layout/lProcess2"/>
    <dgm:cxn modelId="{63CB245F-FD6C-4405-A480-00445B99FE5E}" type="presParOf" srcId="{7BFEA064-D389-4E63-8A1B-AD245136002E}" destId="{70F39C2D-7951-490E-97A1-EACA11E30D0E}" srcOrd="2" destOrd="0" presId="urn:microsoft.com/office/officeart/2005/8/layout/lProcess2"/>
    <dgm:cxn modelId="{D1B97454-E4D4-4832-A3AA-C0A70F24C273}" type="presParOf" srcId="{70F39C2D-7951-490E-97A1-EACA11E30D0E}" destId="{3304506F-C485-44B7-8939-728EE79865CC}" srcOrd="0" destOrd="0" presId="urn:microsoft.com/office/officeart/2005/8/layout/lProcess2"/>
    <dgm:cxn modelId="{FDF05064-F4A3-4B36-B975-24B061EE727B}" type="presParOf" srcId="{70F39C2D-7951-490E-97A1-EACA11E30D0E}" destId="{E1332B58-D59C-446B-BA1A-78F5C0B09197}" srcOrd="1" destOrd="0" presId="urn:microsoft.com/office/officeart/2005/8/layout/lProcess2"/>
    <dgm:cxn modelId="{3814A3A8-9892-4F9A-96E3-5910BABF7597}" type="presParOf" srcId="{70F39C2D-7951-490E-97A1-EACA11E30D0E}" destId="{160F0BE5-97FA-4599-BA5A-688A2BC8EF3E}" srcOrd="2" destOrd="0" presId="urn:microsoft.com/office/officeart/2005/8/layout/lProcess2"/>
    <dgm:cxn modelId="{2F6E9489-8CE6-41D2-AEF2-B8D28AD71337}" type="presParOf" srcId="{160F0BE5-97FA-4599-BA5A-688A2BC8EF3E}" destId="{2FEA4503-42F0-41FC-82A9-77CD7E58CDCA}" srcOrd="0" destOrd="0" presId="urn:microsoft.com/office/officeart/2005/8/layout/lProcess2"/>
    <dgm:cxn modelId="{4D215CCB-6E40-4B1D-B785-5764D6146A1F}" type="presParOf" srcId="{2FEA4503-42F0-41FC-82A9-77CD7E58CDCA}" destId="{9938F4FD-4805-410E-A482-4907D7DE1203}" srcOrd="0" destOrd="0" presId="urn:microsoft.com/office/officeart/2005/8/layout/lProcess2"/>
    <dgm:cxn modelId="{AD7F76E6-8609-497B-B46F-F345A01A55AE}" type="presParOf" srcId="{7BFEA064-D389-4E63-8A1B-AD245136002E}" destId="{002DB370-89B5-4AC3-802E-36C64AA23BC3}" srcOrd="3" destOrd="0" presId="urn:microsoft.com/office/officeart/2005/8/layout/lProcess2"/>
    <dgm:cxn modelId="{27CFD959-F378-48E0-BAF8-8D80F3DC3400}" type="presParOf" srcId="{7BFEA064-D389-4E63-8A1B-AD245136002E}" destId="{F3BD1E86-1676-45E4-A74C-D7DE3126C666}" srcOrd="4" destOrd="0" presId="urn:microsoft.com/office/officeart/2005/8/layout/lProcess2"/>
    <dgm:cxn modelId="{E85FE959-8F36-4092-B11D-011BE213F13B}" type="presParOf" srcId="{F3BD1E86-1676-45E4-A74C-D7DE3126C666}" destId="{DCF7C8BC-AC9C-4A73-8AFE-D04386FB0B6E}" srcOrd="0" destOrd="0" presId="urn:microsoft.com/office/officeart/2005/8/layout/lProcess2"/>
    <dgm:cxn modelId="{5017595C-7391-4F58-A045-BFF70DEDDD29}" type="presParOf" srcId="{F3BD1E86-1676-45E4-A74C-D7DE3126C666}" destId="{ED72ED77-83BB-469D-98FA-E20D2A7CF3CF}" srcOrd="1" destOrd="0" presId="urn:microsoft.com/office/officeart/2005/8/layout/lProcess2"/>
    <dgm:cxn modelId="{EB74CD95-3C08-4AE8-BEC2-C3A632217F91}" type="presParOf" srcId="{F3BD1E86-1676-45E4-A74C-D7DE3126C666}" destId="{97DF90F5-C159-40CE-A040-9715B99EE2E9}" srcOrd="2" destOrd="0" presId="urn:microsoft.com/office/officeart/2005/8/layout/lProcess2"/>
    <dgm:cxn modelId="{ED4D3607-DA21-4F27-AFBA-EEDB0F4530E5}" type="presParOf" srcId="{97DF90F5-C159-40CE-A040-9715B99EE2E9}" destId="{83705F6C-C379-449F-9DB5-1B955E7CE482}" srcOrd="0" destOrd="0" presId="urn:microsoft.com/office/officeart/2005/8/layout/lProcess2"/>
    <dgm:cxn modelId="{DD1D1039-802C-4A66-A349-E63FF9DA4153}" type="presParOf" srcId="{83705F6C-C379-449F-9DB5-1B955E7CE482}" destId="{9BCE5950-52C9-418F-8132-3EC6CCC232C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4285A89-F94A-42E7-8B93-C6A06656FF49}" type="doc">
      <dgm:prSet loTypeId="urn:microsoft.com/office/officeart/2005/8/layout/process2" loCatId="process" qsTypeId="urn:microsoft.com/office/officeart/2005/8/quickstyle/simple1" qsCatId="simple" csTypeId="urn:microsoft.com/office/officeart/2005/8/colors/colorful1#10" csCatId="colorful" phldr="1"/>
      <dgm:spPr/>
      <dgm:t>
        <a:bodyPr/>
        <a:lstStyle/>
        <a:p>
          <a:endParaRPr lang="it-IT"/>
        </a:p>
      </dgm:t>
    </dgm:pt>
    <dgm:pt modelId="{0D21357D-10A2-4C4D-B6F9-1C4D7558A134}">
      <dgm:prSet custT="1"/>
      <dgm:spPr/>
      <dgm:t>
        <a:bodyPr/>
        <a:lstStyle/>
        <a:p>
          <a:pPr algn="ctr" rtl="0">
            <a:tabLst/>
          </a:pPr>
          <a:r>
            <a:rPr lang="it-IT" sz="1800" b="0" i="0" baseline="0" dirty="0"/>
            <a:t>Delle Funzioni Istituzionali </a:t>
          </a:r>
          <a:r>
            <a:rPr lang="it-IT" sz="1800" b="0" i="0" dirty="0"/>
            <a:t>dell’Organismo Pagatore (Autorizzazione, Esecuzione e Contabilizzazione)</a:t>
          </a:r>
          <a:endParaRPr lang="it-IT" sz="1800" dirty="0"/>
        </a:p>
      </dgm:t>
    </dgm:pt>
    <dgm:pt modelId="{2A16262E-52A6-40B0-9030-DC994FFCF38D}" type="parTrans" cxnId="{48404591-2995-43BA-A22E-6496230B4C32}">
      <dgm:prSet/>
      <dgm:spPr/>
      <dgm:t>
        <a:bodyPr/>
        <a:lstStyle/>
        <a:p>
          <a:endParaRPr lang="it-IT"/>
        </a:p>
      </dgm:t>
    </dgm:pt>
    <dgm:pt modelId="{5E4F72DD-6A59-415C-AB12-2FD09B996C82}" type="sibTrans" cxnId="{48404591-2995-43BA-A22E-6496230B4C32}">
      <dgm:prSet/>
      <dgm:spPr/>
      <dgm:t>
        <a:bodyPr/>
        <a:lstStyle/>
        <a:p>
          <a:endParaRPr lang="it-IT"/>
        </a:p>
      </dgm:t>
    </dgm:pt>
    <dgm:pt modelId="{5187DA38-96B0-4CC1-938F-929499115DA6}">
      <dgm:prSet custT="1"/>
      <dgm:spPr/>
      <dgm:t>
        <a:bodyPr/>
        <a:lstStyle/>
        <a:p>
          <a:pPr algn="ctr" rtl="0"/>
          <a:r>
            <a:rPr lang="it-IT" sz="2000" baseline="0" dirty="0"/>
            <a:t>Dei</a:t>
          </a:r>
          <a:r>
            <a:rPr lang="it-IT" sz="2000" dirty="0"/>
            <a:t> processi amministrativi ritenuti più critici (ad esempio la contabilità del funzionamento dell’Agenzia)</a:t>
          </a:r>
          <a:endParaRPr lang="it-IT" sz="2000" b="0" i="0" baseline="0" dirty="0"/>
        </a:p>
      </dgm:t>
    </dgm:pt>
    <dgm:pt modelId="{2F348648-80CB-41FC-AFA9-557D49D861B2}" type="parTrans" cxnId="{37773F92-B591-445F-B095-3C05630DE1FA}">
      <dgm:prSet/>
      <dgm:spPr/>
      <dgm:t>
        <a:bodyPr/>
        <a:lstStyle/>
        <a:p>
          <a:endParaRPr lang="it-IT"/>
        </a:p>
      </dgm:t>
    </dgm:pt>
    <dgm:pt modelId="{AAC434EE-0D25-4EA1-B29A-8DBA926C6984}" type="sibTrans" cxnId="{37773F92-B591-445F-B095-3C05630DE1FA}">
      <dgm:prSet/>
      <dgm:spPr/>
      <dgm:t>
        <a:bodyPr/>
        <a:lstStyle/>
        <a:p>
          <a:endParaRPr lang="it-IT"/>
        </a:p>
      </dgm:t>
    </dgm:pt>
    <dgm:pt modelId="{404CA081-3D19-4844-983F-ECC1E4A93C42}" type="pres">
      <dgm:prSet presAssocID="{64285A89-F94A-42E7-8B93-C6A06656FF49}" presName="linearFlow" presStyleCnt="0">
        <dgm:presLayoutVars>
          <dgm:resizeHandles val="exact"/>
        </dgm:presLayoutVars>
      </dgm:prSet>
      <dgm:spPr/>
    </dgm:pt>
    <dgm:pt modelId="{304D69F2-6865-4AB0-87FD-E27DEE84C799}" type="pres">
      <dgm:prSet presAssocID="{0D21357D-10A2-4C4D-B6F9-1C4D7558A134}" presName="node" presStyleLbl="node1" presStyleIdx="0" presStyleCnt="2">
        <dgm:presLayoutVars>
          <dgm:bulletEnabled val="1"/>
        </dgm:presLayoutVars>
      </dgm:prSet>
      <dgm:spPr/>
    </dgm:pt>
    <dgm:pt modelId="{D8549D17-EAB4-417C-A427-7CF34C59486B}" type="pres">
      <dgm:prSet presAssocID="{5E4F72DD-6A59-415C-AB12-2FD09B996C82}" presName="sibTrans" presStyleLbl="sibTrans2D1" presStyleIdx="0" presStyleCnt="1"/>
      <dgm:spPr/>
    </dgm:pt>
    <dgm:pt modelId="{589A5FD2-9091-4B20-B19D-3686E6063745}" type="pres">
      <dgm:prSet presAssocID="{5E4F72DD-6A59-415C-AB12-2FD09B996C82}" presName="connectorText" presStyleLbl="sibTrans2D1" presStyleIdx="0" presStyleCnt="1"/>
      <dgm:spPr/>
    </dgm:pt>
    <dgm:pt modelId="{11C9EE71-36B2-4673-8581-2DE93BD28DA6}" type="pres">
      <dgm:prSet presAssocID="{5187DA38-96B0-4CC1-938F-929499115DA6}" presName="node" presStyleLbl="node1" presStyleIdx="1" presStyleCnt="2">
        <dgm:presLayoutVars>
          <dgm:bulletEnabled val="1"/>
        </dgm:presLayoutVars>
      </dgm:prSet>
      <dgm:spPr/>
    </dgm:pt>
  </dgm:ptLst>
  <dgm:cxnLst>
    <dgm:cxn modelId="{7CC77D0F-8B24-4351-991E-E8DC95025456}" type="presOf" srcId="{5E4F72DD-6A59-415C-AB12-2FD09B996C82}" destId="{D8549D17-EAB4-417C-A427-7CF34C59486B}" srcOrd="0" destOrd="0" presId="urn:microsoft.com/office/officeart/2005/8/layout/process2"/>
    <dgm:cxn modelId="{E497AE47-26EC-412A-B54C-171D4E9C58A7}" type="presOf" srcId="{5E4F72DD-6A59-415C-AB12-2FD09B996C82}" destId="{589A5FD2-9091-4B20-B19D-3686E6063745}" srcOrd="1" destOrd="0" presId="urn:microsoft.com/office/officeart/2005/8/layout/process2"/>
    <dgm:cxn modelId="{48404591-2995-43BA-A22E-6496230B4C32}" srcId="{64285A89-F94A-42E7-8B93-C6A06656FF49}" destId="{0D21357D-10A2-4C4D-B6F9-1C4D7558A134}" srcOrd="0" destOrd="0" parTransId="{2A16262E-52A6-40B0-9030-DC994FFCF38D}" sibTransId="{5E4F72DD-6A59-415C-AB12-2FD09B996C82}"/>
    <dgm:cxn modelId="{37773F92-B591-445F-B095-3C05630DE1FA}" srcId="{64285A89-F94A-42E7-8B93-C6A06656FF49}" destId="{5187DA38-96B0-4CC1-938F-929499115DA6}" srcOrd="1" destOrd="0" parTransId="{2F348648-80CB-41FC-AFA9-557D49D861B2}" sibTransId="{AAC434EE-0D25-4EA1-B29A-8DBA926C6984}"/>
    <dgm:cxn modelId="{9010CCAF-254B-4AF5-BEB4-5CF1B5ED64DC}" type="presOf" srcId="{5187DA38-96B0-4CC1-938F-929499115DA6}" destId="{11C9EE71-36B2-4673-8581-2DE93BD28DA6}" srcOrd="0" destOrd="0" presId="urn:microsoft.com/office/officeart/2005/8/layout/process2"/>
    <dgm:cxn modelId="{B50B9FE7-7110-4099-9BEB-6873E3DE0FA4}" type="presOf" srcId="{64285A89-F94A-42E7-8B93-C6A06656FF49}" destId="{404CA081-3D19-4844-983F-ECC1E4A93C42}" srcOrd="0" destOrd="0" presId="urn:microsoft.com/office/officeart/2005/8/layout/process2"/>
    <dgm:cxn modelId="{273D12FA-A52A-4A29-B2A2-3B4A791D8B5A}" type="presOf" srcId="{0D21357D-10A2-4C4D-B6F9-1C4D7558A134}" destId="{304D69F2-6865-4AB0-87FD-E27DEE84C799}" srcOrd="0" destOrd="0" presId="urn:microsoft.com/office/officeart/2005/8/layout/process2"/>
    <dgm:cxn modelId="{14AB5EED-CECB-4ABC-8827-AAD043A7BD44}" type="presParOf" srcId="{404CA081-3D19-4844-983F-ECC1E4A93C42}" destId="{304D69F2-6865-4AB0-87FD-E27DEE84C799}" srcOrd="0" destOrd="0" presId="urn:microsoft.com/office/officeart/2005/8/layout/process2"/>
    <dgm:cxn modelId="{926754E8-F854-49B9-86D8-4FB675BF16C6}" type="presParOf" srcId="{404CA081-3D19-4844-983F-ECC1E4A93C42}" destId="{D8549D17-EAB4-417C-A427-7CF34C59486B}" srcOrd="1" destOrd="0" presId="urn:microsoft.com/office/officeart/2005/8/layout/process2"/>
    <dgm:cxn modelId="{A6386459-01D0-4F25-9236-1EE304CDB9B9}" type="presParOf" srcId="{D8549D17-EAB4-417C-A427-7CF34C59486B}" destId="{589A5FD2-9091-4B20-B19D-3686E6063745}" srcOrd="0" destOrd="0" presId="urn:microsoft.com/office/officeart/2005/8/layout/process2"/>
    <dgm:cxn modelId="{8D103BD1-E2B5-4B44-BDA1-81A24B2F2812}" type="presParOf" srcId="{404CA081-3D19-4844-983F-ECC1E4A93C42}" destId="{11C9EE71-36B2-4673-8581-2DE93BD28DA6}"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4285A89-F94A-42E7-8B93-C6A06656FF49}" type="doc">
      <dgm:prSet loTypeId="urn:microsoft.com/office/officeart/2005/8/layout/process2" loCatId="process" qsTypeId="urn:microsoft.com/office/officeart/2005/8/quickstyle/simple1" qsCatId="simple" csTypeId="urn:microsoft.com/office/officeart/2005/8/colors/colorful1#11" csCatId="colorful" phldr="1"/>
      <dgm:spPr/>
      <dgm:t>
        <a:bodyPr/>
        <a:lstStyle/>
        <a:p>
          <a:endParaRPr lang="it-IT"/>
        </a:p>
      </dgm:t>
    </dgm:pt>
    <dgm:pt modelId="{0D21357D-10A2-4C4D-B6F9-1C4D7558A134}">
      <dgm:prSet custT="1"/>
      <dgm:spPr/>
      <dgm:t>
        <a:bodyPr/>
        <a:lstStyle/>
        <a:p>
          <a:pPr algn="ctr" rtl="0">
            <a:tabLst/>
          </a:pPr>
          <a:r>
            <a:rPr lang="it-IT" sz="1800" dirty="0"/>
            <a:t>Mettere</a:t>
          </a:r>
          <a:r>
            <a:rPr lang="it-IT" sz="1800" baseline="0" dirty="0"/>
            <a:t> a disposizione dell’ARCEA un’infrastruttura hardware e software più evoluta per i Servizi Informatici</a:t>
          </a:r>
          <a:endParaRPr lang="it-IT" sz="1800" dirty="0"/>
        </a:p>
      </dgm:t>
    </dgm:pt>
    <dgm:pt modelId="{2A16262E-52A6-40B0-9030-DC994FFCF38D}" type="parTrans" cxnId="{48404591-2995-43BA-A22E-6496230B4C32}">
      <dgm:prSet/>
      <dgm:spPr/>
      <dgm:t>
        <a:bodyPr/>
        <a:lstStyle/>
        <a:p>
          <a:endParaRPr lang="it-IT"/>
        </a:p>
      </dgm:t>
    </dgm:pt>
    <dgm:pt modelId="{5E4F72DD-6A59-415C-AB12-2FD09B996C82}" type="sibTrans" cxnId="{48404591-2995-43BA-A22E-6496230B4C32}">
      <dgm:prSet/>
      <dgm:spPr/>
      <dgm:t>
        <a:bodyPr/>
        <a:lstStyle/>
        <a:p>
          <a:endParaRPr lang="it-IT"/>
        </a:p>
      </dgm:t>
    </dgm:pt>
    <dgm:pt modelId="{5187DA38-96B0-4CC1-938F-929499115DA6}">
      <dgm:prSet custT="1"/>
      <dgm:spPr/>
      <dgm:t>
        <a:bodyPr/>
        <a:lstStyle/>
        <a:p>
          <a:pPr algn="ctr" rtl="0"/>
          <a:r>
            <a:rPr lang="it-IT" sz="2000" baseline="0" dirty="0"/>
            <a:t>Bilanciare il carico computazionale tra le due “sale CED” (Catanzaro e Cosenza) decongestionando anche durante i picchi lavorativi la sede principale</a:t>
          </a:r>
          <a:endParaRPr lang="it-IT" sz="2000" b="0" i="0" baseline="0" dirty="0"/>
        </a:p>
      </dgm:t>
    </dgm:pt>
    <dgm:pt modelId="{2F348648-80CB-41FC-AFA9-557D49D861B2}" type="parTrans" cxnId="{37773F92-B591-445F-B095-3C05630DE1FA}">
      <dgm:prSet/>
      <dgm:spPr/>
      <dgm:t>
        <a:bodyPr/>
        <a:lstStyle/>
        <a:p>
          <a:endParaRPr lang="it-IT"/>
        </a:p>
      </dgm:t>
    </dgm:pt>
    <dgm:pt modelId="{AAC434EE-0D25-4EA1-B29A-8DBA926C6984}" type="sibTrans" cxnId="{37773F92-B591-445F-B095-3C05630DE1FA}">
      <dgm:prSet/>
      <dgm:spPr/>
      <dgm:t>
        <a:bodyPr/>
        <a:lstStyle/>
        <a:p>
          <a:endParaRPr lang="it-IT"/>
        </a:p>
      </dgm:t>
    </dgm:pt>
    <dgm:pt modelId="{404CA081-3D19-4844-983F-ECC1E4A93C42}" type="pres">
      <dgm:prSet presAssocID="{64285A89-F94A-42E7-8B93-C6A06656FF49}" presName="linearFlow" presStyleCnt="0">
        <dgm:presLayoutVars>
          <dgm:resizeHandles val="exact"/>
        </dgm:presLayoutVars>
      </dgm:prSet>
      <dgm:spPr/>
    </dgm:pt>
    <dgm:pt modelId="{304D69F2-6865-4AB0-87FD-E27DEE84C799}" type="pres">
      <dgm:prSet presAssocID="{0D21357D-10A2-4C4D-B6F9-1C4D7558A134}" presName="node" presStyleLbl="node1" presStyleIdx="0" presStyleCnt="2">
        <dgm:presLayoutVars>
          <dgm:bulletEnabled val="1"/>
        </dgm:presLayoutVars>
      </dgm:prSet>
      <dgm:spPr/>
    </dgm:pt>
    <dgm:pt modelId="{D8549D17-EAB4-417C-A427-7CF34C59486B}" type="pres">
      <dgm:prSet presAssocID="{5E4F72DD-6A59-415C-AB12-2FD09B996C82}" presName="sibTrans" presStyleLbl="sibTrans2D1" presStyleIdx="0" presStyleCnt="1"/>
      <dgm:spPr/>
    </dgm:pt>
    <dgm:pt modelId="{589A5FD2-9091-4B20-B19D-3686E6063745}" type="pres">
      <dgm:prSet presAssocID="{5E4F72DD-6A59-415C-AB12-2FD09B996C82}" presName="connectorText" presStyleLbl="sibTrans2D1" presStyleIdx="0" presStyleCnt="1"/>
      <dgm:spPr/>
    </dgm:pt>
    <dgm:pt modelId="{11C9EE71-36B2-4673-8581-2DE93BD28DA6}" type="pres">
      <dgm:prSet presAssocID="{5187DA38-96B0-4CC1-938F-929499115DA6}" presName="node" presStyleLbl="node1" presStyleIdx="1" presStyleCnt="2">
        <dgm:presLayoutVars>
          <dgm:bulletEnabled val="1"/>
        </dgm:presLayoutVars>
      </dgm:prSet>
      <dgm:spPr/>
    </dgm:pt>
  </dgm:ptLst>
  <dgm:cxnLst>
    <dgm:cxn modelId="{AD42CF0B-8354-4501-A61F-C14F2EA35E97}" type="presOf" srcId="{0D21357D-10A2-4C4D-B6F9-1C4D7558A134}" destId="{304D69F2-6865-4AB0-87FD-E27DEE84C799}" srcOrd="0" destOrd="0" presId="urn:microsoft.com/office/officeart/2005/8/layout/process2"/>
    <dgm:cxn modelId="{FFDEE21A-D10D-41E1-8859-13E951F42CA5}" type="presOf" srcId="{64285A89-F94A-42E7-8B93-C6A06656FF49}" destId="{404CA081-3D19-4844-983F-ECC1E4A93C42}" srcOrd="0" destOrd="0" presId="urn:microsoft.com/office/officeart/2005/8/layout/process2"/>
    <dgm:cxn modelId="{B456B037-E625-45C0-B27D-7B1E79A2834B}" type="presOf" srcId="{5E4F72DD-6A59-415C-AB12-2FD09B996C82}" destId="{D8549D17-EAB4-417C-A427-7CF34C59486B}" srcOrd="0" destOrd="0" presId="urn:microsoft.com/office/officeart/2005/8/layout/process2"/>
    <dgm:cxn modelId="{D9C9736B-FE0B-48BE-BD6E-0B05F614FA2D}" type="presOf" srcId="{5E4F72DD-6A59-415C-AB12-2FD09B996C82}" destId="{589A5FD2-9091-4B20-B19D-3686E6063745}" srcOrd="1" destOrd="0" presId="urn:microsoft.com/office/officeart/2005/8/layout/process2"/>
    <dgm:cxn modelId="{42EC4088-D488-4B69-97B7-42B02C6B8E44}" type="presOf" srcId="{5187DA38-96B0-4CC1-938F-929499115DA6}" destId="{11C9EE71-36B2-4673-8581-2DE93BD28DA6}" srcOrd="0" destOrd="0" presId="urn:microsoft.com/office/officeart/2005/8/layout/process2"/>
    <dgm:cxn modelId="{48404591-2995-43BA-A22E-6496230B4C32}" srcId="{64285A89-F94A-42E7-8B93-C6A06656FF49}" destId="{0D21357D-10A2-4C4D-B6F9-1C4D7558A134}" srcOrd="0" destOrd="0" parTransId="{2A16262E-52A6-40B0-9030-DC994FFCF38D}" sibTransId="{5E4F72DD-6A59-415C-AB12-2FD09B996C82}"/>
    <dgm:cxn modelId="{37773F92-B591-445F-B095-3C05630DE1FA}" srcId="{64285A89-F94A-42E7-8B93-C6A06656FF49}" destId="{5187DA38-96B0-4CC1-938F-929499115DA6}" srcOrd="1" destOrd="0" parTransId="{2F348648-80CB-41FC-AFA9-557D49D861B2}" sibTransId="{AAC434EE-0D25-4EA1-B29A-8DBA926C6984}"/>
    <dgm:cxn modelId="{1C50DD3E-2234-400A-A2B8-D6D3B64A5759}" type="presParOf" srcId="{404CA081-3D19-4844-983F-ECC1E4A93C42}" destId="{304D69F2-6865-4AB0-87FD-E27DEE84C799}" srcOrd="0" destOrd="0" presId="urn:microsoft.com/office/officeart/2005/8/layout/process2"/>
    <dgm:cxn modelId="{CD24C4F4-86D8-426C-84F5-FCDB21CDF32B}" type="presParOf" srcId="{404CA081-3D19-4844-983F-ECC1E4A93C42}" destId="{D8549D17-EAB4-417C-A427-7CF34C59486B}" srcOrd="1" destOrd="0" presId="urn:microsoft.com/office/officeart/2005/8/layout/process2"/>
    <dgm:cxn modelId="{56AC3534-2C14-408C-A3DF-22BE250ABE09}" type="presParOf" srcId="{D8549D17-EAB4-417C-A427-7CF34C59486B}" destId="{589A5FD2-9091-4B20-B19D-3686E6063745}" srcOrd="0" destOrd="0" presId="urn:microsoft.com/office/officeart/2005/8/layout/process2"/>
    <dgm:cxn modelId="{7FC9FFEF-EE70-470F-B03B-7EDD2A1D2CFE}" type="presParOf" srcId="{404CA081-3D19-4844-983F-ECC1E4A93C42}" destId="{11C9EE71-36B2-4673-8581-2DE93BD28DA6}"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6430D9-92F4-41BC-BE74-629C2068D11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B9C73526-DA76-4954-BD33-AD8D12591D66}">
      <dgm:prSet/>
      <dgm:spPr/>
      <dgm:t>
        <a:bodyPr/>
        <a:lstStyle/>
        <a:p>
          <a:r>
            <a:rPr lang="it-IT"/>
            <a:t>Dopo aver analizzato gli ottimi risultati derivanti dallo smart-working emergenziale, l’Agenzia ha deciso di ristrutturare e reingegnerizzare le proprie attività in maniera da proseguire nel processo di modernizzazione e far divenire il lavoro agile la forma ordinaria di servizio, con l’obiettivo di fornire agli utenti ed agli imprenditori calabresi servizi sempre più efficienti e garantire migliori condizioni di lavoro ai propri dipendenti. </a:t>
          </a:r>
        </a:p>
      </dgm:t>
    </dgm:pt>
    <dgm:pt modelId="{98F7EC9E-4028-406F-8E37-754EE5C482C3}" type="parTrans" cxnId="{37F36D06-0F1F-4862-93BC-576E78A24881}">
      <dgm:prSet/>
      <dgm:spPr/>
      <dgm:t>
        <a:bodyPr/>
        <a:lstStyle/>
        <a:p>
          <a:endParaRPr lang="it-IT"/>
        </a:p>
      </dgm:t>
    </dgm:pt>
    <dgm:pt modelId="{9BE7C5F1-B2E8-482E-BFD2-250AE6FC600C}" type="sibTrans" cxnId="{37F36D06-0F1F-4862-93BC-576E78A24881}">
      <dgm:prSet/>
      <dgm:spPr/>
      <dgm:t>
        <a:bodyPr/>
        <a:lstStyle/>
        <a:p>
          <a:endParaRPr lang="it-IT"/>
        </a:p>
      </dgm:t>
    </dgm:pt>
    <dgm:pt modelId="{1983D8A8-9650-40BD-8204-EF901C39FAC2}">
      <dgm:prSet/>
      <dgm:spPr/>
      <dgm:t>
        <a:bodyPr/>
        <a:lstStyle/>
        <a:p>
          <a:r>
            <a:rPr lang="it-IT"/>
            <a:t>Da tali considerazioni, anche in recepimento di specifiche previsioni normative, il presente Piano delle Performance è stato integrato con il “Piano Operativo per il Lavoro Agile” (POLA) che rappresenta uno strumento programmatico e prospettico in grado di guidare la fase di transizione verso la nuova organizzazione dell’Agenzia. In analogia con i meccanismi di integrazione già adottati negli anni scorsi nei confronti del Piano Triennale per la Prevenzione della Corruzione e della Trasparenza, un obiettivo operativo del Piano delle Performance è stato associato ad obiettivi ed indicatori contenuti nel POLA, al fine di fornire una visione unitaria della direzione da intraprendere ed incanalare tutti gli sforzi verso le medesime traiettorie. </a:t>
          </a:r>
        </a:p>
      </dgm:t>
    </dgm:pt>
    <dgm:pt modelId="{C8C11EE3-017A-4FF7-A6E8-6A9751BD4EC4}" type="parTrans" cxnId="{798C1FEC-BEA6-4A14-9E72-A04AAB27169E}">
      <dgm:prSet/>
      <dgm:spPr/>
      <dgm:t>
        <a:bodyPr/>
        <a:lstStyle/>
        <a:p>
          <a:endParaRPr lang="it-IT"/>
        </a:p>
      </dgm:t>
    </dgm:pt>
    <dgm:pt modelId="{CCAE1979-9B13-47B5-8738-6BC8452925BA}" type="sibTrans" cxnId="{798C1FEC-BEA6-4A14-9E72-A04AAB27169E}">
      <dgm:prSet/>
      <dgm:spPr/>
      <dgm:t>
        <a:bodyPr/>
        <a:lstStyle/>
        <a:p>
          <a:endParaRPr lang="it-IT"/>
        </a:p>
      </dgm:t>
    </dgm:pt>
    <dgm:pt modelId="{A52E7722-C9CF-43F0-A13D-D51DB766D2C4}">
      <dgm:prSet/>
      <dgm:spPr/>
      <dgm:t>
        <a:bodyPr/>
        <a:lstStyle/>
        <a:p>
          <a:r>
            <a:rPr lang="it-IT" dirty="0"/>
            <a:t>Oltre alla complessa ed articolata gestione dell’emergenza sanitaria ed allo svolgimento delle attività istituzionali affidate dalla normativa nazionale e comunitaria agli Organismi Pagatori in Agricoltura, nel corso del 2020 l’ARCEA ha dovuto affrontare la delicata situazione connessa alla procedura di revisione del riconoscimento aperta dal Ministero delle Politiche delle Agricole nel 2019, che avrebbe dovuto giungere a conclusione nel mese di Marzo dell’anno appena trascorso ma ha subito, anche a causa della situazione sanitaria, una dilatazione ed ha richiesto un Audit straordinario da parte della Commissione Europea, svolto in modalità remoto nello scorso mese di Novembre. </a:t>
          </a:r>
        </a:p>
      </dgm:t>
    </dgm:pt>
    <dgm:pt modelId="{B8D9EDE4-543D-4F82-83A1-025E2D57B1AA}" type="parTrans" cxnId="{4A3092EE-720F-4884-A16C-C5ADDDA03D11}">
      <dgm:prSet/>
      <dgm:spPr/>
      <dgm:t>
        <a:bodyPr/>
        <a:lstStyle/>
        <a:p>
          <a:endParaRPr lang="it-IT"/>
        </a:p>
      </dgm:t>
    </dgm:pt>
    <dgm:pt modelId="{38ADD7CE-5C68-41EB-8027-9233100D8AEE}" type="sibTrans" cxnId="{4A3092EE-720F-4884-A16C-C5ADDDA03D11}">
      <dgm:prSet/>
      <dgm:spPr/>
      <dgm:t>
        <a:bodyPr/>
        <a:lstStyle/>
        <a:p>
          <a:endParaRPr lang="it-IT"/>
        </a:p>
      </dgm:t>
    </dgm:pt>
    <dgm:pt modelId="{A36038AF-FE15-4338-B3A7-4637EFF732A3}">
      <dgm:prSet/>
      <dgm:spPr/>
      <dgm:t>
        <a:bodyPr/>
        <a:lstStyle/>
        <a:p>
          <a:r>
            <a:rPr lang="it-IT"/>
            <a:t>Tutti gli uffici dell’Agenzia, pertanto, sono stati impegnati (ed in parte lo sono ancora allo attuale) nell’implementazione di azioni correttive incentrate soprattutto su tre aspetti: la dotazione del personale, la revisione del rapporto di delega in essere con il Dipartimento Agricoltura della Regione Calabria e l’attività di controllo sugli organismi delegati, con particolare riferimento ai Centri di Assistenza Agricola. </a:t>
          </a:r>
        </a:p>
      </dgm:t>
    </dgm:pt>
    <dgm:pt modelId="{0810757F-FB06-49F8-BE4A-A1D5CDAAE683}" type="parTrans" cxnId="{D8DCEFFD-25A9-4AAD-BA9B-21CAF2D297A3}">
      <dgm:prSet/>
      <dgm:spPr/>
      <dgm:t>
        <a:bodyPr/>
        <a:lstStyle/>
        <a:p>
          <a:endParaRPr lang="it-IT"/>
        </a:p>
      </dgm:t>
    </dgm:pt>
    <dgm:pt modelId="{19B84095-FC6D-4912-9385-1CD08A7A62F6}" type="sibTrans" cxnId="{D8DCEFFD-25A9-4AAD-BA9B-21CAF2D297A3}">
      <dgm:prSet/>
      <dgm:spPr/>
      <dgm:t>
        <a:bodyPr/>
        <a:lstStyle/>
        <a:p>
          <a:endParaRPr lang="it-IT"/>
        </a:p>
      </dgm:t>
    </dgm:pt>
    <dgm:pt modelId="{C2415110-D8F2-400D-8D02-85A686DB2F7F}" type="pres">
      <dgm:prSet presAssocID="{EF6430D9-92F4-41BC-BE74-629C2068D118}" presName="linear" presStyleCnt="0">
        <dgm:presLayoutVars>
          <dgm:animLvl val="lvl"/>
          <dgm:resizeHandles val="exact"/>
        </dgm:presLayoutVars>
      </dgm:prSet>
      <dgm:spPr/>
    </dgm:pt>
    <dgm:pt modelId="{0A66F334-37A7-49EA-B0EB-6340D90EC856}" type="pres">
      <dgm:prSet presAssocID="{B9C73526-DA76-4954-BD33-AD8D12591D66}" presName="parentText" presStyleLbl="node1" presStyleIdx="0" presStyleCnt="4">
        <dgm:presLayoutVars>
          <dgm:chMax val="0"/>
          <dgm:bulletEnabled val="1"/>
        </dgm:presLayoutVars>
      </dgm:prSet>
      <dgm:spPr/>
    </dgm:pt>
    <dgm:pt modelId="{9911A8FB-1772-4691-98F6-6874D04753D4}" type="pres">
      <dgm:prSet presAssocID="{9BE7C5F1-B2E8-482E-BFD2-250AE6FC600C}" presName="spacer" presStyleCnt="0"/>
      <dgm:spPr/>
    </dgm:pt>
    <dgm:pt modelId="{882A4881-E99C-41BD-B2DA-DEDE53444207}" type="pres">
      <dgm:prSet presAssocID="{1983D8A8-9650-40BD-8204-EF901C39FAC2}" presName="parentText" presStyleLbl="node1" presStyleIdx="1" presStyleCnt="4">
        <dgm:presLayoutVars>
          <dgm:chMax val="0"/>
          <dgm:bulletEnabled val="1"/>
        </dgm:presLayoutVars>
      </dgm:prSet>
      <dgm:spPr/>
    </dgm:pt>
    <dgm:pt modelId="{9BF0CB76-2E48-4CE8-A125-2C99882D29D5}" type="pres">
      <dgm:prSet presAssocID="{CCAE1979-9B13-47B5-8738-6BC8452925BA}" presName="spacer" presStyleCnt="0"/>
      <dgm:spPr/>
    </dgm:pt>
    <dgm:pt modelId="{A93D750C-CE22-404E-8785-60DB11F5E583}" type="pres">
      <dgm:prSet presAssocID="{A52E7722-C9CF-43F0-A13D-D51DB766D2C4}" presName="parentText" presStyleLbl="node1" presStyleIdx="2" presStyleCnt="4">
        <dgm:presLayoutVars>
          <dgm:chMax val="0"/>
          <dgm:bulletEnabled val="1"/>
        </dgm:presLayoutVars>
      </dgm:prSet>
      <dgm:spPr/>
    </dgm:pt>
    <dgm:pt modelId="{DC2CA414-3FF2-4FCE-9587-3F3E49CB78FD}" type="pres">
      <dgm:prSet presAssocID="{38ADD7CE-5C68-41EB-8027-9233100D8AEE}" presName="spacer" presStyleCnt="0"/>
      <dgm:spPr/>
    </dgm:pt>
    <dgm:pt modelId="{C6FC0C28-ECAC-42CF-AC10-57F2560EDF64}" type="pres">
      <dgm:prSet presAssocID="{A36038AF-FE15-4338-B3A7-4637EFF732A3}" presName="parentText" presStyleLbl="node1" presStyleIdx="3" presStyleCnt="4">
        <dgm:presLayoutVars>
          <dgm:chMax val="0"/>
          <dgm:bulletEnabled val="1"/>
        </dgm:presLayoutVars>
      </dgm:prSet>
      <dgm:spPr/>
    </dgm:pt>
  </dgm:ptLst>
  <dgm:cxnLst>
    <dgm:cxn modelId="{115D0E02-AFED-4805-8A47-61EE896B898D}" type="presOf" srcId="{B9C73526-DA76-4954-BD33-AD8D12591D66}" destId="{0A66F334-37A7-49EA-B0EB-6340D90EC856}" srcOrd="0" destOrd="0" presId="urn:microsoft.com/office/officeart/2005/8/layout/vList2"/>
    <dgm:cxn modelId="{37F36D06-0F1F-4862-93BC-576E78A24881}" srcId="{EF6430D9-92F4-41BC-BE74-629C2068D118}" destId="{B9C73526-DA76-4954-BD33-AD8D12591D66}" srcOrd="0" destOrd="0" parTransId="{98F7EC9E-4028-406F-8E37-754EE5C482C3}" sibTransId="{9BE7C5F1-B2E8-482E-BFD2-250AE6FC600C}"/>
    <dgm:cxn modelId="{29A18C2E-DD90-4628-92EC-EEF7A9D5A43E}" type="presOf" srcId="{A36038AF-FE15-4338-B3A7-4637EFF732A3}" destId="{C6FC0C28-ECAC-42CF-AC10-57F2560EDF64}" srcOrd="0" destOrd="0" presId="urn:microsoft.com/office/officeart/2005/8/layout/vList2"/>
    <dgm:cxn modelId="{38DA5570-009A-42A1-A8C5-06433D2AE17C}" type="presOf" srcId="{A52E7722-C9CF-43F0-A13D-D51DB766D2C4}" destId="{A93D750C-CE22-404E-8785-60DB11F5E583}" srcOrd="0" destOrd="0" presId="urn:microsoft.com/office/officeart/2005/8/layout/vList2"/>
    <dgm:cxn modelId="{BF3A828C-8B35-4EE2-BB75-0702E5B97B92}" type="presOf" srcId="{EF6430D9-92F4-41BC-BE74-629C2068D118}" destId="{C2415110-D8F2-400D-8D02-85A686DB2F7F}" srcOrd="0" destOrd="0" presId="urn:microsoft.com/office/officeart/2005/8/layout/vList2"/>
    <dgm:cxn modelId="{0ACDDBE2-D561-4787-A4FD-E563E37FF44A}" type="presOf" srcId="{1983D8A8-9650-40BD-8204-EF901C39FAC2}" destId="{882A4881-E99C-41BD-B2DA-DEDE53444207}" srcOrd="0" destOrd="0" presId="urn:microsoft.com/office/officeart/2005/8/layout/vList2"/>
    <dgm:cxn modelId="{798C1FEC-BEA6-4A14-9E72-A04AAB27169E}" srcId="{EF6430D9-92F4-41BC-BE74-629C2068D118}" destId="{1983D8A8-9650-40BD-8204-EF901C39FAC2}" srcOrd="1" destOrd="0" parTransId="{C8C11EE3-017A-4FF7-A6E8-6A9751BD4EC4}" sibTransId="{CCAE1979-9B13-47B5-8738-6BC8452925BA}"/>
    <dgm:cxn modelId="{4A3092EE-720F-4884-A16C-C5ADDDA03D11}" srcId="{EF6430D9-92F4-41BC-BE74-629C2068D118}" destId="{A52E7722-C9CF-43F0-A13D-D51DB766D2C4}" srcOrd="2" destOrd="0" parTransId="{B8D9EDE4-543D-4F82-83A1-025E2D57B1AA}" sibTransId="{38ADD7CE-5C68-41EB-8027-9233100D8AEE}"/>
    <dgm:cxn modelId="{D8DCEFFD-25A9-4AAD-BA9B-21CAF2D297A3}" srcId="{EF6430D9-92F4-41BC-BE74-629C2068D118}" destId="{A36038AF-FE15-4338-B3A7-4637EFF732A3}" srcOrd="3" destOrd="0" parTransId="{0810757F-FB06-49F8-BE4A-A1D5CDAAE683}" sibTransId="{19B84095-FC6D-4912-9385-1CD08A7A62F6}"/>
    <dgm:cxn modelId="{842DC1EA-2615-42B4-A0A9-59365BB44F76}" type="presParOf" srcId="{C2415110-D8F2-400D-8D02-85A686DB2F7F}" destId="{0A66F334-37A7-49EA-B0EB-6340D90EC856}" srcOrd="0" destOrd="0" presId="urn:microsoft.com/office/officeart/2005/8/layout/vList2"/>
    <dgm:cxn modelId="{C4A3644D-6400-4CC8-95D0-BA1576145F39}" type="presParOf" srcId="{C2415110-D8F2-400D-8D02-85A686DB2F7F}" destId="{9911A8FB-1772-4691-98F6-6874D04753D4}" srcOrd="1" destOrd="0" presId="urn:microsoft.com/office/officeart/2005/8/layout/vList2"/>
    <dgm:cxn modelId="{2CA2D8EE-CE61-499E-ACA6-88212877C792}" type="presParOf" srcId="{C2415110-D8F2-400D-8D02-85A686DB2F7F}" destId="{882A4881-E99C-41BD-B2DA-DEDE53444207}" srcOrd="2" destOrd="0" presId="urn:microsoft.com/office/officeart/2005/8/layout/vList2"/>
    <dgm:cxn modelId="{00808E36-2F66-47E1-BC37-7F2AD309F0D6}" type="presParOf" srcId="{C2415110-D8F2-400D-8D02-85A686DB2F7F}" destId="{9BF0CB76-2E48-4CE8-A125-2C99882D29D5}" srcOrd="3" destOrd="0" presId="urn:microsoft.com/office/officeart/2005/8/layout/vList2"/>
    <dgm:cxn modelId="{B52CFB60-429D-4646-9045-E089160C08C4}" type="presParOf" srcId="{C2415110-D8F2-400D-8D02-85A686DB2F7F}" destId="{A93D750C-CE22-404E-8785-60DB11F5E583}" srcOrd="4" destOrd="0" presId="urn:microsoft.com/office/officeart/2005/8/layout/vList2"/>
    <dgm:cxn modelId="{72DE7959-3FA9-4A97-896B-F6D70C3A5377}" type="presParOf" srcId="{C2415110-D8F2-400D-8D02-85A686DB2F7F}" destId="{DC2CA414-3FF2-4FCE-9587-3F3E49CB78FD}" srcOrd="5" destOrd="0" presId="urn:microsoft.com/office/officeart/2005/8/layout/vList2"/>
    <dgm:cxn modelId="{95F40EB4-6080-481C-B936-41FC9566DED2}" type="presParOf" srcId="{C2415110-D8F2-400D-8D02-85A686DB2F7F}" destId="{C6FC0C28-ECAC-42CF-AC10-57F2560EDF6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6430D9-92F4-41BC-BE74-629C2068D11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B9C73526-DA76-4954-BD33-AD8D12591D66}">
      <dgm:prSet/>
      <dgm:spPr/>
      <dgm:t>
        <a:bodyPr/>
        <a:lstStyle/>
        <a:p>
          <a:r>
            <a:rPr lang="it-IT"/>
            <a:t>Dopo aver analizzato gli ottimi risultati derivanti dallo smart-working emergenziale, l’Agenzia ha deciso di ristrutturare e reingegnerizzare le proprie attività in maniera da proseguire nel processo di modernizzazione e far divenire il lavoro agile la forma ordinaria di servizio, con l’obiettivo di fornire agli utenti ed agli imprenditori calabresi servizi sempre più efficienti e garantire migliori condizioni di lavoro ai propri dipendenti. </a:t>
          </a:r>
        </a:p>
      </dgm:t>
    </dgm:pt>
    <dgm:pt modelId="{98F7EC9E-4028-406F-8E37-754EE5C482C3}" type="parTrans" cxnId="{37F36D06-0F1F-4862-93BC-576E78A24881}">
      <dgm:prSet/>
      <dgm:spPr/>
      <dgm:t>
        <a:bodyPr/>
        <a:lstStyle/>
        <a:p>
          <a:endParaRPr lang="it-IT"/>
        </a:p>
      </dgm:t>
    </dgm:pt>
    <dgm:pt modelId="{9BE7C5F1-B2E8-482E-BFD2-250AE6FC600C}" type="sibTrans" cxnId="{37F36D06-0F1F-4862-93BC-576E78A24881}">
      <dgm:prSet/>
      <dgm:spPr/>
      <dgm:t>
        <a:bodyPr/>
        <a:lstStyle/>
        <a:p>
          <a:endParaRPr lang="it-IT"/>
        </a:p>
      </dgm:t>
    </dgm:pt>
    <dgm:pt modelId="{1983D8A8-9650-40BD-8204-EF901C39FAC2}">
      <dgm:prSet/>
      <dgm:spPr/>
      <dgm:t>
        <a:bodyPr/>
        <a:lstStyle/>
        <a:p>
          <a:r>
            <a:rPr lang="it-IT"/>
            <a:t>Da tali considerazioni, anche in recepimento di specifiche previsioni normative, il presente Piano delle Performance è stato integrato con il “Piano Operativo per il Lavoro Agile” (POLA) che rappresenta uno strumento programmatico e prospettico in grado di guidare la fase di transizione verso la nuova organizzazione dell’Agenzia. In analogia con i meccanismi di integrazione già adottati negli anni scorsi nei confronti del Piano Triennale per la Prevenzione della Corruzione e della Trasparenza, un obiettivo operativo del Piano delle Performance è stato associato ad obiettivi ed indicatori contenuti nel POLA, al fine di fornire una visione unitaria della direzione da intraprendere ed incanalare tutti gli sforzi verso le medesime traiettorie. </a:t>
          </a:r>
        </a:p>
      </dgm:t>
    </dgm:pt>
    <dgm:pt modelId="{C8C11EE3-017A-4FF7-A6E8-6A9751BD4EC4}" type="parTrans" cxnId="{798C1FEC-BEA6-4A14-9E72-A04AAB27169E}">
      <dgm:prSet/>
      <dgm:spPr/>
      <dgm:t>
        <a:bodyPr/>
        <a:lstStyle/>
        <a:p>
          <a:endParaRPr lang="it-IT"/>
        </a:p>
      </dgm:t>
    </dgm:pt>
    <dgm:pt modelId="{CCAE1979-9B13-47B5-8738-6BC8452925BA}" type="sibTrans" cxnId="{798C1FEC-BEA6-4A14-9E72-A04AAB27169E}">
      <dgm:prSet/>
      <dgm:spPr/>
      <dgm:t>
        <a:bodyPr/>
        <a:lstStyle/>
        <a:p>
          <a:endParaRPr lang="it-IT"/>
        </a:p>
      </dgm:t>
    </dgm:pt>
    <dgm:pt modelId="{A52E7722-C9CF-43F0-A13D-D51DB766D2C4}">
      <dgm:prSet/>
      <dgm:spPr/>
      <dgm:t>
        <a:bodyPr/>
        <a:lstStyle/>
        <a:p>
          <a:r>
            <a:rPr lang="it-IT" dirty="0"/>
            <a:t>Oltre alla complessa ed articolata gestione dell’emergenza sanitaria ed allo svolgimento delle attività istituzionali affidate dalla normativa nazionale e comunitaria agli Organismi Pagatori in Agricoltura, nel corso del 2020 l’ARCEA ha dovuto affrontare la delicata situazione connessa alla procedura di revisione del riconoscimento aperta dal Ministero delle Politiche delle Agricole nel 2019, che avrebbe dovuto giungere a conclusione nel mese di Marzo dell’anno appena trascorso ma ha subito, anche a causa della situazione sanitaria, una dilatazione ed ha richiesto un Audit straordinario da parte della Commissione Europea, svolto in modalità remoto nello scorso mese di Novembre. </a:t>
          </a:r>
        </a:p>
      </dgm:t>
    </dgm:pt>
    <dgm:pt modelId="{B8D9EDE4-543D-4F82-83A1-025E2D57B1AA}" type="parTrans" cxnId="{4A3092EE-720F-4884-A16C-C5ADDDA03D11}">
      <dgm:prSet/>
      <dgm:spPr/>
      <dgm:t>
        <a:bodyPr/>
        <a:lstStyle/>
        <a:p>
          <a:endParaRPr lang="it-IT"/>
        </a:p>
      </dgm:t>
    </dgm:pt>
    <dgm:pt modelId="{38ADD7CE-5C68-41EB-8027-9233100D8AEE}" type="sibTrans" cxnId="{4A3092EE-720F-4884-A16C-C5ADDDA03D11}">
      <dgm:prSet/>
      <dgm:spPr/>
      <dgm:t>
        <a:bodyPr/>
        <a:lstStyle/>
        <a:p>
          <a:endParaRPr lang="it-IT"/>
        </a:p>
      </dgm:t>
    </dgm:pt>
    <dgm:pt modelId="{A36038AF-FE15-4338-B3A7-4637EFF732A3}">
      <dgm:prSet/>
      <dgm:spPr/>
      <dgm:t>
        <a:bodyPr/>
        <a:lstStyle/>
        <a:p>
          <a:r>
            <a:rPr lang="it-IT"/>
            <a:t>Tutti gli uffici dell’Agenzia, pertanto, sono stati impegnati (ed in parte lo sono ancora allo attuale) nell’implementazione di azioni correttive incentrate soprattutto su tre aspetti: la dotazione del personale, la revisione del rapporto di delega in essere con il Dipartimento Agricoltura della Regione Calabria e l’attività di controllo sugli organismi delegati, con particolare riferimento ai Centri di Assistenza Agricola. </a:t>
          </a:r>
        </a:p>
      </dgm:t>
    </dgm:pt>
    <dgm:pt modelId="{0810757F-FB06-49F8-BE4A-A1D5CDAAE683}" type="parTrans" cxnId="{D8DCEFFD-25A9-4AAD-BA9B-21CAF2D297A3}">
      <dgm:prSet/>
      <dgm:spPr/>
      <dgm:t>
        <a:bodyPr/>
        <a:lstStyle/>
        <a:p>
          <a:endParaRPr lang="it-IT"/>
        </a:p>
      </dgm:t>
    </dgm:pt>
    <dgm:pt modelId="{19B84095-FC6D-4912-9385-1CD08A7A62F6}" type="sibTrans" cxnId="{D8DCEFFD-25A9-4AAD-BA9B-21CAF2D297A3}">
      <dgm:prSet/>
      <dgm:spPr/>
      <dgm:t>
        <a:bodyPr/>
        <a:lstStyle/>
        <a:p>
          <a:endParaRPr lang="it-IT"/>
        </a:p>
      </dgm:t>
    </dgm:pt>
    <dgm:pt modelId="{C2415110-D8F2-400D-8D02-85A686DB2F7F}" type="pres">
      <dgm:prSet presAssocID="{EF6430D9-92F4-41BC-BE74-629C2068D118}" presName="linear" presStyleCnt="0">
        <dgm:presLayoutVars>
          <dgm:animLvl val="lvl"/>
          <dgm:resizeHandles val="exact"/>
        </dgm:presLayoutVars>
      </dgm:prSet>
      <dgm:spPr/>
    </dgm:pt>
    <dgm:pt modelId="{0A66F334-37A7-49EA-B0EB-6340D90EC856}" type="pres">
      <dgm:prSet presAssocID="{B9C73526-DA76-4954-BD33-AD8D12591D66}" presName="parentText" presStyleLbl="node1" presStyleIdx="0" presStyleCnt="4">
        <dgm:presLayoutVars>
          <dgm:chMax val="0"/>
          <dgm:bulletEnabled val="1"/>
        </dgm:presLayoutVars>
      </dgm:prSet>
      <dgm:spPr/>
    </dgm:pt>
    <dgm:pt modelId="{9911A8FB-1772-4691-98F6-6874D04753D4}" type="pres">
      <dgm:prSet presAssocID="{9BE7C5F1-B2E8-482E-BFD2-250AE6FC600C}" presName="spacer" presStyleCnt="0"/>
      <dgm:spPr/>
    </dgm:pt>
    <dgm:pt modelId="{882A4881-E99C-41BD-B2DA-DEDE53444207}" type="pres">
      <dgm:prSet presAssocID="{1983D8A8-9650-40BD-8204-EF901C39FAC2}" presName="parentText" presStyleLbl="node1" presStyleIdx="1" presStyleCnt="4">
        <dgm:presLayoutVars>
          <dgm:chMax val="0"/>
          <dgm:bulletEnabled val="1"/>
        </dgm:presLayoutVars>
      </dgm:prSet>
      <dgm:spPr/>
    </dgm:pt>
    <dgm:pt modelId="{9BF0CB76-2E48-4CE8-A125-2C99882D29D5}" type="pres">
      <dgm:prSet presAssocID="{CCAE1979-9B13-47B5-8738-6BC8452925BA}" presName="spacer" presStyleCnt="0"/>
      <dgm:spPr/>
    </dgm:pt>
    <dgm:pt modelId="{A93D750C-CE22-404E-8785-60DB11F5E583}" type="pres">
      <dgm:prSet presAssocID="{A52E7722-C9CF-43F0-A13D-D51DB766D2C4}" presName="parentText" presStyleLbl="node1" presStyleIdx="2" presStyleCnt="4">
        <dgm:presLayoutVars>
          <dgm:chMax val="0"/>
          <dgm:bulletEnabled val="1"/>
        </dgm:presLayoutVars>
      </dgm:prSet>
      <dgm:spPr/>
    </dgm:pt>
    <dgm:pt modelId="{DC2CA414-3FF2-4FCE-9587-3F3E49CB78FD}" type="pres">
      <dgm:prSet presAssocID="{38ADD7CE-5C68-41EB-8027-9233100D8AEE}" presName="spacer" presStyleCnt="0"/>
      <dgm:spPr/>
    </dgm:pt>
    <dgm:pt modelId="{C6FC0C28-ECAC-42CF-AC10-57F2560EDF64}" type="pres">
      <dgm:prSet presAssocID="{A36038AF-FE15-4338-B3A7-4637EFF732A3}" presName="parentText" presStyleLbl="node1" presStyleIdx="3" presStyleCnt="4">
        <dgm:presLayoutVars>
          <dgm:chMax val="0"/>
          <dgm:bulletEnabled val="1"/>
        </dgm:presLayoutVars>
      </dgm:prSet>
      <dgm:spPr/>
    </dgm:pt>
  </dgm:ptLst>
  <dgm:cxnLst>
    <dgm:cxn modelId="{115D0E02-AFED-4805-8A47-61EE896B898D}" type="presOf" srcId="{B9C73526-DA76-4954-BD33-AD8D12591D66}" destId="{0A66F334-37A7-49EA-B0EB-6340D90EC856}" srcOrd="0" destOrd="0" presId="urn:microsoft.com/office/officeart/2005/8/layout/vList2"/>
    <dgm:cxn modelId="{37F36D06-0F1F-4862-93BC-576E78A24881}" srcId="{EF6430D9-92F4-41BC-BE74-629C2068D118}" destId="{B9C73526-DA76-4954-BD33-AD8D12591D66}" srcOrd="0" destOrd="0" parTransId="{98F7EC9E-4028-406F-8E37-754EE5C482C3}" sibTransId="{9BE7C5F1-B2E8-482E-BFD2-250AE6FC600C}"/>
    <dgm:cxn modelId="{29A18C2E-DD90-4628-92EC-EEF7A9D5A43E}" type="presOf" srcId="{A36038AF-FE15-4338-B3A7-4637EFF732A3}" destId="{C6FC0C28-ECAC-42CF-AC10-57F2560EDF64}" srcOrd="0" destOrd="0" presId="urn:microsoft.com/office/officeart/2005/8/layout/vList2"/>
    <dgm:cxn modelId="{38DA5570-009A-42A1-A8C5-06433D2AE17C}" type="presOf" srcId="{A52E7722-C9CF-43F0-A13D-D51DB766D2C4}" destId="{A93D750C-CE22-404E-8785-60DB11F5E583}" srcOrd="0" destOrd="0" presId="urn:microsoft.com/office/officeart/2005/8/layout/vList2"/>
    <dgm:cxn modelId="{BF3A828C-8B35-4EE2-BB75-0702E5B97B92}" type="presOf" srcId="{EF6430D9-92F4-41BC-BE74-629C2068D118}" destId="{C2415110-D8F2-400D-8D02-85A686DB2F7F}" srcOrd="0" destOrd="0" presId="urn:microsoft.com/office/officeart/2005/8/layout/vList2"/>
    <dgm:cxn modelId="{0ACDDBE2-D561-4787-A4FD-E563E37FF44A}" type="presOf" srcId="{1983D8A8-9650-40BD-8204-EF901C39FAC2}" destId="{882A4881-E99C-41BD-B2DA-DEDE53444207}" srcOrd="0" destOrd="0" presId="urn:microsoft.com/office/officeart/2005/8/layout/vList2"/>
    <dgm:cxn modelId="{798C1FEC-BEA6-4A14-9E72-A04AAB27169E}" srcId="{EF6430D9-92F4-41BC-BE74-629C2068D118}" destId="{1983D8A8-9650-40BD-8204-EF901C39FAC2}" srcOrd="1" destOrd="0" parTransId="{C8C11EE3-017A-4FF7-A6E8-6A9751BD4EC4}" sibTransId="{CCAE1979-9B13-47B5-8738-6BC8452925BA}"/>
    <dgm:cxn modelId="{4A3092EE-720F-4884-A16C-C5ADDDA03D11}" srcId="{EF6430D9-92F4-41BC-BE74-629C2068D118}" destId="{A52E7722-C9CF-43F0-A13D-D51DB766D2C4}" srcOrd="2" destOrd="0" parTransId="{B8D9EDE4-543D-4F82-83A1-025E2D57B1AA}" sibTransId="{38ADD7CE-5C68-41EB-8027-9233100D8AEE}"/>
    <dgm:cxn modelId="{D8DCEFFD-25A9-4AAD-BA9B-21CAF2D297A3}" srcId="{EF6430D9-92F4-41BC-BE74-629C2068D118}" destId="{A36038AF-FE15-4338-B3A7-4637EFF732A3}" srcOrd="3" destOrd="0" parTransId="{0810757F-FB06-49F8-BE4A-A1D5CDAAE683}" sibTransId="{19B84095-FC6D-4912-9385-1CD08A7A62F6}"/>
    <dgm:cxn modelId="{842DC1EA-2615-42B4-A0A9-59365BB44F76}" type="presParOf" srcId="{C2415110-D8F2-400D-8D02-85A686DB2F7F}" destId="{0A66F334-37A7-49EA-B0EB-6340D90EC856}" srcOrd="0" destOrd="0" presId="urn:microsoft.com/office/officeart/2005/8/layout/vList2"/>
    <dgm:cxn modelId="{C4A3644D-6400-4CC8-95D0-BA1576145F39}" type="presParOf" srcId="{C2415110-D8F2-400D-8D02-85A686DB2F7F}" destId="{9911A8FB-1772-4691-98F6-6874D04753D4}" srcOrd="1" destOrd="0" presId="urn:microsoft.com/office/officeart/2005/8/layout/vList2"/>
    <dgm:cxn modelId="{2CA2D8EE-CE61-499E-ACA6-88212877C792}" type="presParOf" srcId="{C2415110-D8F2-400D-8D02-85A686DB2F7F}" destId="{882A4881-E99C-41BD-B2DA-DEDE53444207}" srcOrd="2" destOrd="0" presId="urn:microsoft.com/office/officeart/2005/8/layout/vList2"/>
    <dgm:cxn modelId="{00808E36-2F66-47E1-BC37-7F2AD309F0D6}" type="presParOf" srcId="{C2415110-D8F2-400D-8D02-85A686DB2F7F}" destId="{9BF0CB76-2E48-4CE8-A125-2C99882D29D5}" srcOrd="3" destOrd="0" presId="urn:microsoft.com/office/officeart/2005/8/layout/vList2"/>
    <dgm:cxn modelId="{B52CFB60-429D-4646-9045-E089160C08C4}" type="presParOf" srcId="{C2415110-D8F2-400D-8D02-85A686DB2F7F}" destId="{A93D750C-CE22-404E-8785-60DB11F5E583}" srcOrd="4" destOrd="0" presId="urn:microsoft.com/office/officeart/2005/8/layout/vList2"/>
    <dgm:cxn modelId="{72DE7959-3FA9-4A97-896B-F6D70C3A5377}" type="presParOf" srcId="{C2415110-D8F2-400D-8D02-85A686DB2F7F}" destId="{DC2CA414-3FF2-4FCE-9587-3F3E49CB78FD}" srcOrd="5" destOrd="0" presId="urn:microsoft.com/office/officeart/2005/8/layout/vList2"/>
    <dgm:cxn modelId="{95F40EB4-6080-481C-B936-41FC9566DED2}" type="presParOf" srcId="{C2415110-D8F2-400D-8D02-85A686DB2F7F}" destId="{C6FC0C28-ECAC-42CF-AC10-57F2560EDF6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6430D9-92F4-41BC-BE74-629C2068D11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260D4977-E524-46C5-9402-E7BFDE612D4E}">
      <dgm:prSet/>
      <dgm:spPr/>
      <dgm:t>
        <a:bodyPr/>
        <a:lstStyle/>
        <a:p>
          <a:r>
            <a:rPr lang="it-IT" dirty="0"/>
            <a:t>La Giunta Regionale ha affidato al Commissario dell’ARCEA, il compito di predisporre un Piano Strategico finalizzato, in recepimento di specifiche richieste avanzate dai Servizi della Commissione Europea e dal Ministero delle Politiche Agricole, Alimentari, Forestali e del Turismo (MIPAAFT), a superare i limiti connessi alla capacità </a:t>
          </a:r>
          <a:r>
            <a:rPr lang="it-IT" dirty="0" err="1"/>
            <a:t>assunzionale</a:t>
          </a:r>
          <a:r>
            <a:rPr lang="it-IT" dirty="0"/>
            <a:t> dell’Agenzia, anche attraverso l’ampliamento dei suoi compiti istituzionali e, in particolare, a verificare: </a:t>
          </a:r>
        </a:p>
      </dgm:t>
    </dgm:pt>
    <dgm:pt modelId="{E21F3FD5-07BA-4FE1-B9B3-49097BD214A8}" type="parTrans" cxnId="{F1072E3D-6017-407E-B8D9-1E768D97CB14}">
      <dgm:prSet/>
      <dgm:spPr/>
      <dgm:t>
        <a:bodyPr/>
        <a:lstStyle/>
        <a:p>
          <a:endParaRPr lang="it-IT"/>
        </a:p>
      </dgm:t>
    </dgm:pt>
    <dgm:pt modelId="{3F9F8638-E87A-444B-8B9E-971B664D7213}" type="sibTrans" cxnId="{F1072E3D-6017-407E-B8D9-1E768D97CB14}">
      <dgm:prSet/>
      <dgm:spPr/>
      <dgm:t>
        <a:bodyPr/>
        <a:lstStyle/>
        <a:p>
          <a:endParaRPr lang="it-IT"/>
        </a:p>
      </dgm:t>
    </dgm:pt>
    <dgm:pt modelId="{EA43BF4F-A309-41CF-B783-5D7CD0699254}">
      <dgm:prSet/>
      <dgm:spPr/>
      <dgm:t>
        <a:bodyPr/>
        <a:lstStyle/>
        <a:p>
          <a:pPr>
            <a:buFont typeface="Symbol" panose="05050102010706020507" pitchFamily="18" charset="2"/>
            <a:buChar char=""/>
          </a:pPr>
          <a:r>
            <a:rPr lang="it-IT" dirty="0"/>
            <a:t>la possibilità per l’ARCEA di acquisire, al termine delle necessarie interlocuzioni istituzionali con le autorità competenti e dei processi di accreditamento previsti dalla normativa di settore, talune competenze tipiche di un Organismo Pagatore in Agricoltura che attualmente sono gestite da AGEA o da altri enti, quali ad esempio l’OCM, il settore vitivinicolo, la Pesca, </a:t>
          </a:r>
          <a:r>
            <a:rPr lang="it-IT" dirty="0" err="1"/>
            <a:t>etc</a:t>
          </a:r>
          <a:r>
            <a:rPr lang="it-IT" dirty="0"/>
            <a:t>; </a:t>
          </a:r>
        </a:p>
      </dgm:t>
    </dgm:pt>
    <dgm:pt modelId="{5C1C5F49-46C5-43E1-AA6D-C750A2044417}" type="parTrans" cxnId="{D6364102-5197-4FD4-A24C-4DD4CD6D055D}">
      <dgm:prSet/>
      <dgm:spPr/>
      <dgm:t>
        <a:bodyPr/>
        <a:lstStyle/>
        <a:p>
          <a:endParaRPr lang="it-IT"/>
        </a:p>
      </dgm:t>
    </dgm:pt>
    <dgm:pt modelId="{7EBE3918-A245-40B9-9535-1EB9D837B952}" type="sibTrans" cxnId="{D6364102-5197-4FD4-A24C-4DD4CD6D055D}">
      <dgm:prSet/>
      <dgm:spPr/>
      <dgm:t>
        <a:bodyPr/>
        <a:lstStyle/>
        <a:p>
          <a:endParaRPr lang="it-IT"/>
        </a:p>
      </dgm:t>
    </dgm:pt>
    <dgm:pt modelId="{3DF17AB5-ECCB-4D4C-B5C4-B998786CF283}">
      <dgm:prSet/>
      <dgm:spPr/>
      <dgm:t>
        <a:bodyPr/>
        <a:lstStyle/>
        <a:p>
          <a:pPr>
            <a:buFont typeface="Symbol" panose="05050102010706020507" pitchFamily="18" charset="2"/>
            <a:buChar char=""/>
          </a:pPr>
          <a:r>
            <a:rPr lang="it-IT"/>
            <a:t>l’opportunità per l’Agenzia di gestire direttamente alcune funzioni che attualmente sono delegate a soggetti esterni, quali ad esempio il monitoraggio satellitare, la gestione di particolari tipologie di controlli, etc; </a:t>
          </a:r>
        </a:p>
      </dgm:t>
    </dgm:pt>
    <dgm:pt modelId="{00A03010-6FCC-4709-A71B-03AA4F05C444}" type="parTrans" cxnId="{D5C87D91-DE12-4D21-93EA-51362EAC795E}">
      <dgm:prSet/>
      <dgm:spPr/>
      <dgm:t>
        <a:bodyPr/>
        <a:lstStyle/>
        <a:p>
          <a:endParaRPr lang="it-IT"/>
        </a:p>
      </dgm:t>
    </dgm:pt>
    <dgm:pt modelId="{0F20A09B-DF89-40E0-A047-D18311FECCCA}" type="sibTrans" cxnId="{D5C87D91-DE12-4D21-93EA-51362EAC795E}">
      <dgm:prSet/>
      <dgm:spPr/>
      <dgm:t>
        <a:bodyPr/>
        <a:lstStyle/>
        <a:p>
          <a:endParaRPr lang="it-IT"/>
        </a:p>
      </dgm:t>
    </dgm:pt>
    <dgm:pt modelId="{AF660B3B-98F1-42FC-A83F-582527E460BF}">
      <dgm:prSet/>
      <dgm:spPr/>
      <dgm:t>
        <a:bodyPr/>
        <a:lstStyle/>
        <a:p>
          <a:pPr>
            <a:buFont typeface="Symbol" panose="05050102010706020507" pitchFamily="18" charset="2"/>
            <a:buChar char=""/>
          </a:pPr>
          <a:r>
            <a:rPr lang="it-IT" dirty="0"/>
            <a:t>i vantaggi derivanti dalla costituzione presso l’ARCEA di un “polo di innovazione tecnologica” che, basandosi sulla natura fortemente informatizzata dei processi già operativi all’interno dell’Agenzia, possa favorire la digitalizzazione delle attività dell’intera filiera amministrativa sottesa alla gestione delle politiche agricole regionali, la promozione di attività antifrode, l’automazione dei procedimenti, la semplificazione delle procedure di controllo ed erogazione dei contributi alle aziende agricole calabresi; </a:t>
          </a:r>
        </a:p>
      </dgm:t>
    </dgm:pt>
    <dgm:pt modelId="{9C81B827-C6B6-45DA-AD75-BE5ABEDDB76E}" type="parTrans" cxnId="{422E87C1-EF3B-4D74-B9CC-3BC91032EFC1}">
      <dgm:prSet/>
      <dgm:spPr/>
      <dgm:t>
        <a:bodyPr/>
        <a:lstStyle/>
        <a:p>
          <a:endParaRPr lang="it-IT"/>
        </a:p>
      </dgm:t>
    </dgm:pt>
    <dgm:pt modelId="{BDD8F682-ED52-4933-9157-3407B1A7F7DF}" type="sibTrans" cxnId="{422E87C1-EF3B-4D74-B9CC-3BC91032EFC1}">
      <dgm:prSet/>
      <dgm:spPr/>
      <dgm:t>
        <a:bodyPr/>
        <a:lstStyle/>
        <a:p>
          <a:endParaRPr lang="it-IT"/>
        </a:p>
      </dgm:t>
    </dgm:pt>
    <dgm:pt modelId="{E08696D7-172E-455A-989F-9B81744F96BB}">
      <dgm:prSet/>
      <dgm:spPr/>
      <dgm:t>
        <a:bodyPr/>
        <a:lstStyle/>
        <a:p>
          <a:pPr>
            <a:buFont typeface="Symbol" panose="05050102010706020507" pitchFamily="18" charset="2"/>
            <a:buChar char=""/>
          </a:pPr>
          <a:r>
            <a:rPr lang="it-IT"/>
            <a:t>il miglioramento dei servizi offerti agli operatori del comparto agricolo derivante dall’apertura di sportelli informativi dislocati sul territorio regionale, eventualmente anche utilizzando le sedi periferiche della Giunta Regionale. </a:t>
          </a:r>
        </a:p>
      </dgm:t>
    </dgm:pt>
    <dgm:pt modelId="{38E9E927-3330-49A3-BB2E-FA02AAC28C47}" type="parTrans" cxnId="{8053E74D-C8A5-4295-8D6E-C2823C6ACB73}">
      <dgm:prSet/>
      <dgm:spPr/>
      <dgm:t>
        <a:bodyPr/>
        <a:lstStyle/>
        <a:p>
          <a:endParaRPr lang="it-IT"/>
        </a:p>
      </dgm:t>
    </dgm:pt>
    <dgm:pt modelId="{73B58B24-E973-4F9F-9918-CB1ABEE031C3}" type="sibTrans" cxnId="{8053E74D-C8A5-4295-8D6E-C2823C6ACB73}">
      <dgm:prSet/>
      <dgm:spPr/>
      <dgm:t>
        <a:bodyPr/>
        <a:lstStyle/>
        <a:p>
          <a:endParaRPr lang="it-IT"/>
        </a:p>
      </dgm:t>
    </dgm:pt>
    <dgm:pt modelId="{C2415110-D8F2-400D-8D02-85A686DB2F7F}" type="pres">
      <dgm:prSet presAssocID="{EF6430D9-92F4-41BC-BE74-629C2068D118}" presName="linear" presStyleCnt="0">
        <dgm:presLayoutVars>
          <dgm:animLvl val="lvl"/>
          <dgm:resizeHandles val="exact"/>
        </dgm:presLayoutVars>
      </dgm:prSet>
      <dgm:spPr/>
    </dgm:pt>
    <dgm:pt modelId="{90B65DEC-D5B2-48C2-9DA1-FF925559124F}" type="pres">
      <dgm:prSet presAssocID="{260D4977-E524-46C5-9402-E7BFDE612D4E}" presName="parentText" presStyleLbl="node1" presStyleIdx="0" presStyleCnt="1">
        <dgm:presLayoutVars>
          <dgm:chMax val="0"/>
          <dgm:bulletEnabled val="1"/>
        </dgm:presLayoutVars>
      </dgm:prSet>
      <dgm:spPr/>
    </dgm:pt>
    <dgm:pt modelId="{23B7B875-F46C-4DBB-97DD-9CEAC2B6EA6A}" type="pres">
      <dgm:prSet presAssocID="{260D4977-E524-46C5-9402-E7BFDE612D4E}" presName="childText" presStyleLbl="revTx" presStyleIdx="0" presStyleCnt="1">
        <dgm:presLayoutVars>
          <dgm:bulletEnabled val="1"/>
        </dgm:presLayoutVars>
      </dgm:prSet>
      <dgm:spPr/>
    </dgm:pt>
  </dgm:ptLst>
  <dgm:cxnLst>
    <dgm:cxn modelId="{D6364102-5197-4FD4-A24C-4DD4CD6D055D}" srcId="{260D4977-E524-46C5-9402-E7BFDE612D4E}" destId="{EA43BF4F-A309-41CF-B783-5D7CD0699254}" srcOrd="0" destOrd="0" parTransId="{5C1C5F49-46C5-43E1-AA6D-C750A2044417}" sibTransId="{7EBE3918-A245-40B9-9535-1EB9D837B952}"/>
    <dgm:cxn modelId="{DBED1910-41AC-4CA0-9E73-38503D9E51F2}" type="presOf" srcId="{EA43BF4F-A309-41CF-B783-5D7CD0699254}" destId="{23B7B875-F46C-4DBB-97DD-9CEAC2B6EA6A}" srcOrd="0" destOrd="0" presId="urn:microsoft.com/office/officeart/2005/8/layout/vList2"/>
    <dgm:cxn modelId="{ED08692A-1029-4063-8581-20CB1D59601E}" type="presOf" srcId="{260D4977-E524-46C5-9402-E7BFDE612D4E}" destId="{90B65DEC-D5B2-48C2-9DA1-FF925559124F}" srcOrd="0" destOrd="0" presId="urn:microsoft.com/office/officeart/2005/8/layout/vList2"/>
    <dgm:cxn modelId="{F1072E3D-6017-407E-B8D9-1E768D97CB14}" srcId="{EF6430D9-92F4-41BC-BE74-629C2068D118}" destId="{260D4977-E524-46C5-9402-E7BFDE612D4E}" srcOrd="0" destOrd="0" parTransId="{E21F3FD5-07BA-4FE1-B9B3-49097BD214A8}" sibTransId="{3F9F8638-E87A-444B-8B9E-971B664D7213}"/>
    <dgm:cxn modelId="{B0D4DD41-9148-42E1-9EE2-58AE908BF482}" type="presOf" srcId="{3DF17AB5-ECCB-4D4C-B5C4-B998786CF283}" destId="{23B7B875-F46C-4DBB-97DD-9CEAC2B6EA6A}" srcOrd="0" destOrd="1" presId="urn:microsoft.com/office/officeart/2005/8/layout/vList2"/>
    <dgm:cxn modelId="{8053E74D-C8A5-4295-8D6E-C2823C6ACB73}" srcId="{260D4977-E524-46C5-9402-E7BFDE612D4E}" destId="{E08696D7-172E-455A-989F-9B81744F96BB}" srcOrd="3" destOrd="0" parTransId="{38E9E927-3330-49A3-BB2E-FA02AAC28C47}" sibTransId="{73B58B24-E973-4F9F-9918-CB1ABEE031C3}"/>
    <dgm:cxn modelId="{BF3A828C-8B35-4EE2-BB75-0702E5B97B92}" type="presOf" srcId="{EF6430D9-92F4-41BC-BE74-629C2068D118}" destId="{C2415110-D8F2-400D-8D02-85A686DB2F7F}" srcOrd="0" destOrd="0" presId="urn:microsoft.com/office/officeart/2005/8/layout/vList2"/>
    <dgm:cxn modelId="{9BFBF08E-A59D-4F8E-9E08-6035B44A8528}" type="presOf" srcId="{AF660B3B-98F1-42FC-A83F-582527E460BF}" destId="{23B7B875-F46C-4DBB-97DD-9CEAC2B6EA6A}" srcOrd="0" destOrd="2" presId="urn:microsoft.com/office/officeart/2005/8/layout/vList2"/>
    <dgm:cxn modelId="{D5C87D91-DE12-4D21-93EA-51362EAC795E}" srcId="{260D4977-E524-46C5-9402-E7BFDE612D4E}" destId="{3DF17AB5-ECCB-4D4C-B5C4-B998786CF283}" srcOrd="1" destOrd="0" parTransId="{00A03010-6FCC-4709-A71B-03AA4F05C444}" sibTransId="{0F20A09B-DF89-40E0-A047-D18311FECCCA}"/>
    <dgm:cxn modelId="{422E87C1-EF3B-4D74-B9CC-3BC91032EFC1}" srcId="{260D4977-E524-46C5-9402-E7BFDE612D4E}" destId="{AF660B3B-98F1-42FC-A83F-582527E460BF}" srcOrd="2" destOrd="0" parTransId="{9C81B827-C6B6-45DA-AD75-BE5ABEDDB76E}" sibTransId="{BDD8F682-ED52-4933-9157-3407B1A7F7DF}"/>
    <dgm:cxn modelId="{72EAC4DD-6167-4E65-A0F8-E1B96B4319F8}" type="presOf" srcId="{E08696D7-172E-455A-989F-9B81744F96BB}" destId="{23B7B875-F46C-4DBB-97DD-9CEAC2B6EA6A}" srcOrd="0" destOrd="3" presId="urn:microsoft.com/office/officeart/2005/8/layout/vList2"/>
    <dgm:cxn modelId="{F7E61EB4-8505-434E-9AEF-7D1893DBE2C3}" type="presParOf" srcId="{C2415110-D8F2-400D-8D02-85A686DB2F7F}" destId="{90B65DEC-D5B2-48C2-9DA1-FF925559124F}" srcOrd="0" destOrd="0" presId="urn:microsoft.com/office/officeart/2005/8/layout/vList2"/>
    <dgm:cxn modelId="{44802331-636A-418D-A3E7-3CF286B0FE2B}" type="presParOf" srcId="{C2415110-D8F2-400D-8D02-85A686DB2F7F}" destId="{23B7B875-F46C-4DBB-97DD-9CEAC2B6EA6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6430D9-92F4-41BC-BE74-629C2068D11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8FC7CF9F-015D-4F2C-8AE4-CDCEC5150911}">
      <dgm:prSet/>
      <dgm:spPr/>
      <dgm:t>
        <a:bodyPr/>
        <a:lstStyle/>
        <a:p>
          <a:r>
            <a:rPr lang="it-IT"/>
            <a:t>Un ulteriore elemento di complessità che ha caratterizzato il 2020 è rappresentato dalla prosecuzione del Piano d’azione avviato negli scorsi e finalizzato, in estrema sintesi, a contenere entro i limiti previsti dalla normativa comunitaria il cosiddetto “tasso di errore” nelle erogazioni, che può essere, in estrema sintesi, descritto come la differenza tra l’importo richiesto dai beneficiari, in sede di presentazione delle domande, e quello determinato, al netto delle sanzioni, dall’Organismo Pagatore in seguito ai “controlli in loco”. </a:t>
          </a:r>
        </a:p>
      </dgm:t>
    </dgm:pt>
    <dgm:pt modelId="{E84DA4A1-7A8D-4C85-905F-0DA455725320}" type="parTrans" cxnId="{4AE379BC-4464-4C70-AC42-4DEFB6A7DEA1}">
      <dgm:prSet/>
      <dgm:spPr/>
      <dgm:t>
        <a:bodyPr/>
        <a:lstStyle/>
        <a:p>
          <a:endParaRPr lang="it-IT"/>
        </a:p>
      </dgm:t>
    </dgm:pt>
    <dgm:pt modelId="{F916B994-FD13-410F-855F-28DBC4C4F19B}" type="sibTrans" cxnId="{4AE379BC-4464-4C70-AC42-4DEFB6A7DEA1}">
      <dgm:prSet/>
      <dgm:spPr/>
      <dgm:t>
        <a:bodyPr/>
        <a:lstStyle/>
        <a:p>
          <a:endParaRPr lang="it-IT"/>
        </a:p>
      </dgm:t>
    </dgm:pt>
    <dgm:pt modelId="{0E8F75ED-CFD0-4A47-A64F-D13859313221}">
      <dgm:prSet/>
      <dgm:spPr/>
      <dgm:t>
        <a:bodyPr/>
        <a:lstStyle/>
        <a:p>
          <a:r>
            <a:rPr lang="it-IT" dirty="0"/>
            <a:t>Il tasso di errore, invero, assume un’importanza strategica per la Commissione Europea che richiede ai Direttori degli Organismi Pagatori di esprimere una valutazione sul suo andamento e sugli eventuali deterioramenti all’interno della “Dichiarazione di Affidabilità” inoltrata annualmente ai servizi comunitari. </a:t>
          </a:r>
        </a:p>
      </dgm:t>
    </dgm:pt>
    <dgm:pt modelId="{EA3352B1-8959-4E4D-B4FC-AB71DE117DA3}" type="parTrans" cxnId="{2847478E-413B-44E2-8366-97E6D46AF5B7}">
      <dgm:prSet/>
      <dgm:spPr/>
      <dgm:t>
        <a:bodyPr/>
        <a:lstStyle/>
        <a:p>
          <a:endParaRPr lang="it-IT"/>
        </a:p>
      </dgm:t>
    </dgm:pt>
    <dgm:pt modelId="{D9BB5F77-DB39-4A09-A119-B487BF995C8F}" type="sibTrans" cxnId="{2847478E-413B-44E2-8366-97E6D46AF5B7}">
      <dgm:prSet/>
      <dgm:spPr/>
      <dgm:t>
        <a:bodyPr/>
        <a:lstStyle/>
        <a:p>
          <a:endParaRPr lang="it-IT"/>
        </a:p>
      </dgm:t>
    </dgm:pt>
    <dgm:pt modelId="{9564168B-490F-49B6-B5A0-8A7D0C822FE0}">
      <dgm:prSet/>
      <dgm:spPr/>
      <dgm:t>
        <a:bodyPr/>
        <a:lstStyle/>
        <a:p>
          <a:r>
            <a:rPr lang="it-IT" dirty="0"/>
            <a:t>A tal proposito, è opportuno ribadire come, a partire dal 2019, l’Agenzia abbia dovuto impiegare energie, risorse umane e finanziare per affrontare formalmente il progressivo aumento, dovuto a molteplici cause endogene ed esogene, del tasso registratosi nelle ultime annualità attraverso un articolato Piano di Azione condiviso con le autorità nazionali ed europee nel quale sono state previste contromisure finalizzate a riportare gradualmente la percentuale di errore entro limiti accettabili. </a:t>
          </a:r>
        </a:p>
      </dgm:t>
    </dgm:pt>
    <dgm:pt modelId="{22700D50-B23E-4957-83FB-3F4C8144E8C4}" type="parTrans" cxnId="{D343E4B8-6F51-4D49-A150-F4519D618DBD}">
      <dgm:prSet/>
      <dgm:spPr/>
      <dgm:t>
        <a:bodyPr/>
        <a:lstStyle/>
        <a:p>
          <a:endParaRPr lang="it-IT"/>
        </a:p>
      </dgm:t>
    </dgm:pt>
    <dgm:pt modelId="{F7944BDC-3DB9-4517-A921-06A75D4AAE2A}" type="sibTrans" cxnId="{D343E4B8-6F51-4D49-A150-F4519D618DBD}">
      <dgm:prSet/>
      <dgm:spPr/>
      <dgm:t>
        <a:bodyPr/>
        <a:lstStyle/>
        <a:p>
          <a:endParaRPr lang="it-IT"/>
        </a:p>
      </dgm:t>
    </dgm:pt>
    <dgm:pt modelId="{5AF37C02-0B90-4DB3-AB6C-0AE8ABC1E3D5}">
      <dgm:prSet/>
      <dgm:spPr/>
      <dgm:t>
        <a:bodyPr/>
        <a:lstStyle/>
        <a:p>
          <a:r>
            <a:rPr lang="it-IT" dirty="0"/>
            <a:t>Conseguentemente, a partire dall’anno 2019 l’ARCEA ha deciso di orientare anche il Ciclo delle Performance verso le tematiche sopra descritte per riconnettere anche le valutazioni di tutto il personale ai risultati prodotti dal predetto Piano di Azione e dalle successive attività di “mantenimento”, puntando in tale modo sia a canalizzare tutti gli sforzi verso un obiettivo di fondamentale importanza sia ad integrare tra loro, come previsto dalla normativa, i diversi documenti Strategici adottati per il perseguimento dei propri obiettivi istituzionali. </a:t>
          </a:r>
        </a:p>
      </dgm:t>
    </dgm:pt>
    <dgm:pt modelId="{EEC5889A-3F8B-45BF-91C5-B6E66D441474}" type="parTrans" cxnId="{1B895725-1351-4C61-9AE7-BD421EBA4798}">
      <dgm:prSet/>
      <dgm:spPr/>
      <dgm:t>
        <a:bodyPr/>
        <a:lstStyle/>
        <a:p>
          <a:endParaRPr lang="it-IT"/>
        </a:p>
      </dgm:t>
    </dgm:pt>
    <dgm:pt modelId="{5940D0C3-0B55-4D73-9B0A-37F4EB11D430}" type="sibTrans" cxnId="{1B895725-1351-4C61-9AE7-BD421EBA4798}">
      <dgm:prSet/>
      <dgm:spPr/>
      <dgm:t>
        <a:bodyPr/>
        <a:lstStyle/>
        <a:p>
          <a:endParaRPr lang="it-IT"/>
        </a:p>
      </dgm:t>
    </dgm:pt>
    <dgm:pt modelId="{C4871B15-E19F-4847-8E38-63927288A339}">
      <dgm:prSet/>
      <dgm:spPr/>
      <dgm:t>
        <a:bodyPr/>
        <a:lstStyle/>
        <a:p>
          <a:r>
            <a:rPr lang="it-IT" dirty="0"/>
            <a:t>Il Piano 2020, pertanto, si è posto, sia pur in un mutato quadro di riferimento, nel solco del percorso sperimentale avviato nel 2019 tramite il quale l’Agenzia intende attribuire priorità elevata alle attività di riduzione del tasso di errore anche attraverso la rivisitazione di obiettivi ed indicatori, sia di impatto che operativi. </a:t>
          </a:r>
        </a:p>
      </dgm:t>
    </dgm:pt>
    <dgm:pt modelId="{AA8C6A35-5811-4098-9C9C-42B3FF7CBCC1}" type="parTrans" cxnId="{2E7C85BF-6AC9-4D70-B240-2F2B3AE1A4BB}">
      <dgm:prSet/>
      <dgm:spPr/>
      <dgm:t>
        <a:bodyPr/>
        <a:lstStyle/>
        <a:p>
          <a:endParaRPr lang="it-IT"/>
        </a:p>
      </dgm:t>
    </dgm:pt>
    <dgm:pt modelId="{571807D5-0BBD-40C5-84B9-020A7F022B80}" type="sibTrans" cxnId="{2E7C85BF-6AC9-4D70-B240-2F2B3AE1A4BB}">
      <dgm:prSet/>
      <dgm:spPr/>
      <dgm:t>
        <a:bodyPr/>
        <a:lstStyle/>
        <a:p>
          <a:endParaRPr lang="it-IT"/>
        </a:p>
      </dgm:t>
    </dgm:pt>
    <dgm:pt modelId="{C2415110-D8F2-400D-8D02-85A686DB2F7F}" type="pres">
      <dgm:prSet presAssocID="{EF6430D9-92F4-41BC-BE74-629C2068D118}" presName="linear" presStyleCnt="0">
        <dgm:presLayoutVars>
          <dgm:animLvl val="lvl"/>
          <dgm:resizeHandles val="exact"/>
        </dgm:presLayoutVars>
      </dgm:prSet>
      <dgm:spPr/>
    </dgm:pt>
    <dgm:pt modelId="{F1EAE97C-4962-48F4-A689-9009A75D45DE}" type="pres">
      <dgm:prSet presAssocID="{8FC7CF9F-015D-4F2C-8AE4-CDCEC5150911}" presName="parentText" presStyleLbl="node1" presStyleIdx="0" presStyleCnt="5">
        <dgm:presLayoutVars>
          <dgm:chMax val="0"/>
          <dgm:bulletEnabled val="1"/>
        </dgm:presLayoutVars>
      </dgm:prSet>
      <dgm:spPr/>
    </dgm:pt>
    <dgm:pt modelId="{31A9653F-350E-4FFE-AE6D-2BEADD778185}" type="pres">
      <dgm:prSet presAssocID="{F916B994-FD13-410F-855F-28DBC4C4F19B}" presName="spacer" presStyleCnt="0"/>
      <dgm:spPr/>
    </dgm:pt>
    <dgm:pt modelId="{B6FE4FE8-6952-4F01-9B45-06C1598B0554}" type="pres">
      <dgm:prSet presAssocID="{0E8F75ED-CFD0-4A47-A64F-D13859313221}" presName="parentText" presStyleLbl="node1" presStyleIdx="1" presStyleCnt="5">
        <dgm:presLayoutVars>
          <dgm:chMax val="0"/>
          <dgm:bulletEnabled val="1"/>
        </dgm:presLayoutVars>
      </dgm:prSet>
      <dgm:spPr/>
    </dgm:pt>
    <dgm:pt modelId="{9FC8D7C3-3883-41D1-8106-8152B8F6F687}" type="pres">
      <dgm:prSet presAssocID="{D9BB5F77-DB39-4A09-A119-B487BF995C8F}" presName="spacer" presStyleCnt="0"/>
      <dgm:spPr/>
    </dgm:pt>
    <dgm:pt modelId="{86866927-36E2-47D0-B9DD-645CC85FA002}" type="pres">
      <dgm:prSet presAssocID="{9564168B-490F-49B6-B5A0-8A7D0C822FE0}" presName="parentText" presStyleLbl="node1" presStyleIdx="2" presStyleCnt="5">
        <dgm:presLayoutVars>
          <dgm:chMax val="0"/>
          <dgm:bulletEnabled val="1"/>
        </dgm:presLayoutVars>
      </dgm:prSet>
      <dgm:spPr/>
    </dgm:pt>
    <dgm:pt modelId="{DEEF844E-ED20-41EE-9A99-6210686DA5EC}" type="pres">
      <dgm:prSet presAssocID="{F7944BDC-3DB9-4517-A921-06A75D4AAE2A}" presName="spacer" presStyleCnt="0"/>
      <dgm:spPr/>
    </dgm:pt>
    <dgm:pt modelId="{8CE40DAB-816A-41C0-8CB1-0154CA8F61E3}" type="pres">
      <dgm:prSet presAssocID="{5AF37C02-0B90-4DB3-AB6C-0AE8ABC1E3D5}" presName="parentText" presStyleLbl="node1" presStyleIdx="3" presStyleCnt="5">
        <dgm:presLayoutVars>
          <dgm:chMax val="0"/>
          <dgm:bulletEnabled val="1"/>
        </dgm:presLayoutVars>
      </dgm:prSet>
      <dgm:spPr/>
    </dgm:pt>
    <dgm:pt modelId="{FF88D6AF-01DA-4FB8-BDF6-B7BECAF99528}" type="pres">
      <dgm:prSet presAssocID="{5940D0C3-0B55-4D73-9B0A-37F4EB11D430}" presName="spacer" presStyleCnt="0"/>
      <dgm:spPr/>
    </dgm:pt>
    <dgm:pt modelId="{8A214F5A-E55F-43F0-916C-9F98AB9B17D4}" type="pres">
      <dgm:prSet presAssocID="{C4871B15-E19F-4847-8E38-63927288A339}" presName="parentText" presStyleLbl="node1" presStyleIdx="4" presStyleCnt="5">
        <dgm:presLayoutVars>
          <dgm:chMax val="0"/>
          <dgm:bulletEnabled val="1"/>
        </dgm:presLayoutVars>
      </dgm:prSet>
      <dgm:spPr/>
    </dgm:pt>
  </dgm:ptLst>
  <dgm:cxnLst>
    <dgm:cxn modelId="{9A605A0A-DADE-4764-9312-7F3FB8534D83}" type="presOf" srcId="{C4871B15-E19F-4847-8E38-63927288A339}" destId="{8A214F5A-E55F-43F0-916C-9F98AB9B17D4}" srcOrd="0" destOrd="0" presId="urn:microsoft.com/office/officeart/2005/8/layout/vList2"/>
    <dgm:cxn modelId="{1B895725-1351-4C61-9AE7-BD421EBA4798}" srcId="{EF6430D9-92F4-41BC-BE74-629C2068D118}" destId="{5AF37C02-0B90-4DB3-AB6C-0AE8ABC1E3D5}" srcOrd="3" destOrd="0" parTransId="{EEC5889A-3F8B-45BF-91C5-B6E66D441474}" sibTransId="{5940D0C3-0B55-4D73-9B0A-37F4EB11D430}"/>
    <dgm:cxn modelId="{ABB1E828-CC4B-4CC5-878D-C4C5CB99CF1D}" type="presOf" srcId="{8FC7CF9F-015D-4F2C-8AE4-CDCEC5150911}" destId="{F1EAE97C-4962-48F4-A689-9009A75D45DE}" srcOrd="0" destOrd="0" presId="urn:microsoft.com/office/officeart/2005/8/layout/vList2"/>
    <dgm:cxn modelId="{8091EF2E-D4DE-41AA-8748-3EB1863B0BC8}" type="presOf" srcId="{5AF37C02-0B90-4DB3-AB6C-0AE8ABC1E3D5}" destId="{8CE40DAB-816A-41C0-8CB1-0154CA8F61E3}" srcOrd="0" destOrd="0" presId="urn:microsoft.com/office/officeart/2005/8/layout/vList2"/>
    <dgm:cxn modelId="{D438C735-BB92-4EBF-A80D-2A9D9ADA5C28}" type="presOf" srcId="{0E8F75ED-CFD0-4A47-A64F-D13859313221}" destId="{B6FE4FE8-6952-4F01-9B45-06C1598B0554}" srcOrd="0" destOrd="0" presId="urn:microsoft.com/office/officeart/2005/8/layout/vList2"/>
    <dgm:cxn modelId="{BF3A828C-8B35-4EE2-BB75-0702E5B97B92}" type="presOf" srcId="{EF6430D9-92F4-41BC-BE74-629C2068D118}" destId="{C2415110-D8F2-400D-8D02-85A686DB2F7F}" srcOrd="0" destOrd="0" presId="urn:microsoft.com/office/officeart/2005/8/layout/vList2"/>
    <dgm:cxn modelId="{2847478E-413B-44E2-8366-97E6D46AF5B7}" srcId="{EF6430D9-92F4-41BC-BE74-629C2068D118}" destId="{0E8F75ED-CFD0-4A47-A64F-D13859313221}" srcOrd="1" destOrd="0" parTransId="{EA3352B1-8959-4E4D-B4FC-AB71DE117DA3}" sibTransId="{D9BB5F77-DB39-4A09-A119-B487BF995C8F}"/>
    <dgm:cxn modelId="{F0BA6F93-F16B-4F2D-8B8D-602BC8139A80}" type="presOf" srcId="{9564168B-490F-49B6-B5A0-8A7D0C822FE0}" destId="{86866927-36E2-47D0-B9DD-645CC85FA002}" srcOrd="0" destOrd="0" presId="urn:microsoft.com/office/officeart/2005/8/layout/vList2"/>
    <dgm:cxn modelId="{D343E4B8-6F51-4D49-A150-F4519D618DBD}" srcId="{EF6430D9-92F4-41BC-BE74-629C2068D118}" destId="{9564168B-490F-49B6-B5A0-8A7D0C822FE0}" srcOrd="2" destOrd="0" parTransId="{22700D50-B23E-4957-83FB-3F4C8144E8C4}" sibTransId="{F7944BDC-3DB9-4517-A921-06A75D4AAE2A}"/>
    <dgm:cxn modelId="{4AE379BC-4464-4C70-AC42-4DEFB6A7DEA1}" srcId="{EF6430D9-92F4-41BC-BE74-629C2068D118}" destId="{8FC7CF9F-015D-4F2C-8AE4-CDCEC5150911}" srcOrd="0" destOrd="0" parTransId="{E84DA4A1-7A8D-4C85-905F-0DA455725320}" sibTransId="{F916B994-FD13-410F-855F-28DBC4C4F19B}"/>
    <dgm:cxn modelId="{2E7C85BF-6AC9-4D70-B240-2F2B3AE1A4BB}" srcId="{EF6430D9-92F4-41BC-BE74-629C2068D118}" destId="{C4871B15-E19F-4847-8E38-63927288A339}" srcOrd="4" destOrd="0" parTransId="{AA8C6A35-5811-4098-9C9C-42B3FF7CBCC1}" sibTransId="{571807D5-0BBD-40C5-84B9-020A7F022B80}"/>
    <dgm:cxn modelId="{2D38F7F0-6020-439A-B484-648E480C355D}" type="presParOf" srcId="{C2415110-D8F2-400D-8D02-85A686DB2F7F}" destId="{F1EAE97C-4962-48F4-A689-9009A75D45DE}" srcOrd="0" destOrd="0" presId="urn:microsoft.com/office/officeart/2005/8/layout/vList2"/>
    <dgm:cxn modelId="{D093A8FF-5CCE-455D-8AA0-DB8AF70CE011}" type="presParOf" srcId="{C2415110-D8F2-400D-8D02-85A686DB2F7F}" destId="{31A9653F-350E-4FFE-AE6D-2BEADD778185}" srcOrd="1" destOrd="0" presId="urn:microsoft.com/office/officeart/2005/8/layout/vList2"/>
    <dgm:cxn modelId="{CEE32E51-AAF7-4CD2-BEC2-1EBF4226A7DC}" type="presParOf" srcId="{C2415110-D8F2-400D-8D02-85A686DB2F7F}" destId="{B6FE4FE8-6952-4F01-9B45-06C1598B0554}" srcOrd="2" destOrd="0" presId="urn:microsoft.com/office/officeart/2005/8/layout/vList2"/>
    <dgm:cxn modelId="{09BBAD02-3A28-4807-A7FB-2EFFA83B2D87}" type="presParOf" srcId="{C2415110-D8F2-400D-8D02-85A686DB2F7F}" destId="{9FC8D7C3-3883-41D1-8106-8152B8F6F687}" srcOrd="3" destOrd="0" presId="urn:microsoft.com/office/officeart/2005/8/layout/vList2"/>
    <dgm:cxn modelId="{EA07E5DD-AD62-4712-8BEC-694E68D52ABE}" type="presParOf" srcId="{C2415110-D8F2-400D-8D02-85A686DB2F7F}" destId="{86866927-36E2-47D0-B9DD-645CC85FA002}" srcOrd="4" destOrd="0" presId="urn:microsoft.com/office/officeart/2005/8/layout/vList2"/>
    <dgm:cxn modelId="{2F22DAD0-277E-46C9-9886-13AF7A0D01E5}" type="presParOf" srcId="{C2415110-D8F2-400D-8D02-85A686DB2F7F}" destId="{DEEF844E-ED20-41EE-9A99-6210686DA5EC}" srcOrd="5" destOrd="0" presId="urn:microsoft.com/office/officeart/2005/8/layout/vList2"/>
    <dgm:cxn modelId="{D14D2599-B0D8-4C68-9D4E-E76928CD5B17}" type="presParOf" srcId="{C2415110-D8F2-400D-8D02-85A686DB2F7F}" destId="{8CE40DAB-816A-41C0-8CB1-0154CA8F61E3}" srcOrd="6" destOrd="0" presId="urn:microsoft.com/office/officeart/2005/8/layout/vList2"/>
    <dgm:cxn modelId="{26EFE9F7-2949-4419-9CA5-EB7BBBBE0E6A}" type="presParOf" srcId="{C2415110-D8F2-400D-8D02-85A686DB2F7F}" destId="{FF88D6AF-01DA-4FB8-BDF6-B7BECAF99528}" srcOrd="7" destOrd="0" presId="urn:microsoft.com/office/officeart/2005/8/layout/vList2"/>
    <dgm:cxn modelId="{7DF462DC-5205-4E78-9C39-D2C1FEE91342}" type="presParOf" srcId="{C2415110-D8F2-400D-8D02-85A686DB2F7F}" destId="{8A214F5A-E55F-43F0-916C-9F98AB9B17D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9676F7-7886-4B38-B8FA-CEE95624CB4E}" type="doc">
      <dgm:prSet loTypeId="urn:microsoft.com/office/officeart/2005/8/layout/hierarchy5" loCatId="hierarchy" qsTypeId="urn:microsoft.com/office/officeart/2005/8/quickstyle/simple1" qsCatId="simple" csTypeId="urn:microsoft.com/office/officeart/2005/8/colors/accent1_1" csCatId="accent1" phldr="1"/>
      <dgm:spPr/>
      <dgm:t>
        <a:bodyPr/>
        <a:lstStyle/>
        <a:p>
          <a:endParaRPr lang="it-IT"/>
        </a:p>
      </dgm:t>
    </dgm:pt>
    <dgm:pt modelId="{78F0C443-1556-4549-AFC6-BCF6D0A4B5AF}">
      <dgm:prSet phldrT="[Testo]"/>
      <dgm:spPr/>
      <dgm:t>
        <a:bodyPr/>
        <a:lstStyle/>
        <a:p>
          <a:r>
            <a:rPr lang="it-IT" dirty="0"/>
            <a:t>Obiettivi strategici (3)</a:t>
          </a:r>
        </a:p>
      </dgm:t>
    </dgm:pt>
    <dgm:pt modelId="{6190016D-A5B1-4577-AF1D-CA5A5FA3DC6A}" type="parTrans" cxnId="{CDB076D0-2BCA-44F6-A365-973FF9BBB849}">
      <dgm:prSet/>
      <dgm:spPr/>
      <dgm:t>
        <a:bodyPr/>
        <a:lstStyle/>
        <a:p>
          <a:endParaRPr lang="it-IT"/>
        </a:p>
      </dgm:t>
    </dgm:pt>
    <dgm:pt modelId="{3E07DFFC-8F0A-4473-B000-9CFEB909CEAA}" type="sibTrans" cxnId="{CDB076D0-2BCA-44F6-A365-973FF9BBB849}">
      <dgm:prSet/>
      <dgm:spPr/>
      <dgm:t>
        <a:bodyPr/>
        <a:lstStyle/>
        <a:p>
          <a:endParaRPr lang="it-IT"/>
        </a:p>
      </dgm:t>
    </dgm:pt>
    <dgm:pt modelId="{A2DB24F6-C719-4061-A0FA-AD314E6B1892}">
      <dgm:prSet phldrT="[Testo]"/>
      <dgm:spPr/>
      <dgm:t>
        <a:bodyPr/>
        <a:lstStyle/>
        <a:p>
          <a:r>
            <a:rPr lang="it-IT" dirty="0"/>
            <a:t>Obiettivi Operativi (10)</a:t>
          </a:r>
        </a:p>
      </dgm:t>
    </dgm:pt>
    <dgm:pt modelId="{B19E773F-5570-4E25-80E7-011143F0FDE7}" type="parTrans" cxnId="{0D37E8FD-2C08-4420-B495-F28C3622DD39}">
      <dgm:prSet/>
      <dgm:spPr/>
      <dgm:t>
        <a:bodyPr/>
        <a:lstStyle/>
        <a:p>
          <a:endParaRPr lang="it-IT"/>
        </a:p>
      </dgm:t>
    </dgm:pt>
    <dgm:pt modelId="{D67F8048-3C28-4B72-96A7-A678803E7F69}" type="sibTrans" cxnId="{0D37E8FD-2C08-4420-B495-F28C3622DD39}">
      <dgm:prSet/>
      <dgm:spPr/>
      <dgm:t>
        <a:bodyPr/>
        <a:lstStyle/>
        <a:p>
          <a:endParaRPr lang="it-IT"/>
        </a:p>
      </dgm:t>
    </dgm:pt>
    <dgm:pt modelId="{B76768D9-6040-4940-82BC-1E63D05CB7A3}">
      <dgm:prSet/>
      <dgm:spPr/>
      <dgm:t>
        <a:bodyPr/>
        <a:lstStyle/>
        <a:p>
          <a:r>
            <a:rPr lang="it-IT" dirty="0"/>
            <a:t>Indicatori (24), con Target e Fonte</a:t>
          </a:r>
        </a:p>
      </dgm:t>
    </dgm:pt>
    <dgm:pt modelId="{2E35F50B-71BC-4C7B-B6C0-8878908A1899}" type="parTrans" cxnId="{54B472AD-CAA5-4A47-8902-7CF6500F2F7C}">
      <dgm:prSet/>
      <dgm:spPr/>
      <dgm:t>
        <a:bodyPr/>
        <a:lstStyle/>
        <a:p>
          <a:endParaRPr lang="it-IT"/>
        </a:p>
      </dgm:t>
    </dgm:pt>
    <dgm:pt modelId="{96E79353-C54F-4425-9628-0C55CE7C5B36}" type="sibTrans" cxnId="{54B472AD-CAA5-4A47-8902-7CF6500F2F7C}">
      <dgm:prSet/>
      <dgm:spPr/>
      <dgm:t>
        <a:bodyPr/>
        <a:lstStyle/>
        <a:p>
          <a:endParaRPr lang="it-IT"/>
        </a:p>
      </dgm:t>
    </dgm:pt>
    <dgm:pt modelId="{15CD151F-C9BE-4326-9651-EC281E43B1AB}">
      <dgm:prSet/>
      <dgm:spPr/>
      <dgm:t>
        <a:bodyPr/>
        <a:lstStyle/>
        <a:p>
          <a:r>
            <a:rPr lang="it-IT" dirty="0"/>
            <a:t>Strutture (4) ed Uffici (12) coinvolte e relativo peso %</a:t>
          </a:r>
        </a:p>
      </dgm:t>
    </dgm:pt>
    <dgm:pt modelId="{4081E774-BF76-45B6-BFC3-BE688F68D41B}" type="parTrans" cxnId="{73CAF666-BB6F-4F90-9B55-39B9954C87B3}">
      <dgm:prSet/>
      <dgm:spPr/>
      <dgm:t>
        <a:bodyPr/>
        <a:lstStyle/>
        <a:p>
          <a:endParaRPr lang="it-IT"/>
        </a:p>
      </dgm:t>
    </dgm:pt>
    <dgm:pt modelId="{80EE0796-187E-409E-8DDB-2AB8B8268FB5}" type="sibTrans" cxnId="{73CAF666-BB6F-4F90-9B55-39B9954C87B3}">
      <dgm:prSet/>
      <dgm:spPr/>
      <dgm:t>
        <a:bodyPr/>
        <a:lstStyle/>
        <a:p>
          <a:endParaRPr lang="it-IT"/>
        </a:p>
      </dgm:t>
    </dgm:pt>
    <dgm:pt modelId="{C91CD50E-13D2-4F22-946E-AF6DCE78A27B}" type="pres">
      <dgm:prSet presAssocID="{BD9676F7-7886-4B38-B8FA-CEE95624CB4E}" presName="mainComposite" presStyleCnt="0">
        <dgm:presLayoutVars>
          <dgm:chPref val="1"/>
          <dgm:dir/>
          <dgm:animOne val="branch"/>
          <dgm:animLvl val="lvl"/>
          <dgm:resizeHandles val="exact"/>
        </dgm:presLayoutVars>
      </dgm:prSet>
      <dgm:spPr/>
    </dgm:pt>
    <dgm:pt modelId="{EC620D16-C1AE-40C4-8259-329C2F051B32}" type="pres">
      <dgm:prSet presAssocID="{BD9676F7-7886-4B38-B8FA-CEE95624CB4E}" presName="hierFlow" presStyleCnt="0"/>
      <dgm:spPr/>
    </dgm:pt>
    <dgm:pt modelId="{333F4D82-6993-4936-80C7-A8EEB9308FED}" type="pres">
      <dgm:prSet presAssocID="{BD9676F7-7886-4B38-B8FA-CEE95624CB4E}" presName="hierChild1" presStyleCnt="0">
        <dgm:presLayoutVars>
          <dgm:chPref val="1"/>
          <dgm:animOne val="branch"/>
          <dgm:animLvl val="lvl"/>
        </dgm:presLayoutVars>
      </dgm:prSet>
      <dgm:spPr/>
    </dgm:pt>
    <dgm:pt modelId="{A8A5649E-6B16-49EF-9E04-3344EB4400D5}" type="pres">
      <dgm:prSet presAssocID="{78F0C443-1556-4549-AFC6-BCF6D0A4B5AF}" presName="Name17" presStyleCnt="0"/>
      <dgm:spPr/>
    </dgm:pt>
    <dgm:pt modelId="{5F244E9F-3C65-4725-8A2C-3BA392496F0D}" type="pres">
      <dgm:prSet presAssocID="{78F0C443-1556-4549-AFC6-BCF6D0A4B5AF}" presName="level1Shape" presStyleLbl="node0" presStyleIdx="0" presStyleCnt="1" custScaleX="82876" custScaleY="67764" custLinFactNeighborX="-5441" custLinFactNeighborY="62426">
        <dgm:presLayoutVars>
          <dgm:chPref val="3"/>
        </dgm:presLayoutVars>
      </dgm:prSet>
      <dgm:spPr/>
    </dgm:pt>
    <dgm:pt modelId="{857C03AC-0D89-4475-8E3C-AB7DC4AB8989}" type="pres">
      <dgm:prSet presAssocID="{78F0C443-1556-4549-AFC6-BCF6D0A4B5AF}" presName="hierChild2" presStyleCnt="0"/>
      <dgm:spPr/>
    </dgm:pt>
    <dgm:pt modelId="{5D5F1A98-F290-4E7F-A5D2-9843E0FAC634}" type="pres">
      <dgm:prSet presAssocID="{B19E773F-5570-4E25-80E7-011143F0FDE7}" presName="Name25" presStyleLbl="parChTrans1D2" presStyleIdx="0" presStyleCnt="1"/>
      <dgm:spPr/>
    </dgm:pt>
    <dgm:pt modelId="{1BB4C9F5-32BC-4935-856F-55996432001D}" type="pres">
      <dgm:prSet presAssocID="{B19E773F-5570-4E25-80E7-011143F0FDE7}" presName="connTx" presStyleLbl="parChTrans1D2" presStyleIdx="0" presStyleCnt="1"/>
      <dgm:spPr/>
    </dgm:pt>
    <dgm:pt modelId="{2F9E5112-587A-4FE8-9AD3-12EC890983C6}" type="pres">
      <dgm:prSet presAssocID="{A2DB24F6-C719-4061-A0FA-AD314E6B1892}" presName="Name30" presStyleCnt="0"/>
      <dgm:spPr/>
    </dgm:pt>
    <dgm:pt modelId="{79509887-CB69-4482-A1BC-2DFE04511A06}" type="pres">
      <dgm:prSet presAssocID="{A2DB24F6-C719-4061-A0FA-AD314E6B1892}" presName="level2Shape" presStyleLbl="node2" presStyleIdx="0" presStyleCnt="1" custScaleX="86712" custScaleY="72441" custLinFactNeighborX="-25960" custLinFactNeighborY="62426"/>
      <dgm:spPr/>
    </dgm:pt>
    <dgm:pt modelId="{503735CB-D8BB-47AC-9A1A-4FADFF2AA58D}" type="pres">
      <dgm:prSet presAssocID="{A2DB24F6-C719-4061-A0FA-AD314E6B1892}" presName="hierChild3" presStyleCnt="0"/>
      <dgm:spPr/>
    </dgm:pt>
    <dgm:pt modelId="{F1699CC2-FDA0-4388-9468-EE79D2DAE2ED}" type="pres">
      <dgm:prSet presAssocID="{2E35F50B-71BC-4C7B-B6C0-8878908A1899}" presName="Name25" presStyleLbl="parChTrans1D3" presStyleIdx="0" presStyleCnt="2"/>
      <dgm:spPr/>
    </dgm:pt>
    <dgm:pt modelId="{0D9F4FAA-34F4-465A-9237-CCEEB7CC46AA}" type="pres">
      <dgm:prSet presAssocID="{2E35F50B-71BC-4C7B-B6C0-8878908A1899}" presName="connTx" presStyleLbl="parChTrans1D3" presStyleIdx="0" presStyleCnt="2"/>
      <dgm:spPr/>
    </dgm:pt>
    <dgm:pt modelId="{EA646E75-6F3C-4B6D-A42A-E97FC834CDEC}" type="pres">
      <dgm:prSet presAssocID="{B76768D9-6040-4940-82BC-1E63D05CB7A3}" presName="Name30" presStyleCnt="0"/>
      <dgm:spPr/>
    </dgm:pt>
    <dgm:pt modelId="{39B238D7-DD9A-4699-8CD7-8E52CF0DFD7A}" type="pres">
      <dgm:prSet presAssocID="{B76768D9-6040-4940-82BC-1E63D05CB7A3}" presName="level2Shape" presStyleLbl="node3" presStyleIdx="0" presStyleCnt="2" custScaleX="86562" custScaleY="71830" custLinFactNeighborX="-35047" custLinFactNeighborY="51028"/>
      <dgm:spPr/>
    </dgm:pt>
    <dgm:pt modelId="{1A516413-B64C-4266-8EEB-E3565265642C}" type="pres">
      <dgm:prSet presAssocID="{B76768D9-6040-4940-82BC-1E63D05CB7A3}" presName="hierChild3" presStyleCnt="0"/>
      <dgm:spPr/>
    </dgm:pt>
    <dgm:pt modelId="{499A2C15-7165-4B0E-8787-65BB663FAE2E}" type="pres">
      <dgm:prSet presAssocID="{4081E774-BF76-45B6-BFC3-BE688F68D41B}" presName="Name25" presStyleLbl="parChTrans1D3" presStyleIdx="1" presStyleCnt="2"/>
      <dgm:spPr/>
    </dgm:pt>
    <dgm:pt modelId="{66B614D6-6B6D-4065-89F2-E953C681AC86}" type="pres">
      <dgm:prSet presAssocID="{4081E774-BF76-45B6-BFC3-BE688F68D41B}" presName="connTx" presStyleLbl="parChTrans1D3" presStyleIdx="1" presStyleCnt="2"/>
      <dgm:spPr/>
    </dgm:pt>
    <dgm:pt modelId="{AF0DC4FA-FE61-485C-B570-A492AA409D7F}" type="pres">
      <dgm:prSet presAssocID="{15CD151F-C9BE-4326-9651-EC281E43B1AB}" presName="Name30" presStyleCnt="0"/>
      <dgm:spPr/>
    </dgm:pt>
    <dgm:pt modelId="{7312BE68-C625-4976-A163-1BA91CC6D528}" type="pres">
      <dgm:prSet presAssocID="{15CD151F-C9BE-4326-9651-EC281E43B1AB}" presName="level2Shape" presStyleLbl="node3" presStyleIdx="1" presStyleCnt="2" custScaleX="87264" custScaleY="72250" custLinFactNeighborX="-35047" custLinFactNeighborY="74735"/>
      <dgm:spPr/>
    </dgm:pt>
    <dgm:pt modelId="{0875C62F-1BCC-4209-9747-241557B6C5DC}" type="pres">
      <dgm:prSet presAssocID="{15CD151F-C9BE-4326-9651-EC281E43B1AB}" presName="hierChild3" presStyleCnt="0"/>
      <dgm:spPr/>
    </dgm:pt>
    <dgm:pt modelId="{FDA71E66-D902-49C5-993F-098F07A3F310}" type="pres">
      <dgm:prSet presAssocID="{BD9676F7-7886-4B38-B8FA-CEE95624CB4E}" presName="bgShapesFlow" presStyleCnt="0"/>
      <dgm:spPr/>
    </dgm:pt>
  </dgm:ptLst>
  <dgm:cxnLst>
    <dgm:cxn modelId="{7583D12D-430F-6D4A-A1BB-DD20F3843B87}" type="presOf" srcId="{B76768D9-6040-4940-82BC-1E63D05CB7A3}" destId="{39B238D7-DD9A-4699-8CD7-8E52CF0DFD7A}" srcOrd="0" destOrd="0" presId="urn:microsoft.com/office/officeart/2005/8/layout/hierarchy5"/>
    <dgm:cxn modelId="{B3D16D34-C1EC-4844-8A56-533CA50F7C26}" type="presOf" srcId="{4081E774-BF76-45B6-BFC3-BE688F68D41B}" destId="{499A2C15-7165-4B0E-8787-65BB663FAE2E}" srcOrd="0" destOrd="0" presId="urn:microsoft.com/office/officeart/2005/8/layout/hierarchy5"/>
    <dgm:cxn modelId="{34C4C444-B07C-3F47-A7D8-63D106D14F06}" type="presOf" srcId="{2E35F50B-71BC-4C7B-B6C0-8878908A1899}" destId="{F1699CC2-FDA0-4388-9468-EE79D2DAE2ED}" srcOrd="0" destOrd="0" presId="urn:microsoft.com/office/officeart/2005/8/layout/hierarchy5"/>
    <dgm:cxn modelId="{73CAF666-BB6F-4F90-9B55-39B9954C87B3}" srcId="{A2DB24F6-C719-4061-A0FA-AD314E6B1892}" destId="{15CD151F-C9BE-4326-9651-EC281E43B1AB}" srcOrd="1" destOrd="0" parTransId="{4081E774-BF76-45B6-BFC3-BE688F68D41B}" sibTransId="{80EE0796-187E-409E-8DDB-2AB8B8268FB5}"/>
    <dgm:cxn modelId="{13C89B6A-6596-CE4A-85C5-9DFD2BBDF52C}" type="presOf" srcId="{B19E773F-5570-4E25-80E7-011143F0FDE7}" destId="{1BB4C9F5-32BC-4935-856F-55996432001D}" srcOrd="1" destOrd="0" presId="urn:microsoft.com/office/officeart/2005/8/layout/hierarchy5"/>
    <dgm:cxn modelId="{FA0B544C-3B61-D24B-AC2D-4279B6CCE9DC}" type="presOf" srcId="{78F0C443-1556-4549-AFC6-BCF6D0A4B5AF}" destId="{5F244E9F-3C65-4725-8A2C-3BA392496F0D}" srcOrd="0" destOrd="0" presId="urn:microsoft.com/office/officeart/2005/8/layout/hierarchy5"/>
    <dgm:cxn modelId="{330EA751-95D7-9345-A839-E4D22E292C3C}" type="presOf" srcId="{2E35F50B-71BC-4C7B-B6C0-8878908A1899}" destId="{0D9F4FAA-34F4-465A-9237-CCEEB7CC46AA}" srcOrd="1" destOrd="0" presId="urn:microsoft.com/office/officeart/2005/8/layout/hierarchy5"/>
    <dgm:cxn modelId="{C2700A52-02B1-2F41-950A-D72AD479E6A3}" type="presOf" srcId="{A2DB24F6-C719-4061-A0FA-AD314E6B1892}" destId="{79509887-CB69-4482-A1BC-2DFE04511A06}" srcOrd="0" destOrd="0" presId="urn:microsoft.com/office/officeart/2005/8/layout/hierarchy5"/>
    <dgm:cxn modelId="{7626F68E-D702-F746-A833-DAC7251BC8E0}" type="presOf" srcId="{15CD151F-C9BE-4326-9651-EC281E43B1AB}" destId="{7312BE68-C625-4976-A163-1BA91CC6D528}" srcOrd="0" destOrd="0" presId="urn:microsoft.com/office/officeart/2005/8/layout/hierarchy5"/>
    <dgm:cxn modelId="{8AF5DF94-80D3-9547-A9DC-4277B071F0FA}" type="presOf" srcId="{B19E773F-5570-4E25-80E7-011143F0FDE7}" destId="{5D5F1A98-F290-4E7F-A5D2-9843E0FAC634}" srcOrd="0" destOrd="0" presId="urn:microsoft.com/office/officeart/2005/8/layout/hierarchy5"/>
    <dgm:cxn modelId="{54B472AD-CAA5-4A47-8902-7CF6500F2F7C}" srcId="{A2DB24F6-C719-4061-A0FA-AD314E6B1892}" destId="{B76768D9-6040-4940-82BC-1E63D05CB7A3}" srcOrd="0" destOrd="0" parTransId="{2E35F50B-71BC-4C7B-B6C0-8878908A1899}" sibTransId="{96E79353-C54F-4425-9628-0C55CE7C5B36}"/>
    <dgm:cxn modelId="{CDB076D0-2BCA-44F6-A365-973FF9BBB849}" srcId="{BD9676F7-7886-4B38-B8FA-CEE95624CB4E}" destId="{78F0C443-1556-4549-AFC6-BCF6D0A4B5AF}" srcOrd="0" destOrd="0" parTransId="{6190016D-A5B1-4577-AF1D-CA5A5FA3DC6A}" sibTransId="{3E07DFFC-8F0A-4473-B000-9CFEB909CEAA}"/>
    <dgm:cxn modelId="{087F4CDC-EB16-1A43-ABEC-1FDC3484851D}" type="presOf" srcId="{4081E774-BF76-45B6-BFC3-BE688F68D41B}" destId="{66B614D6-6B6D-4065-89F2-E953C681AC86}" srcOrd="1" destOrd="0" presId="urn:microsoft.com/office/officeart/2005/8/layout/hierarchy5"/>
    <dgm:cxn modelId="{608516E8-94B6-1345-9DA3-AF5A9CCCC591}" type="presOf" srcId="{BD9676F7-7886-4B38-B8FA-CEE95624CB4E}" destId="{C91CD50E-13D2-4F22-946E-AF6DCE78A27B}" srcOrd="0" destOrd="0" presId="urn:microsoft.com/office/officeart/2005/8/layout/hierarchy5"/>
    <dgm:cxn modelId="{0D37E8FD-2C08-4420-B495-F28C3622DD39}" srcId="{78F0C443-1556-4549-AFC6-BCF6D0A4B5AF}" destId="{A2DB24F6-C719-4061-A0FA-AD314E6B1892}" srcOrd="0" destOrd="0" parTransId="{B19E773F-5570-4E25-80E7-011143F0FDE7}" sibTransId="{D67F8048-3C28-4B72-96A7-A678803E7F69}"/>
    <dgm:cxn modelId="{3F7B983F-F6B7-9943-8B16-15279091FC80}" type="presParOf" srcId="{C91CD50E-13D2-4F22-946E-AF6DCE78A27B}" destId="{EC620D16-C1AE-40C4-8259-329C2F051B32}" srcOrd="0" destOrd="0" presId="urn:microsoft.com/office/officeart/2005/8/layout/hierarchy5"/>
    <dgm:cxn modelId="{6CB057AA-0DC6-F04E-A706-6A4A58AA7AA4}" type="presParOf" srcId="{EC620D16-C1AE-40C4-8259-329C2F051B32}" destId="{333F4D82-6993-4936-80C7-A8EEB9308FED}" srcOrd="0" destOrd="0" presId="urn:microsoft.com/office/officeart/2005/8/layout/hierarchy5"/>
    <dgm:cxn modelId="{27061082-8BA2-464D-A4E5-1D115919F9A0}" type="presParOf" srcId="{333F4D82-6993-4936-80C7-A8EEB9308FED}" destId="{A8A5649E-6B16-49EF-9E04-3344EB4400D5}" srcOrd="0" destOrd="0" presId="urn:microsoft.com/office/officeart/2005/8/layout/hierarchy5"/>
    <dgm:cxn modelId="{23671006-460F-AB44-B063-6E26B68C5036}" type="presParOf" srcId="{A8A5649E-6B16-49EF-9E04-3344EB4400D5}" destId="{5F244E9F-3C65-4725-8A2C-3BA392496F0D}" srcOrd="0" destOrd="0" presId="urn:microsoft.com/office/officeart/2005/8/layout/hierarchy5"/>
    <dgm:cxn modelId="{093D70B7-1633-BF42-B212-E73E5D9FCF02}" type="presParOf" srcId="{A8A5649E-6B16-49EF-9E04-3344EB4400D5}" destId="{857C03AC-0D89-4475-8E3C-AB7DC4AB8989}" srcOrd="1" destOrd="0" presId="urn:microsoft.com/office/officeart/2005/8/layout/hierarchy5"/>
    <dgm:cxn modelId="{FD8304F5-A92B-944E-8EEB-16C7E3C8F329}" type="presParOf" srcId="{857C03AC-0D89-4475-8E3C-AB7DC4AB8989}" destId="{5D5F1A98-F290-4E7F-A5D2-9843E0FAC634}" srcOrd="0" destOrd="0" presId="urn:microsoft.com/office/officeart/2005/8/layout/hierarchy5"/>
    <dgm:cxn modelId="{D82187A2-38B5-4F47-BEFB-61992EF6442F}" type="presParOf" srcId="{5D5F1A98-F290-4E7F-A5D2-9843E0FAC634}" destId="{1BB4C9F5-32BC-4935-856F-55996432001D}" srcOrd="0" destOrd="0" presId="urn:microsoft.com/office/officeart/2005/8/layout/hierarchy5"/>
    <dgm:cxn modelId="{22D42365-F8D8-2E4C-9AE5-73A035DD3AB6}" type="presParOf" srcId="{857C03AC-0D89-4475-8E3C-AB7DC4AB8989}" destId="{2F9E5112-587A-4FE8-9AD3-12EC890983C6}" srcOrd="1" destOrd="0" presId="urn:microsoft.com/office/officeart/2005/8/layout/hierarchy5"/>
    <dgm:cxn modelId="{39AE145D-85EF-6549-87E8-92CE6B475A79}" type="presParOf" srcId="{2F9E5112-587A-4FE8-9AD3-12EC890983C6}" destId="{79509887-CB69-4482-A1BC-2DFE04511A06}" srcOrd="0" destOrd="0" presId="urn:microsoft.com/office/officeart/2005/8/layout/hierarchy5"/>
    <dgm:cxn modelId="{55B9C40B-240E-F948-8D53-95DFF45C8026}" type="presParOf" srcId="{2F9E5112-587A-4FE8-9AD3-12EC890983C6}" destId="{503735CB-D8BB-47AC-9A1A-4FADFF2AA58D}" srcOrd="1" destOrd="0" presId="urn:microsoft.com/office/officeart/2005/8/layout/hierarchy5"/>
    <dgm:cxn modelId="{361D0A9E-4D48-9845-A9CD-9AEA3D9126FA}" type="presParOf" srcId="{503735CB-D8BB-47AC-9A1A-4FADFF2AA58D}" destId="{F1699CC2-FDA0-4388-9468-EE79D2DAE2ED}" srcOrd="0" destOrd="0" presId="urn:microsoft.com/office/officeart/2005/8/layout/hierarchy5"/>
    <dgm:cxn modelId="{B2C9CDD1-2CE0-A64D-9A23-05F3E80DE002}" type="presParOf" srcId="{F1699CC2-FDA0-4388-9468-EE79D2DAE2ED}" destId="{0D9F4FAA-34F4-465A-9237-CCEEB7CC46AA}" srcOrd="0" destOrd="0" presId="urn:microsoft.com/office/officeart/2005/8/layout/hierarchy5"/>
    <dgm:cxn modelId="{621E93E7-2E00-DC4D-84F8-9A1D2D69F6A5}" type="presParOf" srcId="{503735CB-D8BB-47AC-9A1A-4FADFF2AA58D}" destId="{EA646E75-6F3C-4B6D-A42A-E97FC834CDEC}" srcOrd="1" destOrd="0" presId="urn:microsoft.com/office/officeart/2005/8/layout/hierarchy5"/>
    <dgm:cxn modelId="{AAFB5438-8FD6-BB48-B980-0EC446F12DA7}" type="presParOf" srcId="{EA646E75-6F3C-4B6D-A42A-E97FC834CDEC}" destId="{39B238D7-DD9A-4699-8CD7-8E52CF0DFD7A}" srcOrd="0" destOrd="0" presId="urn:microsoft.com/office/officeart/2005/8/layout/hierarchy5"/>
    <dgm:cxn modelId="{569E5C54-CE0D-D943-BE43-1B506A9E02A7}" type="presParOf" srcId="{EA646E75-6F3C-4B6D-A42A-E97FC834CDEC}" destId="{1A516413-B64C-4266-8EEB-E3565265642C}" srcOrd="1" destOrd="0" presId="urn:microsoft.com/office/officeart/2005/8/layout/hierarchy5"/>
    <dgm:cxn modelId="{0A15C55A-03B0-1F47-9E18-48FA0AE498B1}" type="presParOf" srcId="{503735CB-D8BB-47AC-9A1A-4FADFF2AA58D}" destId="{499A2C15-7165-4B0E-8787-65BB663FAE2E}" srcOrd="2" destOrd="0" presId="urn:microsoft.com/office/officeart/2005/8/layout/hierarchy5"/>
    <dgm:cxn modelId="{F6BE71EF-BE2C-764E-B628-9837D7BE4E75}" type="presParOf" srcId="{499A2C15-7165-4B0E-8787-65BB663FAE2E}" destId="{66B614D6-6B6D-4065-89F2-E953C681AC86}" srcOrd="0" destOrd="0" presId="urn:microsoft.com/office/officeart/2005/8/layout/hierarchy5"/>
    <dgm:cxn modelId="{5E6BC853-89FF-CC4D-A426-6C780A947CE0}" type="presParOf" srcId="{503735CB-D8BB-47AC-9A1A-4FADFF2AA58D}" destId="{AF0DC4FA-FE61-485C-B570-A492AA409D7F}" srcOrd="3" destOrd="0" presId="urn:microsoft.com/office/officeart/2005/8/layout/hierarchy5"/>
    <dgm:cxn modelId="{F4DAF6B5-D1DB-6F4B-9EBD-09F227793FAB}" type="presParOf" srcId="{AF0DC4FA-FE61-485C-B570-A492AA409D7F}" destId="{7312BE68-C625-4976-A163-1BA91CC6D528}" srcOrd="0" destOrd="0" presId="urn:microsoft.com/office/officeart/2005/8/layout/hierarchy5"/>
    <dgm:cxn modelId="{63C77227-49A1-6248-A868-3E505461834F}" type="presParOf" srcId="{AF0DC4FA-FE61-485C-B570-A492AA409D7F}" destId="{0875C62F-1BCC-4209-9747-241557B6C5DC}" srcOrd="1" destOrd="0" presId="urn:microsoft.com/office/officeart/2005/8/layout/hierarchy5"/>
    <dgm:cxn modelId="{8F8A6B82-2E60-EE48-AC10-31D369F73B7B}" type="presParOf" srcId="{C91CD50E-13D2-4F22-946E-AF6DCE78A27B}" destId="{FDA71E66-D902-49C5-993F-098F07A3F310}"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6865B5-1526-42FD-AA25-E0A5C7B7A215}"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it-IT"/>
        </a:p>
      </dgm:t>
    </dgm:pt>
    <dgm:pt modelId="{403FA9B0-3F21-4DAC-BE54-612BB76ABF82}">
      <dgm:prSet phldrT="[Testo]"/>
      <dgm:spPr/>
      <dgm:t>
        <a:bodyPr/>
        <a:lstStyle/>
        <a:p>
          <a:r>
            <a:rPr lang="it-IT" b="1" u="none" dirty="0"/>
            <a:t>Criticità ed opportunità di carattere generale e “strutturale”</a:t>
          </a:r>
          <a:endParaRPr lang="it-IT" u="none" dirty="0"/>
        </a:p>
      </dgm:t>
    </dgm:pt>
    <dgm:pt modelId="{D948FB74-D805-4AC5-8615-A52C5C62AFED}" type="parTrans" cxnId="{9A114988-ED48-4281-99ED-79A31E3BD5CF}">
      <dgm:prSet/>
      <dgm:spPr/>
      <dgm:t>
        <a:bodyPr/>
        <a:lstStyle/>
        <a:p>
          <a:endParaRPr lang="it-IT"/>
        </a:p>
      </dgm:t>
    </dgm:pt>
    <dgm:pt modelId="{7F115222-749F-4749-9102-0AAFBC47BF3B}" type="sibTrans" cxnId="{9A114988-ED48-4281-99ED-79A31E3BD5CF}">
      <dgm:prSet/>
      <dgm:spPr/>
      <dgm:t>
        <a:bodyPr/>
        <a:lstStyle/>
        <a:p>
          <a:endParaRPr lang="it-IT"/>
        </a:p>
      </dgm:t>
    </dgm:pt>
    <dgm:pt modelId="{C7E1A8BC-7936-4122-ABAB-438481930032}">
      <dgm:prSet phldrT="[Testo]"/>
      <dgm:spPr/>
      <dgm:t>
        <a:bodyPr/>
        <a:lstStyle/>
        <a:p>
          <a:r>
            <a:rPr lang="it-IT" dirty="0"/>
            <a:t>Dotazione organica insufficiente</a:t>
          </a:r>
        </a:p>
      </dgm:t>
    </dgm:pt>
    <dgm:pt modelId="{A3E4708D-CE8F-4A44-9539-C95F5A0C9E97}" type="parTrans" cxnId="{ABD8DF09-F117-48C5-B55F-7982676D1CE7}">
      <dgm:prSet/>
      <dgm:spPr/>
      <dgm:t>
        <a:bodyPr/>
        <a:lstStyle/>
        <a:p>
          <a:endParaRPr lang="it-IT"/>
        </a:p>
      </dgm:t>
    </dgm:pt>
    <dgm:pt modelId="{98A30E34-5298-44E8-8B9B-EF502F60C7A8}" type="sibTrans" cxnId="{ABD8DF09-F117-48C5-B55F-7982676D1CE7}">
      <dgm:prSet/>
      <dgm:spPr/>
      <dgm:t>
        <a:bodyPr/>
        <a:lstStyle/>
        <a:p>
          <a:endParaRPr lang="it-IT"/>
        </a:p>
      </dgm:t>
    </dgm:pt>
    <dgm:pt modelId="{BCDC771C-9ECC-498E-B171-F787CF63E975}">
      <dgm:prSet phldrT="[Testo]"/>
      <dgm:spPr/>
      <dgm:t>
        <a:bodyPr/>
        <a:lstStyle/>
        <a:p>
          <a:r>
            <a:rPr lang="it-IT" b="1" u="none" dirty="0"/>
            <a:t>Criticità ed opportunità connesse a taluni obiettivi ed indicatori</a:t>
          </a:r>
          <a:endParaRPr lang="it-IT" u="none" dirty="0"/>
        </a:p>
      </dgm:t>
    </dgm:pt>
    <dgm:pt modelId="{F48B7A5B-9F82-48AC-BCE8-C5890F3217E1}" type="parTrans" cxnId="{CEEFB03D-AA68-42B7-A9FE-EC512949E273}">
      <dgm:prSet/>
      <dgm:spPr/>
      <dgm:t>
        <a:bodyPr/>
        <a:lstStyle/>
        <a:p>
          <a:endParaRPr lang="it-IT"/>
        </a:p>
      </dgm:t>
    </dgm:pt>
    <dgm:pt modelId="{FEE9C76D-19A3-4BC2-B9D9-0CCD74EB9D0D}" type="sibTrans" cxnId="{CEEFB03D-AA68-42B7-A9FE-EC512949E273}">
      <dgm:prSet/>
      <dgm:spPr/>
      <dgm:t>
        <a:bodyPr/>
        <a:lstStyle/>
        <a:p>
          <a:endParaRPr lang="it-IT"/>
        </a:p>
      </dgm:t>
    </dgm:pt>
    <dgm:pt modelId="{82A0DB39-11E5-4711-8374-14103CEE6816}">
      <dgm:prSet phldrT="[Testo]"/>
      <dgm:spPr/>
      <dgm:t>
        <a:bodyPr/>
        <a:lstStyle/>
        <a:p>
          <a:r>
            <a:rPr lang="it-IT" dirty="0"/>
            <a:t>Bilancio a disposizione non proporzionato alla </a:t>
          </a:r>
          <a:r>
            <a:rPr lang="it-IT" dirty="0" err="1"/>
            <a:t>mission</a:t>
          </a:r>
          <a:endParaRPr lang="it-IT" dirty="0"/>
        </a:p>
      </dgm:t>
    </dgm:pt>
    <dgm:pt modelId="{6F9D4B36-6DBE-4560-9789-5ED6DC096504}" type="parTrans" cxnId="{F4EC17D2-FEFB-457A-AFB2-4EE2472EA17A}">
      <dgm:prSet/>
      <dgm:spPr/>
      <dgm:t>
        <a:bodyPr/>
        <a:lstStyle/>
        <a:p>
          <a:endParaRPr lang="it-IT"/>
        </a:p>
      </dgm:t>
    </dgm:pt>
    <dgm:pt modelId="{BFCEFE7D-6710-4D23-B828-486A6896B02A}" type="sibTrans" cxnId="{F4EC17D2-FEFB-457A-AFB2-4EE2472EA17A}">
      <dgm:prSet/>
      <dgm:spPr/>
      <dgm:t>
        <a:bodyPr/>
        <a:lstStyle/>
        <a:p>
          <a:endParaRPr lang="it-IT"/>
        </a:p>
      </dgm:t>
    </dgm:pt>
    <dgm:pt modelId="{07800A6B-0BCB-4A54-8036-221408D1CEBB}">
      <dgm:prSet phldrT="[Testo]"/>
      <dgm:spPr/>
      <dgm:t>
        <a:bodyPr/>
        <a:lstStyle/>
        <a:p>
          <a:r>
            <a:rPr lang="it-IT" dirty="0"/>
            <a:t>Controlli non terminati</a:t>
          </a:r>
        </a:p>
      </dgm:t>
    </dgm:pt>
    <dgm:pt modelId="{A34C1517-2DF6-46A3-9646-E5F61F67D76A}" type="parTrans" cxnId="{4EA658A5-299D-4CCE-82D4-E4ACE38ECF4D}">
      <dgm:prSet/>
      <dgm:spPr/>
      <dgm:t>
        <a:bodyPr/>
        <a:lstStyle/>
        <a:p>
          <a:endParaRPr lang="it-IT"/>
        </a:p>
      </dgm:t>
    </dgm:pt>
    <dgm:pt modelId="{CA768FFC-41F3-42BE-A506-1AFE6E3079AA}" type="sibTrans" cxnId="{4EA658A5-299D-4CCE-82D4-E4ACE38ECF4D}">
      <dgm:prSet/>
      <dgm:spPr/>
      <dgm:t>
        <a:bodyPr/>
        <a:lstStyle/>
        <a:p>
          <a:endParaRPr lang="it-IT"/>
        </a:p>
      </dgm:t>
    </dgm:pt>
    <dgm:pt modelId="{803E5127-3D15-4B04-8CD5-67FAB1A38403}">
      <dgm:prSet phldrT="[Testo]"/>
      <dgm:spPr/>
      <dgm:t>
        <a:bodyPr/>
        <a:lstStyle/>
        <a:p>
          <a:r>
            <a:rPr lang="it-IT" dirty="0"/>
            <a:t>Miglioramento, rispetto al 2017, nei Piani di Azione implementati in relazione a sessioni di Audit interno</a:t>
          </a:r>
        </a:p>
      </dgm:t>
    </dgm:pt>
    <dgm:pt modelId="{8465D41A-9024-4182-B7B2-03878EC1D86C}" type="parTrans" cxnId="{F31C00B5-015B-4138-BCC1-825F119C7218}">
      <dgm:prSet/>
      <dgm:spPr/>
    </dgm:pt>
    <dgm:pt modelId="{298F4E15-FA0B-48AB-8719-CDE24F19FF48}" type="sibTrans" cxnId="{F31C00B5-015B-4138-BCC1-825F119C7218}">
      <dgm:prSet/>
      <dgm:spPr/>
    </dgm:pt>
    <dgm:pt modelId="{09FBCB34-ED5C-4F32-BC84-2AAD161A5F63}" type="pres">
      <dgm:prSet presAssocID="{F56865B5-1526-42FD-AA25-E0A5C7B7A215}" presName="diagram" presStyleCnt="0">
        <dgm:presLayoutVars>
          <dgm:dir/>
          <dgm:resizeHandles val="exact"/>
        </dgm:presLayoutVars>
      </dgm:prSet>
      <dgm:spPr/>
    </dgm:pt>
    <dgm:pt modelId="{7FD08DF6-3185-4226-BB6C-2599D66839BF}" type="pres">
      <dgm:prSet presAssocID="{403FA9B0-3F21-4DAC-BE54-612BB76ABF82}" presName="node" presStyleLbl="node1" presStyleIdx="0" presStyleCnt="2">
        <dgm:presLayoutVars>
          <dgm:bulletEnabled val="1"/>
        </dgm:presLayoutVars>
      </dgm:prSet>
      <dgm:spPr/>
    </dgm:pt>
    <dgm:pt modelId="{05FDB06E-F530-4FA0-ADEB-2D1E46346D6C}" type="pres">
      <dgm:prSet presAssocID="{7F115222-749F-4749-9102-0AAFBC47BF3B}" presName="sibTrans" presStyleCnt="0"/>
      <dgm:spPr/>
    </dgm:pt>
    <dgm:pt modelId="{15D6E372-17D6-4B16-90C0-6D0675F632D4}" type="pres">
      <dgm:prSet presAssocID="{BCDC771C-9ECC-498E-B171-F787CF63E975}" presName="node" presStyleLbl="node1" presStyleIdx="1" presStyleCnt="2">
        <dgm:presLayoutVars>
          <dgm:bulletEnabled val="1"/>
        </dgm:presLayoutVars>
      </dgm:prSet>
      <dgm:spPr/>
    </dgm:pt>
  </dgm:ptLst>
  <dgm:cxnLst>
    <dgm:cxn modelId="{ABD8DF09-F117-48C5-B55F-7982676D1CE7}" srcId="{403FA9B0-3F21-4DAC-BE54-612BB76ABF82}" destId="{C7E1A8BC-7936-4122-ABAB-438481930032}" srcOrd="0" destOrd="0" parTransId="{A3E4708D-CE8F-4A44-9539-C95F5A0C9E97}" sibTransId="{98A30E34-5298-44E8-8B9B-EF502F60C7A8}"/>
    <dgm:cxn modelId="{02011F0A-9F92-4AD7-8863-A6047F28EC45}" type="presOf" srcId="{07800A6B-0BCB-4A54-8036-221408D1CEBB}" destId="{15D6E372-17D6-4B16-90C0-6D0675F632D4}" srcOrd="0" destOrd="1" presId="urn:microsoft.com/office/officeart/2005/8/layout/default"/>
    <dgm:cxn modelId="{87657718-3E36-4E51-BA21-59A245BF7B16}" type="presOf" srcId="{403FA9B0-3F21-4DAC-BE54-612BB76ABF82}" destId="{7FD08DF6-3185-4226-BB6C-2599D66839BF}" srcOrd="0" destOrd="0" presId="urn:microsoft.com/office/officeart/2005/8/layout/default"/>
    <dgm:cxn modelId="{CEEFB03D-AA68-42B7-A9FE-EC512949E273}" srcId="{F56865B5-1526-42FD-AA25-E0A5C7B7A215}" destId="{BCDC771C-9ECC-498E-B171-F787CF63E975}" srcOrd="1" destOrd="0" parTransId="{F48B7A5B-9F82-48AC-BCE8-C5890F3217E1}" sibTransId="{FEE9C76D-19A3-4BC2-B9D9-0CCD74EB9D0D}"/>
    <dgm:cxn modelId="{FF01D472-D56F-4BA5-B160-230B4CD003EA}" type="presOf" srcId="{803E5127-3D15-4B04-8CD5-67FAB1A38403}" destId="{15D6E372-17D6-4B16-90C0-6D0675F632D4}" srcOrd="0" destOrd="2" presId="urn:microsoft.com/office/officeart/2005/8/layout/default"/>
    <dgm:cxn modelId="{9A114988-ED48-4281-99ED-79A31E3BD5CF}" srcId="{F56865B5-1526-42FD-AA25-E0A5C7B7A215}" destId="{403FA9B0-3F21-4DAC-BE54-612BB76ABF82}" srcOrd="0" destOrd="0" parTransId="{D948FB74-D805-4AC5-8615-A52C5C62AFED}" sibTransId="{7F115222-749F-4749-9102-0AAFBC47BF3B}"/>
    <dgm:cxn modelId="{EA7A2D90-6F40-4D54-B7C5-448AA2BFAF9D}" type="presOf" srcId="{F56865B5-1526-42FD-AA25-E0A5C7B7A215}" destId="{09FBCB34-ED5C-4F32-BC84-2AAD161A5F63}" srcOrd="0" destOrd="0" presId="urn:microsoft.com/office/officeart/2005/8/layout/default"/>
    <dgm:cxn modelId="{4EA658A5-299D-4CCE-82D4-E4ACE38ECF4D}" srcId="{BCDC771C-9ECC-498E-B171-F787CF63E975}" destId="{07800A6B-0BCB-4A54-8036-221408D1CEBB}" srcOrd="0" destOrd="0" parTransId="{A34C1517-2DF6-46A3-9646-E5F61F67D76A}" sibTransId="{CA768FFC-41F3-42BE-A506-1AFE6E3079AA}"/>
    <dgm:cxn modelId="{815FC8AC-DD8B-42F6-8EC6-762D72973D8E}" type="presOf" srcId="{BCDC771C-9ECC-498E-B171-F787CF63E975}" destId="{15D6E372-17D6-4B16-90C0-6D0675F632D4}" srcOrd="0" destOrd="0" presId="urn:microsoft.com/office/officeart/2005/8/layout/default"/>
    <dgm:cxn modelId="{F31C00B5-015B-4138-BCC1-825F119C7218}" srcId="{BCDC771C-9ECC-498E-B171-F787CF63E975}" destId="{803E5127-3D15-4B04-8CD5-67FAB1A38403}" srcOrd="1" destOrd="0" parTransId="{8465D41A-9024-4182-B7B2-03878EC1D86C}" sibTransId="{298F4E15-FA0B-48AB-8719-CDE24F19FF48}"/>
    <dgm:cxn modelId="{F4EC17D2-FEFB-457A-AFB2-4EE2472EA17A}" srcId="{403FA9B0-3F21-4DAC-BE54-612BB76ABF82}" destId="{82A0DB39-11E5-4711-8374-14103CEE6816}" srcOrd="1" destOrd="0" parTransId="{6F9D4B36-6DBE-4560-9789-5ED6DC096504}" sibTransId="{BFCEFE7D-6710-4D23-B828-486A6896B02A}"/>
    <dgm:cxn modelId="{2A8C27DA-169E-4E84-88F8-E18A2311C579}" type="presOf" srcId="{82A0DB39-11E5-4711-8374-14103CEE6816}" destId="{7FD08DF6-3185-4226-BB6C-2599D66839BF}" srcOrd="0" destOrd="2" presId="urn:microsoft.com/office/officeart/2005/8/layout/default"/>
    <dgm:cxn modelId="{B9BEB7E2-B8C4-4AF3-A3BE-0D63EEFF7B31}" type="presOf" srcId="{C7E1A8BC-7936-4122-ABAB-438481930032}" destId="{7FD08DF6-3185-4226-BB6C-2599D66839BF}" srcOrd="0" destOrd="1" presId="urn:microsoft.com/office/officeart/2005/8/layout/default"/>
    <dgm:cxn modelId="{8CA71C8C-2A89-470B-94C5-3CF3A92CE502}" type="presParOf" srcId="{09FBCB34-ED5C-4F32-BC84-2AAD161A5F63}" destId="{7FD08DF6-3185-4226-BB6C-2599D66839BF}" srcOrd="0" destOrd="0" presId="urn:microsoft.com/office/officeart/2005/8/layout/default"/>
    <dgm:cxn modelId="{C3D35E5F-E88D-408A-AF90-37FBEEBEA5BD}" type="presParOf" srcId="{09FBCB34-ED5C-4F32-BC84-2AAD161A5F63}" destId="{05FDB06E-F530-4FA0-ADEB-2D1E46346D6C}" srcOrd="1" destOrd="0" presId="urn:microsoft.com/office/officeart/2005/8/layout/default"/>
    <dgm:cxn modelId="{0D111521-6EE0-4890-B0BD-68FADC05E458}" type="presParOf" srcId="{09FBCB34-ED5C-4F32-BC84-2AAD161A5F63}" destId="{15D6E372-17D6-4B16-90C0-6D0675F632D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62580-E7E4-469D-808E-089205FAE219}">
      <dsp:nvSpPr>
        <dsp:cNvPr id="0" name=""/>
        <dsp:cNvSpPr/>
      </dsp:nvSpPr>
      <dsp:spPr>
        <a:xfrm>
          <a:off x="0" y="194640"/>
          <a:ext cx="8928992" cy="393119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it-IT" sz="2400" kern="1200" baseline="0" dirty="0"/>
            <a:t>A partire dal Piano 2017, nell’ottica di un continuo miglioramento del Piano, condividendo un suggerimento dell’OIV, sono state previste </a:t>
          </a:r>
          <a:r>
            <a:rPr lang="it-IT" sz="2400" b="1" kern="1200" baseline="0" dirty="0"/>
            <a:t>rielaborazioni dei contenuti del Piano e della Relazione sulle Performance</a:t>
          </a:r>
          <a:r>
            <a:rPr lang="it-IT" sz="2400" kern="1200" baseline="0" dirty="0"/>
            <a:t>, presentate sotto forma di allegati, da un punto di vista grafico ed espositivo, che permettono di adottare modalità e tecniche di rappresentazione dei </a:t>
          </a:r>
          <a:r>
            <a:rPr lang="it-IT" sz="2400" b="1" kern="1200" baseline="0" dirty="0"/>
            <a:t>dati specializzati per tipologie di portatori di interessi</a:t>
          </a:r>
          <a:r>
            <a:rPr lang="it-IT" sz="2400" kern="1200" baseline="0" dirty="0"/>
            <a:t> (cittadini e associazioni, imprese, enti locali, Istituzioni di carattere nazionale ed europeo quali AGID, Garante Privacy, MIPAAF, Commissione Europea, Forze dell’Ordine, Corte dei conti, </a:t>
          </a:r>
          <a:r>
            <a:rPr lang="it-IT" sz="2400" kern="1200" baseline="0" dirty="0" err="1"/>
            <a:t>etc</a:t>
          </a:r>
          <a:r>
            <a:rPr lang="it-IT" sz="2400" kern="1200" baseline="0" dirty="0"/>
            <a:t>). </a:t>
          </a:r>
          <a:endParaRPr lang="it-IT" sz="2400" kern="1200" dirty="0"/>
        </a:p>
      </dsp:txBody>
      <dsp:txXfrm>
        <a:off x="191905" y="386545"/>
        <a:ext cx="8545182" cy="35473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F645A-A7FB-7348-8F99-5DE446C9A7E0}">
      <dsp:nvSpPr>
        <dsp:cNvPr id="0" name=""/>
        <dsp:cNvSpPr/>
      </dsp:nvSpPr>
      <dsp:spPr>
        <a:xfrm>
          <a:off x="0" y="210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47B64CC-3B8E-9D4C-9356-B5D00587B970}">
      <dsp:nvSpPr>
        <dsp:cNvPr id="0" name=""/>
        <dsp:cNvSpPr/>
      </dsp:nvSpPr>
      <dsp:spPr>
        <a:xfrm>
          <a:off x="0" y="2109"/>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it-IT" sz="2200" kern="1200" baseline="0" dirty="0"/>
            <a:t>Gli obiettivi strategici dell’ARCEA riflettono la</a:t>
          </a:r>
          <a:r>
            <a:rPr lang="it-IT" sz="2200" i="1" kern="1200" baseline="0" dirty="0"/>
            <a:t> </a:t>
          </a:r>
          <a:r>
            <a:rPr lang="it-IT" sz="2200" i="1" kern="1200" baseline="0" dirty="0" err="1"/>
            <a:t>mission</a:t>
          </a:r>
          <a:r>
            <a:rPr lang="it-IT" sz="2200" kern="1200" baseline="0" dirty="0"/>
            <a:t> dell’Organismo Pagatore che si colloca in posizione di punto di </a:t>
          </a:r>
          <a:r>
            <a:rPr lang="it-IT" sz="2200" b="1" kern="1200" baseline="0" dirty="0"/>
            <a:t>raccordo fra Commissione Europea, Stato membro e Regione Calabria.</a:t>
          </a:r>
          <a:endParaRPr lang="it-IT" sz="2200" b="1" kern="1200" dirty="0"/>
        </a:p>
      </dsp:txBody>
      <dsp:txXfrm>
        <a:off x="0" y="2109"/>
        <a:ext cx="8928992" cy="1438753"/>
      </dsp:txXfrm>
    </dsp:sp>
    <dsp:sp modelId="{2E0E44C1-CF09-384C-B874-E7D951FC077D}">
      <dsp:nvSpPr>
        <dsp:cNvPr id="0" name=""/>
        <dsp:cNvSpPr/>
      </dsp:nvSpPr>
      <dsp:spPr>
        <a:xfrm>
          <a:off x="0" y="1440863"/>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0D4FC3-74A8-C144-90D1-353400D96B61}">
      <dsp:nvSpPr>
        <dsp:cNvPr id="0" name=""/>
        <dsp:cNvSpPr/>
      </dsp:nvSpPr>
      <dsp:spPr>
        <a:xfrm>
          <a:off x="0" y="1440863"/>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it-IT" sz="2200" kern="1200" baseline="0" dirty="0"/>
            <a:t>Per tali ragioni, sono stati parzialmente confermati gli obiettivi strategici già individuati nel precedente Piano, al fine di consentirne il conseguimento in un orizzonte temporale adeguato rispetto alla loro rilevanza. </a:t>
          </a:r>
          <a:endParaRPr lang="it-IT" sz="2200" kern="1200" dirty="0"/>
        </a:p>
      </dsp:txBody>
      <dsp:txXfrm>
        <a:off x="0" y="1440863"/>
        <a:ext cx="8928992" cy="1438753"/>
      </dsp:txXfrm>
    </dsp:sp>
    <dsp:sp modelId="{AFC0E356-0B5E-FF42-B1F2-987BF4F7AAE0}">
      <dsp:nvSpPr>
        <dsp:cNvPr id="0" name=""/>
        <dsp:cNvSpPr/>
      </dsp:nvSpPr>
      <dsp:spPr>
        <a:xfrm>
          <a:off x="0" y="2879616"/>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E6CCA2F-0999-7743-8283-6818AE2DC086}">
      <dsp:nvSpPr>
        <dsp:cNvPr id="0" name=""/>
        <dsp:cNvSpPr/>
      </dsp:nvSpPr>
      <dsp:spPr>
        <a:xfrm>
          <a:off x="0" y="2879616"/>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it-IT" sz="2200" kern="1200" baseline="0" dirty="0"/>
            <a:t>Nello specifico, sono stati individuati i </a:t>
          </a:r>
          <a:r>
            <a:rPr lang="it-IT" sz="2200" b="1" kern="1200" baseline="0" dirty="0"/>
            <a:t>tre obiettivi strategici</a:t>
          </a:r>
          <a:r>
            <a:rPr lang="it-IT" sz="2200" kern="1200" baseline="0" dirty="0"/>
            <a:t>, coerenti con quanto prescritto dalla normativa comunitaria di riferimento che hanno riflessi immediati e tangibili nei confronti degli stakeholder dell’Agenzia </a:t>
          </a:r>
          <a:endParaRPr lang="it-IT" sz="2200" kern="1200" dirty="0"/>
        </a:p>
      </dsp:txBody>
      <dsp:txXfrm>
        <a:off x="0" y="2879616"/>
        <a:ext cx="8928992" cy="14387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D54EC-090E-3F45-81A5-FE2E7C7BB06C}">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953F02-0BBE-794A-91B1-DC6E256725E8}">
      <dsp:nvSpPr>
        <dsp:cNvPr id="0" name=""/>
        <dsp:cNvSpPr/>
      </dsp:nvSpPr>
      <dsp:spPr>
        <a:xfrm>
          <a:off x="0" y="0"/>
          <a:ext cx="8928992"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rtl="0">
            <a:lnSpc>
              <a:spcPct val="90000"/>
            </a:lnSpc>
            <a:spcBef>
              <a:spcPct val="0"/>
            </a:spcBef>
            <a:spcAft>
              <a:spcPct val="35000"/>
            </a:spcAft>
            <a:buNone/>
          </a:pPr>
          <a:r>
            <a:rPr lang="it-IT" sz="4300" kern="1200" baseline="0"/>
            <a:t>Costituiscono gli strumenti di rilevazione, anche di carattere socio-economico, delle conseguenze derivanti dalle azioni intraprese dall’Agenzia per favorire lo sviluppo del contesto territoriale di riferimento </a:t>
          </a:r>
          <a:endParaRPr lang="it-IT" sz="4300" kern="1200"/>
        </a:p>
      </dsp:txBody>
      <dsp:txXfrm>
        <a:off x="0" y="0"/>
        <a:ext cx="8928992" cy="43204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673C7-3EE7-634F-B7EC-AECBF05D0953}">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81A1FD5-150D-9E4D-B801-BC991AF24236}">
      <dsp:nvSpPr>
        <dsp:cNvPr id="0" name=""/>
        <dsp:cNvSpPr/>
      </dsp:nvSpPr>
      <dsp:spPr>
        <a:xfrm>
          <a:off x="0" y="0"/>
          <a:ext cx="1785798"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ctr" defTabSz="1333500" rtl="0">
            <a:lnSpc>
              <a:spcPct val="90000"/>
            </a:lnSpc>
            <a:spcBef>
              <a:spcPct val="0"/>
            </a:spcBef>
            <a:spcAft>
              <a:spcPct val="35000"/>
            </a:spcAft>
            <a:buNone/>
          </a:pPr>
          <a:r>
            <a:rPr lang="it-IT" sz="3000" kern="1200" baseline="0" dirty="0"/>
            <a:t>Ogni obiettivo strategico è articolato in obiettivi operativi. </a:t>
          </a:r>
          <a:endParaRPr lang="it-IT" sz="3000" kern="1200" dirty="0"/>
        </a:p>
      </dsp:txBody>
      <dsp:txXfrm>
        <a:off x="0" y="0"/>
        <a:ext cx="1785798" cy="4320480"/>
      </dsp:txXfrm>
    </dsp:sp>
    <dsp:sp modelId="{34A912B2-2C22-1A47-9F72-C2E9CBA2E4BF}">
      <dsp:nvSpPr>
        <dsp:cNvPr id="0" name=""/>
        <dsp:cNvSpPr/>
      </dsp:nvSpPr>
      <dsp:spPr>
        <a:xfrm>
          <a:off x="1919733" y="34017"/>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Ad ogni obiettivo operativo sono associati: </a:t>
          </a:r>
        </a:p>
      </dsp:txBody>
      <dsp:txXfrm>
        <a:off x="1919733" y="34017"/>
        <a:ext cx="7009258" cy="680349"/>
      </dsp:txXfrm>
    </dsp:sp>
    <dsp:sp modelId="{25C34943-06B3-7E4F-A571-AC15A1AEB59D}">
      <dsp:nvSpPr>
        <dsp:cNvPr id="0" name=""/>
        <dsp:cNvSpPr/>
      </dsp:nvSpPr>
      <dsp:spPr>
        <a:xfrm>
          <a:off x="1785798" y="714366"/>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C68C65-F99A-3B41-AC63-EDDD950A80DB}">
      <dsp:nvSpPr>
        <dsp:cNvPr id="0" name=""/>
        <dsp:cNvSpPr/>
      </dsp:nvSpPr>
      <dsp:spPr>
        <a:xfrm>
          <a:off x="1919733" y="7483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Un peso rispetto all’obiettivo strategico</a:t>
          </a:r>
        </a:p>
      </dsp:txBody>
      <dsp:txXfrm>
        <a:off x="1919733" y="748383"/>
        <a:ext cx="7009258" cy="680349"/>
      </dsp:txXfrm>
    </dsp:sp>
    <dsp:sp modelId="{DA31B8D7-C3AA-8448-B973-2C318E1C5819}">
      <dsp:nvSpPr>
        <dsp:cNvPr id="0" name=""/>
        <dsp:cNvSpPr/>
      </dsp:nvSpPr>
      <dsp:spPr>
        <a:xfrm>
          <a:off x="1785798" y="14287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9030EC5-3F51-A045-9FA6-0C002DF901AC}">
      <dsp:nvSpPr>
        <dsp:cNvPr id="0" name=""/>
        <dsp:cNvSpPr/>
      </dsp:nvSpPr>
      <dsp:spPr>
        <a:xfrm>
          <a:off x="1919733" y="1462750"/>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uno o più indicatori; ad ogni indicatore è attribuito un target (valore programmato o atteso) annuale e semestrale;</a:t>
          </a:r>
        </a:p>
      </dsp:txBody>
      <dsp:txXfrm>
        <a:off x="1919733" y="1462750"/>
        <a:ext cx="7009258" cy="680349"/>
      </dsp:txXfrm>
    </dsp:sp>
    <dsp:sp modelId="{923AE15B-5A8F-C145-9362-DAA3030BD86D}">
      <dsp:nvSpPr>
        <dsp:cNvPr id="0" name=""/>
        <dsp:cNvSpPr/>
      </dsp:nvSpPr>
      <dsp:spPr>
        <a:xfrm>
          <a:off x="1785798" y="2143099"/>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3144FD7-B66F-5849-BCAF-AAA5671E9128}">
      <dsp:nvSpPr>
        <dsp:cNvPr id="0" name=""/>
        <dsp:cNvSpPr/>
      </dsp:nvSpPr>
      <dsp:spPr>
        <a:xfrm>
          <a:off x="1919733" y="2177116"/>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le azioni da porre in essere con la relativa tempistica;</a:t>
          </a:r>
        </a:p>
      </dsp:txBody>
      <dsp:txXfrm>
        <a:off x="1919733" y="2177116"/>
        <a:ext cx="7009258" cy="680349"/>
      </dsp:txXfrm>
    </dsp:sp>
    <dsp:sp modelId="{4B1C9FA8-E71C-7348-8AB3-1E5B2D1A3406}">
      <dsp:nvSpPr>
        <dsp:cNvPr id="0" name=""/>
        <dsp:cNvSpPr/>
      </dsp:nvSpPr>
      <dsp:spPr>
        <a:xfrm>
          <a:off x="1785798" y="2857465"/>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A7B7774-DC48-DC47-BB5A-5FA9964255DB}">
      <dsp:nvSpPr>
        <dsp:cNvPr id="0" name=""/>
        <dsp:cNvSpPr/>
      </dsp:nvSpPr>
      <dsp:spPr>
        <a:xfrm>
          <a:off x="1919733" y="28914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la quantificazione delle risorse economiche, umane e strumentali;</a:t>
          </a:r>
        </a:p>
      </dsp:txBody>
      <dsp:txXfrm>
        <a:off x="1919733" y="2891483"/>
        <a:ext cx="7009258" cy="680349"/>
      </dsp:txXfrm>
    </dsp:sp>
    <dsp:sp modelId="{0F355273-2E2E-AD47-9B86-29C26F87A942}">
      <dsp:nvSpPr>
        <dsp:cNvPr id="0" name=""/>
        <dsp:cNvSpPr/>
      </dsp:nvSpPr>
      <dsp:spPr>
        <a:xfrm>
          <a:off x="1785798" y="35718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EFF0039-E7CC-EC4F-8549-6049DBC97962}">
      <dsp:nvSpPr>
        <dsp:cNvPr id="0" name=""/>
        <dsp:cNvSpPr/>
      </dsp:nvSpPr>
      <dsp:spPr>
        <a:xfrm>
          <a:off x="1919733" y="3605849"/>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le responsabilità organizzative.</a:t>
          </a:r>
        </a:p>
      </dsp:txBody>
      <dsp:txXfrm>
        <a:off x="1919733" y="3605849"/>
        <a:ext cx="7009258" cy="680349"/>
      </dsp:txXfrm>
    </dsp:sp>
    <dsp:sp modelId="{302FE886-4813-A841-8B80-7F2691104ACF}">
      <dsp:nvSpPr>
        <dsp:cNvPr id="0" name=""/>
        <dsp:cNvSpPr/>
      </dsp:nvSpPr>
      <dsp:spPr>
        <a:xfrm>
          <a:off x="1785798" y="4286198"/>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76C56-3A1A-DC41-8757-A492D04C573C}">
      <dsp:nvSpPr>
        <dsp:cNvPr id="0" name=""/>
        <dsp:cNvSpPr/>
      </dsp:nvSpPr>
      <dsp:spPr>
        <a:xfrm>
          <a:off x="0" y="65982"/>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t-IT" sz="2500" kern="1200" baseline="0" dirty="0"/>
            <a:t>Misurano il grado di raggiungimento di un obiettivo operativo</a:t>
          </a:r>
          <a:endParaRPr lang="it-IT" sz="2500" kern="1200" dirty="0"/>
        </a:p>
      </dsp:txBody>
      <dsp:txXfrm>
        <a:off x="48481" y="114463"/>
        <a:ext cx="8832030" cy="896166"/>
      </dsp:txXfrm>
    </dsp:sp>
    <dsp:sp modelId="{9206A961-E3C2-CB43-8107-C0C829EADC33}">
      <dsp:nvSpPr>
        <dsp:cNvPr id="0" name=""/>
        <dsp:cNvSpPr/>
      </dsp:nvSpPr>
      <dsp:spPr>
        <a:xfrm>
          <a:off x="0" y="1131111"/>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t-IT" sz="2500" kern="1200" baseline="0"/>
            <a:t>Sono pesati in relazione all’obiettivo di riferimento</a:t>
          </a:r>
          <a:endParaRPr lang="it-IT" sz="2500" kern="1200"/>
        </a:p>
      </dsp:txBody>
      <dsp:txXfrm>
        <a:off x="48481" y="1179592"/>
        <a:ext cx="8832030" cy="896166"/>
      </dsp:txXfrm>
    </dsp:sp>
    <dsp:sp modelId="{23C70930-50FB-9A46-9C65-396D07B0789E}">
      <dsp:nvSpPr>
        <dsp:cNvPr id="0" name=""/>
        <dsp:cNvSpPr/>
      </dsp:nvSpPr>
      <dsp:spPr>
        <a:xfrm>
          <a:off x="0" y="2196240"/>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t-IT" sz="2500" kern="1200" baseline="0"/>
            <a:t>Hanno un target di riferimento, ossia un valore che deve essere raggiunto, annuale e semestrale</a:t>
          </a:r>
          <a:endParaRPr lang="it-IT" sz="2500" kern="1200"/>
        </a:p>
      </dsp:txBody>
      <dsp:txXfrm>
        <a:off x="48481" y="2244721"/>
        <a:ext cx="8832030" cy="896166"/>
      </dsp:txXfrm>
    </dsp:sp>
    <dsp:sp modelId="{EE17F209-0FB2-9D4D-A65B-72B581B2D3B6}">
      <dsp:nvSpPr>
        <dsp:cNvPr id="0" name=""/>
        <dsp:cNvSpPr/>
      </dsp:nvSpPr>
      <dsp:spPr>
        <a:xfrm>
          <a:off x="0" y="3261368"/>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it-IT" sz="2500" kern="1200" baseline="0"/>
            <a:t>Sono connessi ad una fonte univoca dalla quale è possibile rilevare il valore</a:t>
          </a:r>
          <a:endParaRPr lang="it-IT" sz="2500" kern="1200"/>
        </a:p>
      </dsp:txBody>
      <dsp:txXfrm>
        <a:off x="48481" y="3309849"/>
        <a:ext cx="8832030" cy="8961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D7D56-92A8-5244-8B96-DE82997DDBB2}">
      <dsp:nvSpPr>
        <dsp:cNvPr id="0" name=""/>
        <dsp:cNvSpPr/>
      </dsp:nvSpPr>
      <dsp:spPr>
        <a:xfrm>
          <a:off x="0" y="5711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baseline="0" dirty="0"/>
            <a:t>Flusso Pagamenti FEASR e FEAGA</a:t>
          </a:r>
          <a:endParaRPr lang="it-IT" sz="3200" kern="1200" dirty="0"/>
        </a:p>
      </dsp:txBody>
      <dsp:txXfrm>
        <a:off x="37467" y="94586"/>
        <a:ext cx="8854058" cy="692586"/>
      </dsp:txXfrm>
    </dsp:sp>
    <dsp:sp modelId="{3EEFC6A8-50F8-4043-AD4D-0790C3F261EE}">
      <dsp:nvSpPr>
        <dsp:cNvPr id="0" name=""/>
        <dsp:cNvSpPr/>
      </dsp:nvSpPr>
      <dsp:spPr>
        <a:xfrm>
          <a:off x="0" y="91679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dirty="0"/>
            <a:t>Istruttoria Informatizzata</a:t>
          </a:r>
        </a:p>
      </dsp:txBody>
      <dsp:txXfrm>
        <a:off x="37467" y="954266"/>
        <a:ext cx="8854058" cy="692586"/>
      </dsp:txXfrm>
    </dsp:sp>
    <dsp:sp modelId="{0A935A68-0892-B345-9722-0C7E904E84CC}">
      <dsp:nvSpPr>
        <dsp:cNvPr id="0" name=""/>
        <dsp:cNvSpPr/>
      </dsp:nvSpPr>
      <dsp:spPr>
        <a:xfrm>
          <a:off x="0" y="177647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dirty="0"/>
            <a:t>Il Sistema dei controlli</a:t>
          </a:r>
        </a:p>
      </dsp:txBody>
      <dsp:txXfrm>
        <a:off x="37467" y="1813946"/>
        <a:ext cx="8854058" cy="692586"/>
      </dsp:txXfrm>
    </dsp:sp>
    <dsp:sp modelId="{CA3FC553-504F-E848-B060-7D3509ECE7F0}">
      <dsp:nvSpPr>
        <dsp:cNvPr id="0" name=""/>
        <dsp:cNvSpPr/>
      </dsp:nvSpPr>
      <dsp:spPr>
        <a:xfrm>
          <a:off x="0" y="263615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baseline="0" dirty="0"/>
            <a:t>Attività Antifrode</a:t>
          </a:r>
          <a:endParaRPr lang="it-IT" sz="3200" kern="1200" dirty="0"/>
        </a:p>
      </dsp:txBody>
      <dsp:txXfrm>
        <a:off x="37467" y="2673626"/>
        <a:ext cx="8854058" cy="692586"/>
      </dsp:txXfrm>
    </dsp:sp>
    <dsp:sp modelId="{516E75CA-7A30-6D43-859B-55073E86E2C9}">
      <dsp:nvSpPr>
        <dsp:cNvPr id="0" name=""/>
        <dsp:cNvSpPr/>
      </dsp:nvSpPr>
      <dsp:spPr>
        <a:xfrm>
          <a:off x="0" y="3495840"/>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it-IT" sz="3200" kern="1200" baseline="0" dirty="0"/>
            <a:t>Sicurezza delle Informazioni</a:t>
          </a:r>
          <a:endParaRPr lang="it-IT" sz="3200" kern="1200" dirty="0"/>
        </a:p>
      </dsp:txBody>
      <dsp:txXfrm>
        <a:off x="37467" y="3533307"/>
        <a:ext cx="8854058" cy="6925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44D1-CE42-DD49-8232-32B2F3EC87DF}">
      <dsp:nvSpPr>
        <dsp:cNvPr id="0" name=""/>
        <dsp:cNvSpPr/>
      </dsp:nvSpPr>
      <dsp:spPr>
        <a:xfrm>
          <a:off x="0" y="28667"/>
          <a:ext cx="5184129" cy="1432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it-IT" sz="3600" kern="1200" baseline="0" dirty="0"/>
            <a:t>Circa </a:t>
          </a:r>
          <a:r>
            <a:rPr lang="it-IT" sz="3600" b="1" kern="1200" baseline="0" dirty="0"/>
            <a:t>30.000 domande </a:t>
          </a:r>
          <a:r>
            <a:rPr lang="it-IT" sz="3600" kern="1200" baseline="0" dirty="0"/>
            <a:t>elaborate per un totale di </a:t>
          </a:r>
          <a:endParaRPr lang="it-IT" sz="3600" kern="1200" dirty="0"/>
        </a:p>
      </dsp:txBody>
      <dsp:txXfrm>
        <a:off x="69908" y="98575"/>
        <a:ext cx="5044313" cy="1292264"/>
      </dsp:txXfrm>
    </dsp:sp>
    <dsp:sp modelId="{B7555417-5894-8440-BA34-CD3557C2D7FD}">
      <dsp:nvSpPr>
        <dsp:cNvPr id="0" name=""/>
        <dsp:cNvSpPr/>
      </dsp:nvSpPr>
      <dsp:spPr>
        <a:xfrm>
          <a:off x="0" y="1460747"/>
          <a:ext cx="5184129" cy="283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96" tIns="31750" rIns="177800" bIns="31750" numCol="1" spcCol="1270" anchor="t" anchorCtr="0">
          <a:noAutofit/>
        </a:bodyPr>
        <a:lstStyle/>
        <a:p>
          <a:pPr marL="228600" lvl="1" indent="-228600" algn="l" defTabSz="1111250" rtl="0">
            <a:lnSpc>
              <a:spcPct val="90000"/>
            </a:lnSpc>
            <a:spcBef>
              <a:spcPct val="0"/>
            </a:spcBef>
            <a:spcAft>
              <a:spcPct val="20000"/>
            </a:spcAft>
            <a:buChar char="•"/>
          </a:pPr>
          <a:r>
            <a:rPr lang="it-IT" sz="2500" b="1" kern="1200" baseline="0" dirty="0"/>
            <a:t>756.000</a:t>
          </a:r>
          <a:r>
            <a:rPr lang="it-IT" sz="2500" kern="1200" baseline="0" dirty="0"/>
            <a:t> particelle totali (da fascicolo) pari a </a:t>
          </a:r>
          <a:r>
            <a:rPr lang="it-IT" sz="2500" b="1" kern="1200" baseline="0" dirty="0"/>
            <a:t>1.155.151,17</a:t>
          </a:r>
          <a:r>
            <a:rPr lang="it-IT" sz="2500" kern="1200" baseline="0" dirty="0"/>
            <a:t> ha </a:t>
          </a:r>
          <a:endParaRPr lang="it-IT" sz="2500" kern="1200" dirty="0"/>
        </a:p>
        <a:p>
          <a:pPr marL="228600" lvl="1" indent="-228600" algn="l" defTabSz="1111250" rtl="0">
            <a:lnSpc>
              <a:spcPct val="90000"/>
            </a:lnSpc>
            <a:spcBef>
              <a:spcPct val="0"/>
            </a:spcBef>
            <a:spcAft>
              <a:spcPct val="20000"/>
            </a:spcAft>
            <a:buChar char="•"/>
          </a:pPr>
          <a:r>
            <a:rPr lang="it-IT" sz="2500" b="1" kern="1200" baseline="0" dirty="0"/>
            <a:t>214.000 </a:t>
          </a:r>
          <a:r>
            <a:rPr lang="it-IT" sz="2500" b="0" kern="1200" baseline="0" dirty="0"/>
            <a:t>particelle interessate da intervento</a:t>
          </a:r>
          <a:r>
            <a:rPr lang="it-IT" sz="2500" b="1" kern="1200" baseline="0" dirty="0"/>
            <a:t> </a:t>
          </a:r>
          <a:r>
            <a:rPr lang="it-IT" sz="2500" b="0" kern="1200" baseline="0" dirty="0"/>
            <a:t>pari a </a:t>
          </a:r>
          <a:r>
            <a:rPr lang="it-IT" sz="2500" b="1" kern="1200" baseline="0" dirty="0"/>
            <a:t>327.300,47</a:t>
          </a:r>
          <a:r>
            <a:rPr lang="it-IT" sz="2500" kern="1200" baseline="0" dirty="0"/>
            <a:t> ha</a:t>
          </a:r>
          <a:endParaRPr lang="it-IT" sz="2500" kern="1200" dirty="0"/>
        </a:p>
        <a:p>
          <a:pPr marL="228600" lvl="1" indent="-228600" algn="l" defTabSz="1111250" rtl="0">
            <a:lnSpc>
              <a:spcPct val="90000"/>
            </a:lnSpc>
            <a:spcBef>
              <a:spcPct val="0"/>
            </a:spcBef>
            <a:spcAft>
              <a:spcPct val="20000"/>
            </a:spcAft>
            <a:buChar char="•"/>
          </a:pPr>
          <a:r>
            <a:rPr lang="it-IT" sz="2500" b="1" kern="1200" baseline="0" dirty="0"/>
            <a:t>126.755</a:t>
          </a:r>
          <a:r>
            <a:rPr lang="it-IT" sz="2500" kern="1200" baseline="0" dirty="0"/>
            <a:t> controlli automatizzati sulle domande presentate per </a:t>
          </a:r>
          <a:r>
            <a:rPr lang="it-IT" sz="2500" b="1" kern="1200" baseline="0" dirty="0"/>
            <a:t>oltre </a:t>
          </a:r>
          <a:r>
            <a:rPr lang="it-IT" sz="3200" b="1" kern="1200" baseline="0" dirty="0"/>
            <a:t>30 miliardi di iterazioni</a:t>
          </a:r>
          <a:endParaRPr lang="it-IT" sz="3200" b="1" kern="1200" dirty="0"/>
        </a:p>
      </dsp:txBody>
      <dsp:txXfrm>
        <a:off x="0" y="1460747"/>
        <a:ext cx="5184129" cy="28317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AABF2-5B44-4311-B978-6AD27C8848E1}">
      <dsp:nvSpPr>
        <dsp:cNvPr id="0" name=""/>
        <dsp:cNvSpPr/>
      </dsp:nvSpPr>
      <dsp:spPr>
        <a:xfrm>
          <a:off x="0" y="0"/>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0CB7F5-320C-4A2D-B257-7F3932E46AC0}">
      <dsp:nvSpPr>
        <dsp:cNvPr id="0" name=""/>
        <dsp:cNvSpPr/>
      </dsp:nvSpPr>
      <dsp:spPr>
        <a:xfrm>
          <a:off x="0" y="0"/>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Analisi del tracciato record</a:t>
          </a:r>
        </a:p>
      </dsp:txBody>
      <dsp:txXfrm>
        <a:off x="0" y="0"/>
        <a:ext cx="8928100" cy="540146"/>
      </dsp:txXfrm>
    </dsp:sp>
    <dsp:sp modelId="{787B1DB1-8617-4A1D-8D98-A137805C6421}">
      <dsp:nvSpPr>
        <dsp:cNvPr id="0" name=""/>
        <dsp:cNvSpPr/>
      </dsp:nvSpPr>
      <dsp:spPr>
        <a:xfrm>
          <a:off x="0" y="540146"/>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83CC9-44E1-48AC-91A0-F8C7966BB736}">
      <dsp:nvSpPr>
        <dsp:cNvPr id="0" name=""/>
        <dsp:cNvSpPr/>
      </dsp:nvSpPr>
      <dsp:spPr>
        <a:xfrm>
          <a:off x="0" y="540146"/>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Analisi dati domande</a:t>
          </a:r>
        </a:p>
      </dsp:txBody>
      <dsp:txXfrm>
        <a:off x="0" y="540146"/>
        <a:ext cx="8928100" cy="540146"/>
      </dsp:txXfrm>
    </dsp:sp>
    <dsp:sp modelId="{B2E7525C-5883-45B2-B958-D56BB68E8DD9}">
      <dsp:nvSpPr>
        <dsp:cNvPr id="0" name=""/>
        <dsp:cNvSpPr/>
      </dsp:nvSpPr>
      <dsp:spPr>
        <a:xfrm>
          <a:off x="0" y="1080293"/>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49C90C-17D4-4FFF-B597-CC727A8A9628}">
      <dsp:nvSpPr>
        <dsp:cNvPr id="0" name=""/>
        <dsp:cNvSpPr/>
      </dsp:nvSpPr>
      <dsp:spPr>
        <a:xfrm>
          <a:off x="0" y="1080293"/>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Creazione del database interno</a:t>
          </a:r>
        </a:p>
      </dsp:txBody>
      <dsp:txXfrm>
        <a:off x="0" y="1080293"/>
        <a:ext cx="8928100" cy="540146"/>
      </dsp:txXfrm>
    </dsp:sp>
    <dsp:sp modelId="{429FF647-30B0-4D93-803E-E6E501C5AA74}">
      <dsp:nvSpPr>
        <dsp:cNvPr id="0" name=""/>
        <dsp:cNvSpPr/>
      </dsp:nvSpPr>
      <dsp:spPr>
        <a:xfrm>
          <a:off x="0" y="1620440"/>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4364A-617D-4958-B686-E376E24E9BBB}">
      <dsp:nvSpPr>
        <dsp:cNvPr id="0" name=""/>
        <dsp:cNvSpPr/>
      </dsp:nvSpPr>
      <dsp:spPr>
        <a:xfrm>
          <a:off x="0" y="1620440"/>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Acquisizione, conversione e validazione dati</a:t>
          </a:r>
        </a:p>
      </dsp:txBody>
      <dsp:txXfrm>
        <a:off x="0" y="1620440"/>
        <a:ext cx="8928100" cy="540146"/>
      </dsp:txXfrm>
    </dsp:sp>
    <dsp:sp modelId="{E8DA2821-F17A-42DD-9197-3EEF54FFC871}">
      <dsp:nvSpPr>
        <dsp:cNvPr id="0" name=""/>
        <dsp:cNvSpPr/>
      </dsp:nvSpPr>
      <dsp:spPr>
        <a:xfrm>
          <a:off x="0" y="2160587"/>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82C103-FDD1-4EB1-A07C-5FFEDC91DC89}">
      <dsp:nvSpPr>
        <dsp:cNvPr id="0" name=""/>
        <dsp:cNvSpPr/>
      </dsp:nvSpPr>
      <dsp:spPr>
        <a:xfrm>
          <a:off x="0" y="2160587"/>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Definizione criteri di valutazione </a:t>
          </a:r>
        </a:p>
      </dsp:txBody>
      <dsp:txXfrm>
        <a:off x="0" y="2160587"/>
        <a:ext cx="8928100" cy="540146"/>
      </dsp:txXfrm>
    </dsp:sp>
    <dsp:sp modelId="{D2E5A7E6-B7DB-4C99-9738-196789AA1604}">
      <dsp:nvSpPr>
        <dsp:cNvPr id="0" name=""/>
        <dsp:cNvSpPr/>
      </dsp:nvSpPr>
      <dsp:spPr>
        <a:xfrm>
          <a:off x="0" y="2700734"/>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0AC1E-76FA-474B-90BA-375D054C81D0}">
      <dsp:nvSpPr>
        <dsp:cNvPr id="0" name=""/>
        <dsp:cNvSpPr/>
      </dsp:nvSpPr>
      <dsp:spPr>
        <a:xfrm>
          <a:off x="0" y="2700734"/>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Creazione delle «</a:t>
          </a:r>
          <a:r>
            <a:rPr lang="it-IT" sz="2000" kern="1200" dirty="0" err="1"/>
            <a:t>query</a:t>
          </a:r>
          <a:r>
            <a:rPr lang="it-IT" sz="2000" kern="1200" dirty="0"/>
            <a:t>»</a:t>
          </a:r>
        </a:p>
      </dsp:txBody>
      <dsp:txXfrm>
        <a:off x="0" y="2700734"/>
        <a:ext cx="8928100" cy="540146"/>
      </dsp:txXfrm>
    </dsp:sp>
    <dsp:sp modelId="{ADCFCF74-2E4D-449F-991B-C14059A9369A}">
      <dsp:nvSpPr>
        <dsp:cNvPr id="0" name=""/>
        <dsp:cNvSpPr/>
      </dsp:nvSpPr>
      <dsp:spPr>
        <a:xfrm>
          <a:off x="0" y="3240881"/>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C96D1-CAD3-4786-B148-914833ECBDEE}">
      <dsp:nvSpPr>
        <dsp:cNvPr id="0" name=""/>
        <dsp:cNvSpPr/>
      </dsp:nvSpPr>
      <dsp:spPr>
        <a:xfrm>
          <a:off x="0" y="3240881"/>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Determinazione delle domande non ricevibili, non ammissibili, ricevibili, ammissibili</a:t>
          </a:r>
        </a:p>
      </dsp:txBody>
      <dsp:txXfrm>
        <a:off x="0" y="3240881"/>
        <a:ext cx="8928100" cy="540146"/>
      </dsp:txXfrm>
    </dsp:sp>
    <dsp:sp modelId="{378A9229-7CF4-4751-8480-7DF097B2A52B}">
      <dsp:nvSpPr>
        <dsp:cNvPr id="0" name=""/>
        <dsp:cNvSpPr/>
      </dsp:nvSpPr>
      <dsp:spPr>
        <a:xfrm>
          <a:off x="0" y="3781028"/>
          <a:ext cx="8928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B4D05-1EA3-450F-8AEA-7C6A3CDFB60C}">
      <dsp:nvSpPr>
        <dsp:cNvPr id="0" name=""/>
        <dsp:cNvSpPr/>
      </dsp:nvSpPr>
      <dsp:spPr>
        <a:xfrm>
          <a:off x="0" y="3781028"/>
          <a:ext cx="8928100" cy="540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Elaborazione graduatoria provvisoria</a:t>
          </a:r>
        </a:p>
      </dsp:txBody>
      <dsp:txXfrm>
        <a:off x="0" y="3781028"/>
        <a:ext cx="8928100" cy="5401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45863-858E-D843-BDCE-38778EC51F76}">
      <dsp:nvSpPr>
        <dsp:cNvPr id="0" name=""/>
        <dsp:cNvSpPr/>
      </dsp:nvSpPr>
      <dsp:spPr>
        <a:xfrm>
          <a:off x="0" y="0"/>
          <a:ext cx="89281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53EC3-8D09-7843-97C5-2A0175D6940A}">
      <dsp:nvSpPr>
        <dsp:cNvPr id="0" name=""/>
        <dsp:cNvSpPr/>
      </dsp:nvSpPr>
      <dsp:spPr>
        <a:xfrm>
          <a:off x="0" y="0"/>
          <a:ext cx="8928100" cy="108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it-IT" sz="3000" kern="1200" dirty="0"/>
            <a:t>Le verifiche sono totalmente automatizzate </a:t>
          </a:r>
        </a:p>
      </dsp:txBody>
      <dsp:txXfrm>
        <a:off x="0" y="0"/>
        <a:ext cx="8928100" cy="1080293"/>
      </dsp:txXfrm>
    </dsp:sp>
    <dsp:sp modelId="{B52BF2F2-3213-004A-9422-0165519F9E9A}">
      <dsp:nvSpPr>
        <dsp:cNvPr id="0" name=""/>
        <dsp:cNvSpPr/>
      </dsp:nvSpPr>
      <dsp:spPr>
        <a:xfrm>
          <a:off x="0" y="1080293"/>
          <a:ext cx="89281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FC24A-BE71-D54B-AAF2-CD8CCD971591}">
      <dsp:nvSpPr>
        <dsp:cNvPr id="0" name=""/>
        <dsp:cNvSpPr/>
      </dsp:nvSpPr>
      <dsp:spPr>
        <a:xfrm>
          <a:off x="0" y="1080293"/>
          <a:ext cx="8928100" cy="108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it-IT" sz="3000" kern="1200" dirty="0"/>
            <a:t>I dati sono verificati informaticamente tramite incroci tra le diverse banche dati disponibili</a:t>
          </a:r>
        </a:p>
      </dsp:txBody>
      <dsp:txXfrm>
        <a:off x="0" y="1080293"/>
        <a:ext cx="8928100" cy="1080293"/>
      </dsp:txXfrm>
    </dsp:sp>
    <dsp:sp modelId="{57FBC41E-57FD-1B46-BAF6-B9DE205B9DF4}">
      <dsp:nvSpPr>
        <dsp:cNvPr id="0" name=""/>
        <dsp:cNvSpPr/>
      </dsp:nvSpPr>
      <dsp:spPr>
        <a:xfrm>
          <a:off x="0" y="2160587"/>
          <a:ext cx="89281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F2A4A-B643-A140-B066-3FD8A540D2D0}">
      <dsp:nvSpPr>
        <dsp:cNvPr id="0" name=""/>
        <dsp:cNvSpPr/>
      </dsp:nvSpPr>
      <dsp:spPr>
        <a:xfrm>
          <a:off x="0" y="2160587"/>
          <a:ext cx="8928100" cy="108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it-IT" sz="3000" kern="1200" dirty="0"/>
            <a:t>Gli esiti sono validati dal Responsabile di Misura</a:t>
          </a:r>
        </a:p>
      </dsp:txBody>
      <dsp:txXfrm>
        <a:off x="0" y="2160587"/>
        <a:ext cx="8928100" cy="1080293"/>
      </dsp:txXfrm>
    </dsp:sp>
    <dsp:sp modelId="{7E8AEE8E-6058-2F42-9D31-749C78D99BB6}">
      <dsp:nvSpPr>
        <dsp:cNvPr id="0" name=""/>
        <dsp:cNvSpPr/>
      </dsp:nvSpPr>
      <dsp:spPr>
        <a:xfrm>
          <a:off x="0" y="3240881"/>
          <a:ext cx="89281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15F95B-2997-E44D-801E-DF9119C70BF9}">
      <dsp:nvSpPr>
        <dsp:cNvPr id="0" name=""/>
        <dsp:cNvSpPr/>
      </dsp:nvSpPr>
      <dsp:spPr>
        <a:xfrm>
          <a:off x="0" y="3240881"/>
          <a:ext cx="8928100" cy="108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it-IT" sz="3000" kern="1200" dirty="0"/>
            <a:t>L’istruttoria fornisce le graduatorie e gli elenchi in un formato già pronto per la pubblicazione </a:t>
          </a:r>
        </a:p>
      </dsp:txBody>
      <dsp:txXfrm>
        <a:off x="0" y="3240881"/>
        <a:ext cx="8928100" cy="108029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B0FA9-5CAA-C746-BBB9-16CF8C3870AE}">
      <dsp:nvSpPr>
        <dsp:cNvPr id="0" name=""/>
        <dsp:cNvSpPr/>
      </dsp:nvSpPr>
      <dsp:spPr>
        <a:xfrm>
          <a:off x="0" y="0"/>
          <a:ext cx="864095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DE30791-E886-CD43-ACC9-986C76DA7EBB}">
      <dsp:nvSpPr>
        <dsp:cNvPr id="0" name=""/>
        <dsp:cNvSpPr/>
      </dsp:nvSpPr>
      <dsp:spPr>
        <a:xfrm>
          <a:off x="0" y="0"/>
          <a:ext cx="8640959"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Il controllo delle domande di aiuto è effettuato sul </a:t>
          </a:r>
          <a:r>
            <a:rPr lang="it-IT" sz="1800" b="1" kern="1200" dirty="0"/>
            <a:t>100%</a:t>
          </a:r>
          <a:r>
            <a:rPr lang="it-IT" sz="1800" kern="1200" dirty="0"/>
            <a:t> delle domande dapprima mediante SIGC e sotto il profilo dell’affidabilità del richiedente e della ricevibilità della domanda. Successivamente viene accertata l’ammissibilità del progetto.</a:t>
          </a:r>
        </a:p>
      </dsp:txBody>
      <dsp:txXfrm>
        <a:off x="0" y="0"/>
        <a:ext cx="8640959" cy="990109"/>
      </dsp:txXfrm>
    </dsp:sp>
    <dsp:sp modelId="{0FD49334-5A1B-034E-B918-F383E593172A}">
      <dsp:nvSpPr>
        <dsp:cNvPr id="0" name=""/>
        <dsp:cNvSpPr/>
      </dsp:nvSpPr>
      <dsp:spPr>
        <a:xfrm>
          <a:off x="0" y="990109"/>
          <a:ext cx="864095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A7318D9-A589-664A-A820-7D25EE393A65}">
      <dsp:nvSpPr>
        <dsp:cNvPr id="0" name=""/>
        <dsp:cNvSpPr/>
      </dsp:nvSpPr>
      <dsp:spPr>
        <a:xfrm>
          <a:off x="0" y="990109"/>
          <a:ext cx="8640959"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a:t>Le domande d’aiuto sono </a:t>
          </a:r>
          <a:r>
            <a:rPr lang="it-IT" sz="1800" b="1" kern="1200"/>
            <a:t>ulteriormente sottoposte a controllo a campione in sede di approvazione della graduatoria definitiva</a:t>
          </a:r>
          <a:r>
            <a:rPr lang="it-IT" sz="1800" kern="1200"/>
            <a:t>. </a:t>
          </a:r>
        </a:p>
      </dsp:txBody>
      <dsp:txXfrm>
        <a:off x="0" y="990109"/>
        <a:ext cx="8640959" cy="990109"/>
      </dsp:txXfrm>
    </dsp:sp>
    <dsp:sp modelId="{FFD0162B-CBE7-A34B-B2BC-F3685361B9A3}">
      <dsp:nvSpPr>
        <dsp:cNvPr id="0" name=""/>
        <dsp:cNvSpPr/>
      </dsp:nvSpPr>
      <dsp:spPr>
        <a:xfrm>
          <a:off x="0" y="1980219"/>
          <a:ext cx="864095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4878C76-10C3-D84C-9CD5-35084ED67BE3}">
      <dsp:nvSpPr>
        <dsp:cNvPr id="0" name=""/>
        <dsp:cNvSpPr/>
      </dsp:nvSpPr>
      <dsp:spPr>
        <a:xfrm>
          <a:off x="0" y="1980219"/>
          <a:ext cx="8640959"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a:t>Il controllo della </a:t>
          </a:r>
          <a:r>
            <a:rPr lang="it-IT" sz="1800" b="1" kern="1200"/>
            <a:t>coerenza programmatica </a:t>
          </a:r>
          <a:r>
            <a:rPr lang="it-IT" sz="1800" kern="1200"/>
            <a:t>è di tipo campionario ed è finalizzato ad accertare la fondatezza del giudizio assunto in sede di istruttoria.</a:t>
          </a:r>
        </a:p>
      </dsp:txBody>
      <dsp:txXfrm>
        <a:off x="0" y="1980219"/>
        <a:ext cx="8640959" cy="990109"/>
      </dsp:txXfrm>
    </dsp:sp>
    <dsp:sp modelId="{D5944FB0-BBB9-5248-85C7-B4B40A1D7C85}">
      <dsp:nvSpPr>
        <dsp:cNvPr id="0" name=""/>
        <dsp:cNvSpPr/>
      </dsp:nvSpPr>
      <dsp:spPr>
        <a:xfrm>
          <a:off x="0" y="2970329"/>
          <a:ext cx="864095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4156792-DB32-8045-8D6F-E8B4F32AE753}">
      <dsp:nvSpPr>
        <dsp:cNvPr id="0" name=""/>
        <dsp:cNvSpPr/>
      </dsp:nvSpPr>
      <dsp:spPr>
        <a:xfrm>
          <a:off x="0" y="2970329"/>
          <a:ext cx="8640959"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a:t>La procedura di controllo delle domande di pagamento delle misure strutturali è stata disciplinata con apposita circolare che regolamenta l’esecuzione dei </a:t>
          </a:r>
          <a:r>
            <a:rPr lang="it-IT" sz="1800" b="1" kern="1200"/>
            <a:t>controlli in situ </a:t>
          </a:r>
          <a:r>
            <a:rPr lang="it-IT" sz="1800" kern="1200"/>
            <a:t>e dei </a:t>
          </a:r>
          <a:r>
            <a:rPr lang="it-IT" sz="1800" b="1" kern="1200"/>
            <a:t>controlli in loco </a:t>
          </a:r>
          <a:r>
            <a:rPr lang="it-IT" sz="1800" kern="1200"/>
            <a:t>e specifica la responsabilità di esecuzione di ciascuna fase del processo di istruttoria e controllo.</a:t>
          </a:r>
        </a:p>
      </dsp:txBody>
      <dsp:txXfrm>
        <a:off x="0" y="2970329"/>
        <a:ext cx="8640959" cy="9901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4EC64-DD7F-A94E-97C5-B03BB78C424C}">
      <dsp:nvSpPr>
        <dsp:cNvPr id="0" name=""/>
        <dsp:cNvSpPr/>
      </dsp:nvSpPr>
      <dsp:spPr>
        <a:xfrm>
          <a:off x="0" y="2039"/>
          <a:ext cx="878497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27817BF-324E-E043-9C04-102BC1DB708A}">
      <dsp:nvSpPr>
        <dsp:cNvPr id="0" name=""/>
        <dsp:cNvSpPr/>
      </dsp:nvSpPr>
      <dsp:spPr>
        <a:xfrm>
          <a:off x="0" y="2039"/>
          <a:ext cx="8784975" cy="1390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In ottemperanza del disposto dalle norme comunitarie, in caso di accertamento di inadempienze a seguito dei controlli effettuati vengono comminate al beneficiario le </a:t>
          </a:r>
          <a:r>
            <a:rPr lang="it-IT" sz="1800" b="1" kern="1200" dirty="0"/>
            <a:t>pertinenti riduzioni </a:t>
          </a:r>
          <a:r>
            <a:rPr lang="it-IT" sz="1800" kern="1200" dirty="0"/>
            <a:t>ed </a:t>
          </a:r>
          <a:r>
            <a:rPr lang="it-IT" sz="1800" b="1" kern="1200" dirty="0"/>
            <a:t>esclusioni</a:t>
          </a:r>
          <a:r>
            <a:rPr lang="it-IT" sz="1800" kern="1200" dirty="0"/>
            <a:t> approvate con apposite Delibere di Giunta Regionale distinte per </a:t>
          </a:r>
          <a:r>
            <a:rPr lang="it-IT" sz="1800" b="1" kern="1200" dirty="0"/>
            <a:t>misure a superficie </a:t>
          </a:r>
          <a:r>
            <a:rPr lang="it-IT" sz="1800" kern="1200" dirty="0"/>
            <a:t>e</a:t>
          </a:r>
          <a:r>
            <a:rPr lang="it-IT" sz="1800" b="1" kern="1200" dirty="0"/>
            <a:t> misure strutturali</a:t>
          </a:r>
          <a:endParaRPr lang="it-IT" sz="1800" kern="1200" dirty="0"/>
        </a:p>
      </dsp:txBody>
      <dsp:txXfrm>
        <a:off x="0" y="2039"/>
        <a:ext cx="8784975" cy="1390795"/>
      </dsp:txXfrm>
    </dsp:sp>
    <dsp:sp modelId="{D2A62E77-B980-7F49-8B15-FA048489A1CF}">
      <dsp:nvSpPr>
        <dsp:cNvPr id="0" name=""/>
        <dsp:cNvSpPr/>
      </dsp:nvSpPr>
      <dsp:spPr>
        <a:xfrm>
          <a:off x="0" y="1392834"/>
          <a:ext cx="878497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B15B261-65D7-D443-B281-30A707A5E34E}">
      <dsp:nvSpPr>
        <dsp:cNvPr id="0" name=""/>
        <dsp:cNvSpPr/>
      </dsp:nvSpPr>
      <dsp:spPr>
        <a:xfrm>
          <a:off x="0" y="1392834"/>
          <a:ext cx="8784975" cy="1390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ARCEA espleta il </a:t>
          </a:r>
          <a:r>
            <a:rPr lang="it-IT" sz="1800" b="1" kern="1200" dirty="0"/>
            <a:t>controllo di 2° livello </a:t>
          </a:r>
          <a:r>
            <a:rPr lang="it-IT" sz="1800" kern="1200" dirty="0"/>
            <a:t>mediante un campione di operazioni pari al 1% dei pagamenti effettuati nell’annualità precedente, di cui viene verificata in via documentale, la regolarità dei pagamenti, la correttezza delle procedure di istruttoria e la sussistenza dei requisiti, incrociando gli atti ed i documenti del beneficiario, del CAA, del Dipartimento Agricoltura e di AGEA/Sin </a:t>
          </a:r>
          <a:r>
            <a:rPr lang="it-IT" sz="1800" kern="1200" dirty="0" err="1"/>
            <a:t>srl</a:t>
          </a:r>
          <a:r>
            <a:rPr lang="it-IT" sz="1800" kern="1200" dirty="0"/>
            <a:t>.</a:t>
          </a:r>
        </a:p>
      </dsp:txBody>
      <dsp:txXfrm>
        <a:off x="0" y="1392834"/>
        <a:ext cx="8784975" cy="1390795"/>
      </dsp:txXfrm>
    </dsp:sp>
    <dsp:sp modelId="{B3549D15-D8EC-174E-9952-DF12FBDD054A}">
      <dsp:nvSpPr>
        <dsp:cNvPr id="0" name=""/>
        <dsp:cNvSpPr/>
      </dsp:nvSpPr>
      <dsp:spPr>
        <a:xfrm>
          <a:off x="0" y="2783629"/>
          <a:ext cx="878497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298115B-C293-2B4F-B66B-2E7D24EB0A5A}">
      <dsp:nvSpPr>
        <dsp:cNvPr id="0" name=""/>
        <dsp:cNvSpPr/>
      </dsp:nvSpPr>
      <dsp:spPr>
        <a:xfrm>
          <a:off x="0" y="2783629"/>
          <a:ext cx="8784975" cy="1390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Provvede alla </a:t>
          </a:r>
          <a:r>
            <a:rPr lang="it-IT" sz="1800" b="1" kern="1200" dirty="0"/>
            <a:t>trasmissione periodica alla Commissione di tutte le informazioni relative alle irregolarità </a:t>
          </a:r>
          <a:r>
            <a:rPr lang="it-IT" sz="1800" kern="1200" dirty="0"/>
            <a:t>che hanno formato oggetto di un primo verbale amministrativo o giudiziario (</a:t>
          </a:r>
          <a:r>
            <a:rPr lang="it-IT" sz="1800" kern="1200" dirty="0" err="1"/>
            <a:t>c.d</a:t>
          </a:r>
          <a:r>
            <a:rPr lang="it-IT" sz="1800" kern="1200" dirty="0"/>
            <a:t> “schede OLAF”) mediante il sistema informatico IMS  (</a:t>
          </a:r>
          <a:r>
            <a:rPr lang="it-IT" sz="1800" kern="1200" dirty="0" err="1"/>
            <a:t>Irregularity</a:t>
          </a:r>
          <a:r>
            <a:rPr lang="it-IT" sz="1800" kern="1200" dirty="0"/>
            <a:t> Management System) collegato con piattaforma elettronica al database  centrale dell’OLAF denominato AFIS (Anti-</a:t>
          </a:r>
          <a:r>
            <a:rPr lang="it-IT" sz="1800" kern="1200" dirty="0" err="1"/>
            <a:t>Fraud</a:t>
          </a:r>
          <a:r>
            <a:rPr lang="it-IT" sz="1800" kern="1200" dirty="0"/>
            <a:t> Information System).</a:t>
          </a:r>
        </a:p>
      </dsp:txBody>
      <dsp:txXfrm>
        <a:off x="0" y="2783629"/>
        <a:ext cx="8784975" cy="1390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68C2E-CD42-4C72-815D-1D2313F060D0}">
      <dsp:nvSpPr>
        <dsp:cNvPr id="0" name=""/>
        <dsp:cNvSpPr/>
      </dsp:nvSpPr>
      <dsp:spPr>
        <a:xfrm>
          <a:off x="0" y="38454"/>
          <a:ext cx="8856663" cy="208757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it-IT" sz="2400" kern="1200" dirty="0"/>
            <a:t>Costituisce lo strumento mediante il quale l’ARCEA </a:t>
          </a:r>
          <a:r>
            <a:rPr lang="it-IT" sz="2400" b="1" kern="1200" dirty="0"/>
            <a:t>illustra ai cittadini e a tutti gli altri stakeholder, interni ed esterni, i risultati ottenuti</a:t>
          </a:r>
          <a:r>
            <a:rPr lang="it-IT" sz="2400" kern="1200" dirty="0"/>
            <a:t> nel corso dell’anno 2020, concludendo in tal modo il ciclo di gestione della performance </a:t>
          </a:r>
        </a:p>
      </dsp:txBody>
      <dsp:txXfrm>
        <a:off x="101907" y="140361"/>
        <a:ext cx="8652849" cy="1883758"/>
      </dsp:txXfrm>
    </dsp:sp>
    <dsp:sp modelId="{78EB38F5-DCEB-4F21-BFE6-8427F538726F}">
      <dsp:nvSpPr>
        <dsp:cNvPr id="0" name=""/>
        <dsp:cNvSpPr/>
      </dsp:nvSpPr>
      <dsp:spPr>
        <a:xfrm>
          <a:off x="0" y="2195147"/>
          <a:ext cx="8856663" cy="208757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it-IT" sz="2400" kern="1200" dirty="0"/>
            <a:t>Evidenzia </a:t>
          </a:r>
          <a:r>
            <a:rPr lang="it-IT" sz="2400" b="1" kern="1200" dirty="0"/>
            <a:t>a consuntivo </a:t>
          </a:r>
          <a:r>
            <a:rPr lang="it-IT" sz="2400" kern="1200" dirty="0"/>
            <a:t>i risultati organizzativi e individuali raggiunti rispetto ai singoli </a:t>
          </a:r>
          <a:r>
            <a:rPr lang="it-IT" sz="2400" b="1" kern="1200" dirty="0"/>
            <a:t>obiettivi programmati </a:t>
          </a:r>
          <a:r>
            <a:rPr lang="it-IT" sz="2400" kern="1200" dirty="0"/>
            <a:t>e alle </a:t>
          </a:r>
          <a:r>
            <a:rPr lang="it-IT" sz="2400" b="1" kern="1200" dirty="0"/>
            <a:t>risorse</a:t>
          </a:r>
          <a:r>
            <a:rPr lang="it-IT" sz="2400" kern="1200" dirty="0"/>
            <a:t>, con rilevazione degli eventuali scostamenti registrati nel corso dell’anno, indicandone le cause e le relative misure correttive che saranno adottate</a:t>
          </a:r>
        </a:p>
      </dsp:txBody>
      <dsp:txXfrm>
        <a:off x="101907" y="2297054"/>
        <a:ext cx="8652849" cy="18837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704F9-1415-364A-9E45-F2F59015C491}">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609F59D-0C87-6444-8072-8C7BCDE1B26A}">
      <dsp:nvSpPr>
        <dsp:cNvPr id="0" name=""/>
        <dsp:cNvSpPr/>
      </dsp:nvSpPr>
      <dsp:spPr>
        <a:xfrm>
          <a:off x="0" y="0"/>
          <a:ext cx="1757045" cy="460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it-IT" sz="3000" b="1" kern="1200" dirty="0">
              <a:solidFill>
                <a:srgbClr val="1F497D"/>
              </a:solidFill>
            </a:rPr>
            <a:t>RISULTATI ATTIVITÀ DI ARCEA</a:t>
          </a:r>
          <a:endParaRPr lang="it-IT" sz="3000" kern="1200" dirty="0">
            <a:solidFill>
              <a:srgbClr val="1F497D"/>
            </a:solidFill>
          </a:endParaRPr>
        </a:p>
      </dsp:txBody>
      <dsp:txXfrm>
        <a:off x="0" y="0"/>
        <a:ext cx="1757045" cy="4608512"/>
      </dsp:txXfrm>
    </dsp:sp>
    <dsp:sp modelId="{81A58FCD-CC25-B541-8128-FCE88EF76E22}">
      <dsp:nvSpPr>
        <dsp:cNvPr id="0" name=""/>
        <dsp:cNvSpPr/>
      </dsp:nvSpPr>
      <dsp:spPr>
        <a:xfrm>
          <a:off x="1888823" y="43429"/>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b="1" kern="1200" dirty="0"/>
            <a:t>Denunce</a:t>
          </a:r>
          <a:r>
            <a:rPr lang="it-IT" sz="1800" kern="1200" dirty="0"/>
            <a:t> di irregolarità all</a:t>
          </a:r>
          <a:r>
            <a:rPr lang="it-IT" altLang="ja-JP" sz="1800" kern="1200" dirty="0"/>
            <a:t>’</a:t>
          </a:r>
          <a:r>
            <a:rPr lang="it-IT" sz="1800" kern="1200" dirty="0"/>
            <a:t>Autorità giudiziaria;</a:t>
          </a:r>
        </a:p>
      </dsp:txBody>
      <dsp:txXfrm>
        <a:off x="1888823" y="43429"/>
        <a:ext cx="6896401" cy="868596"/>
      </dsp:txXfrm>
    </dsp:sp>
    <dsp:sp modelId="{04EAD013-F47B-0347-9E4A-D97C4509AE00}">
      <dsp:nvSpPr>
        <dsp:cNvPr id="0" name=""/>
        <dsp:cNvSpPr/>
      </dsp:nvSpPr>
      <dsp:spPr>
        <a:xfrm>
          <a:off x="1757044" y="91202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BE6ED06-9ADE-404E-855E-53C7A8BA4FED}">
      <dsp:nvSpPr>
        <dsp:cNvPr id="0" name=""/>
        <dsp:cNvSpPr/>
      </dsp:nvSpPr>
      <dsp:spPr>
        <a:xfrm>
          <a:off x="1888823" y="955456"/>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stringente </a:t>
          </a:r>
          <a:r>
            <a:rPr lang="it-IT" sz="1800" b="1" kern="1200" dirty="0"/>
            <a:t>collaborazione alle indagini</a:t>
          </a:r>
          <a:r>
            <a:rPr lang="it-IT" sz="1800" kern="1200" dirty="0"/>
            <a:t> di Polizia giudiziaria mediante fornitura dati e supporto tecnico;</a:t>
          </a:r>
        </a:p>
      </dsp:txBody>
      <dsp:txXfrm>
        <a:off x="1888823" y="955456"/>
        <a:ext cx="6896401" cy="868596"/>
      </dsp:txXfrm>
    </dsp:sp>
    <dsp:sp modelId="{EB7C408E-A806-3A41-A0CE-D89501B104BD}">
      <dsp:nvSpPr>
        <dsp:cNvPr id="0" name=""/>
        <dsp:cNvSpPr/>
      </dsp:nvSpPr>
      <dsp:spPr>
        <a:xfrm>
          <a:off x="1757044" y="1824052"/>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B628704-B622-0B42-BA9D-D77BE0E85245}">
      <dsp:nvSpPr>
        <dsp:cNvPr id="0" name=""/>
        <dsp:cNvSpPr/>
      </dsp:nvSpPr>
      <dsp:spPr>
        <a:xfrm>
          <a:off x="1888823" y="1867482"/>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istruttoria su </a:t>
          </a:r>
          <a:r>
            <a:rPr lang="it-IT" sz="1800" b="1" kern="1200" dirty="0"/>
            <a:t>verbali Guardia di Finanza</a:t>
          </a:r>
          <a:r>
            <a:rPr lang="it-IT" sz="1800" kern="1200" dirty="0"/>
            <a:t>;</a:t>
          </a:r>
        </a:p>
      </dsp:txBody>
      <dsp:txXfrm>
        <a:off x="1888823" y="1867482"/>
        <a:ext cx="6896401" cy="868596"/>
      </dsp:txXfrm>
    </dsp:sp>
    <dsp:sp modelId="{DCAA3A60-FFB3-BF46-B717-E924CE70142D}">
      <dsp:nvSpPr>
        <dsp:cNvPr id="0" name=""/>
        <dsp:cNvSpPr/>
      </dsp:nvSpPr>
      <dsp:spPr>
        <a:xfrm>
          <a:off x="1757044" y="273607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977213D-0B69-5342-AB7B-BE810A384663}">
      <dsp:nvSpPr>
        <dsp:cNvPr id="0" name=""/>
        <dsp:cNvSpPr/>
      </dsp:nvSpPr>
      <dsp:spPr>
        <a:xfrm>
          <a:off x="1888823" y="2779508"/>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instaurazione di </a:t>
          </a:r>
          <a:r>
            <a:rPr lang="it-IT" sz="1800" b="1" kern="1200" dirty="0"/>
            <a:t>processi penali</a:t>
          </a:r>
          <a:r>
            <a:rPr lang="it-IT" sz="1800" kern="1200" dirty="0"/>
            <a:t> per truffa aggravata in cui ARCEA è parte offesa;</a:t>
          </a:r>
        </a:p>
      </dsp:txBody>
      <dsp:txXfrm>
        <a:off x="1888823" y="2779508"/>
        <a:ext cx="6896401" cy="868596"/>
      </dsp:txXfrm>
    </dsp:sp>
    <dsp:sp modelId="{ADF309B4-A100-334E-B1F6-03CB9FA18C1C}">
      <dsp:nvSpPr>
        <dsp:cNvPr id="0" name=""/>
        <dsp:cNvSpPr/>
      </dsp:nvSpPr>
      <dsp:spPr>
        <a:xfrm>
          <a:off x="1757044" y="364810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1152B81-EEC9-FC43-A0D1-7E49EEA2456F}">
      <dsp:nvSpPr>
        <dsp:cNvPr id="0" name=""/>
        <dsp:cNvSpPr/>
      </dsp:nvSpPr>
      <dsp:spPr>
        <a:xfrm>
          <a:off x="1888823" y="3691535"/>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it-IT" sz="1800" kern="1200" dirty="0"/>
            <a:t>gestione dei </a:t>
          </a:r>
          <a:r>
            <a:rPr lang="it-IT" sz="1800" b="1" kern="1200" dirty="0"/>
            <a:t>recuperi</a:t>
          </a:r>
          <a:r>
            <a:rPr lang="it-IT" sz="1800" kern="1200" dirty="0"/>
            <a:t> connessi alle revoche dei contributi del </a:t>
          </a:r>
          <a:r>
            <a:rPr lang="it-IT" sz="1800" b="1" kern="1200" dirty="0"/>
            <a:t>PSR 2007/2013</a:t>
          </a:r>
          <a:r>
            <a:rPr lang="it-IT" sz="1800" kern="1200" dirty="0"/>
            <a:t> da parte del Dipartimento Agricoltura della Regione Calabria.</a:t>
          </a:r>
        </a:p>
      </dsp:txBody>
      <dsp:txXfrm>
        <a:off x="1888823" y="3691535"/>
        <a:ext cx="6896401" cy="868596"/>
      </dsp:txXfrm>
    </dsp:sp>
    <dsp:sp modelId="{2A966BFE-8FEF-2C46-BCDE-19DDE07E6851}">
      <dsp:nvSpPr>
        <dsp:cNvPr id="0" name=""/>
        <dsp:cNvSpPr/>
      </dsp:nvSpPr>
      <dsp:spPr>
        <a:xfrm>
          <a:off x="1757044" y="4560131"/>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DD4E0-B79B-0A4F-8AC6-BC7E7BCDB098}">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5BBE9BB-F84E-A94A-B24E-C2E38786D55D}">
      <dsp:nvSpPr>
        <dsp:cNvPr id="0" name=""/>
        <dsp:cNvSpPr/>
      </dsp:nvSpPr>
      <dsp:spPr>
        <a:xfrm>
          <a:off x="0" y="0"/>
          <a:ext cx="1757045" cy="45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b="1" kern="1200" dirty="0">
              <a:solidFill>
                <a:srgbClr val="1F497D"/>
              </a:solidFill>
            </a:rPr>
            <a:t>CASI DI IRREGOLARITA</a:t>
          </a:r>
          <a:r>
            <a:rPr lang="it-IT" altLang="ja-JP" sz="2000" b="1" kern="1200" dirty="0">
              <a:solidFill>
                <a:srgbClr val="1F497D"/>
              </a:solidFill>
            </a:rPr>
            <a:t>’</a:t>
          </a:r>
          <a:r>
            <a:rPr lang="it-IT" sz="2000" b="1" kern="1200" dirty="0">
              <a:solidFill>
                <a:srgbClr val="1F497D"/>
              </a:solidFill>
            </a:rPr>
            <a:t> FEASR</a:t>
          </a:r>
          <a:r>
            <a:rPr lang="it-IT" sz="2000" kern="1200" dirty="0">
              <a:solidFill>
                <a:srgbClr val="1F497D"/>
              </a:solidFill>
            </a:rPr>
            <a:t> </a:t>
          </a:r>
        </a:p>
      </dsp:txBody>
      <dsp:txXfrm>
        <a:off x="0" y="0"/>
        <a:ext cx="1757045" cy="4537075"/>
      </dsp:txXfrm>
    </dsp:sp>
    <dsp:sp modelId="{7C510E7F-F6B1-4846-9B82-85629B3BCAA7}">
      <dsp:nvSpPr>
        <dsp:cNvPr id="0" name=""/>
        <dsp:cNvSpPr/>
      </dsp:nvSpPr>
      <dsp:spPr>
        <a:xfrm>
          <a:off x="1888823" y="35722"/>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mancato rispetto tempistica di realizzazione del progetto o con modalità non conformi ad esso;</a:t>
          </a:r>
        </a:p>
      </dsp:txBody>
      <dsp:txXfrm>
        <a:off x="1888823" y="35722"/>
        <a:ext cx="6896401" cy="714456"/>
      </dsp:txXfrm>
    </dsp:sp>
    <dsp:sp modelId="{D668E1D5-C497-EF42-88D8-268CEDC3F197}">
      <dsp:nvSpPr>
        <dsp:cNvPr id="0" name=""/>
        <dsp:cNvSpPr/>
      </dsp:nvSpPr>
      <dsp:spPr>
        <a:xfrm>
          <a:off x="1757044" y="750179"/>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375F1AC-7CD2-9241-97D0-D2E74AB23CAB}">
      <dsp:nvSpPr>
        <dsp:cNvPr id="0" name=""/>
        <dsp:cNvSpPr/>
      </dsp:nvSpPr>
      <dsp:spPr>
        <a:xfrm>
          <a:off x="1888823" y="785902"/>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gravi carenze documentali;</a:t>
          </a:r>
        </a:p>
      </dsp:txBody>
      <dsp:txXfrm>
        <a:off x="1888823" y="785902"/>
        <a:ext cx="6896401" cy="714456"/>
      </dsp:txXfrm>
    </dsp:sp>
    <dsp:sp modelId="{3756D86B-4268-4D42-B20B-BA1BB66BDD3C}">
      <dsp:nvSpPr>
        <dsp:cNvPr id="0" name=""/>
        <dsp:cNvSpPr/>
      </dsp:nvSpPr>
      <dsp:spPr>
        <a:xfrm>
          <a:off x="1757044" y="150035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12F8EB7-A046-6C4C-9114-C7543AF1ECDE}">
      <dsp:nvSpPr>
        <dsp:cNvPr id="0" name=""/>
        <dsp:cNvSpPr/>
      </dsp:nvSpPr>
      <dsp:spPr>
        <a:xfrm>
          <a:off x="1888823" y="1536081"/>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mancato possesso della qualifica di IAP;</a:t>
          </a:r>
        </a:p>
      </dsp:txBody>
      <dsp:txXfrm>
        <a:off x="1888823" y="1536081"/>
        <a:ext cx="6896401" cy="714456"/>
      </dsp:txXfrm>
    </dsp:sp>
    <dsp:sp modelId="{F308C690-C75D-EE43-81C4-984EBF93639A}">
      <dsp:nvSpPr>
        <dsp:cNvPr id="0" name=""/>
        <dsp:cNvSpPr/>
      </dsp:nvSpPr>
      <dsp:spPr>
        <a:xfrm>
          <a:off x="1757044" y="2250537"/>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23FB34D-5BA1-2A43-9623-F05669154640}">
      <dsp:nvSpPr>
        <dsp:cNvPr id="0" name=""/>
        <dsp:cNvSpPr/>
      </dsp:nvSpPr>
      <dsp:spPr>
        <a:xfrm>
          <a:off x="1888823" y="2286260"/>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mancato rispetto degli impegni stabiliti dal bando o degli obblighi di condizionalità;</a:t>
          </a:r>
        </a:p>
      </dsp:txBody>
      <dsp:txXfrm>
        <a:off x="1888823" y="2286260"/>
        <a:ext cx="6896401" cy="714456"/>
      </dsp:txXfrm>
    </dsp:sp>
    <dsp:sp modelId="{D9F58F06-7947-DF42-A4CF-5E32109E7684}">
      <dsp:nvSpPr>
        <dsp:cNvPr id="0" name=""/>
        <dsp:cNvSpPr/>
      </dsp:nvSpPr>
      <dsp:spPr>
        <a:xfrm>
          <a:off x="1757044" y="300071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0432C69-7815-BB45-BD45-FAD146371B1F}">
      <dsp:nvSpPr>
        <dsp:cNvPr id="0" name=""/>
        <dsp:cNvSpPr/>
      </dsp:nvSpPr>
      <dsp:spPr>
        <a:xfrm>
          <a:off x="1888823" y="3036439"/>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inosservanza dei regolamenti UE;</a:t>
          </a:r>
        </a:p>
      </dsp:txBody>
      <dsp:txXfrm>
        <a:off x="1888823" y="3036439"/>
        <a:ext cx="6896401" cy="714456"/>
      </dsp:txXfrm>
    </dsp:sp>
    <dsp:sp modelId="{D630624A-396E-3D44-AE07-B7CC6116BB61}">
      <dsp:nvSpPr>
        <dsp:cNvPr id="0" name=""/>
        <dsp:cNvSpPr/>
      </dsp:nvSpPr>
      <dsp:spPr>
        <a:xfrm>
          <a:off x="1757044" y="375089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660E327-587F-234E-B44A-552B28E4B4FD}">
      <dsp:nvSpPr>
        <dsp:cNvPr id="0" name=""/>
        <dsp:cNvSpPr/>
      </dsp:nvSpPr>
      <dsp:spPr>
        <a:xfrm>
          <a:off x="1888823" y="3786618"/>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kern="1200" dirty="0"/>
            <a:t>sussistenza di informazioni antimafia </a:t>
          </a:r>
          <a:r>
            <a:rPr lang="it-IT" sz="2000" kern="1200" dirty="0" err="1"/>
            <a:t>interdittive</a:t>
          </a:r>
          <a:r>
            <a:rPr lang="it-IT" sz="2000" kern="1200" dirty="0"/>
            <a:t>. </a:t>
          </a:r>
        </a:p>
      </dsp:txBody>
      <dsp:txXfrm>
        <a:off x="1888823" y="3786618"/>
        <a:ext cx="6896401" cy="714456"/>
      </dsp:txXfrm>
    </dsp:sp>
    <dsp:sp modelId="{E22D18EB-F896-914E-A880-CD3DFB7CE4CF}">
      <dsp:nvSpPr>
        <dsp:cNvPr id="0" name=""/>
        <dsp:cNvSpPr/>
      </dsp:nvSpPr>
      <dsp:spPr>
        <a:xfrm>
          <a:off x="1757044" y="450107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CD322-4FE3-BD4D-B2E7-C82628062238}">
      <dsp:nvSpPr>
        <dsp:cNvPr id="0" name=""/>
        <dsp:cNvSpPr/>
      </dsp:nvSpPr>
      <dsp:spPr>
        <a:xfrm>
          <a:off x="0" y="0"/>
          <a:ext cx="878522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0C03418-B3E9-244B-8F1C-16D1E844A3B9}">
      <dsp:nvSpPr>
        <dsp:cNvPr id="0" name=""/>
        <dsp:cNvSpPr/>
      </dsp:nvSpPr>
      <dsp:spPr>
        <a:xfrm>
          <a:off x="0" y="0"/>
          <a:ext cx="1757045" cy="45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it-IT" sz="2000" b="1" kern="1200" dirty="0">
              <a:solidFill>
                <a:srgbClr val="1F497D"/>
              </a:solidFill>
            </a:rPr>
            <a:t>CASI DI IRREGOLARITA</a:t>
          </a:r>
          <a:r>
            <a:rPr lang="it-IT" altLang="ja-JP" sz="2000" b="1" kern="1200" dirty="0">
              <a:solidFill>
                <a:srgbClr val="1F497D"/>
              </a:solidFill>
            </a:rPr>
            <a:t>’</a:t>
          </a:r>
          <a:r>
            <a:rPr lang="it-IT" sz="2000" b="1" kern="1200" dirty="0">
              <a:solidFill>
                <a:srgbClr val="1F497D"/>
              </a:solidFill>
            </a:rPr>
            <a:t> FEAGA</a:t>
          </a:r>
          <a:endParaRPr lang="it-IT" sz="2000" kern="1200" dirty="0">
            <a:solidFill>
              <a:srgbClr val="1F497D"/>
            </a:solidFill>
          </a:endParaRPr>
        </a:p>
      </dsp:txBody>
      <dsp:txXfrm>
        <a:off x="0" y="0"/>
        <a:ext cx="1757045" cy="4537075"/>
      </dsp:txXfrm>
    </dsp:sp>
    <dsp:sp modelId="{937D6549-D281-D74C-A0A8-632769FF3D02}">
      <dsp:nvSpPr>
        <dsp:cNvPr id="0" name=""/>
        <dsp:cNvSpPr/>
      </dsp:nvSpPr>
      <dsp:spPr>
        <a:xfrm>
          <a:off x="1888823" y="42756"/>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it-IT" sz="2400" kern="1200" dirty="0"/>
            <a:t>dichiarazione in domanda di terreni confiscati,</a:t>
          </a:r>
        </a:p>
      </dsp:txBody>
      <dsp:txXfrm>
        <a:off x="1888823" y="42756"/>
        <a:ext cx="6896401" cy="855132"/>
      </dsp:txXfrm>
    </dsp:sp>
    <dsp:sp modelId="{28345EC0-3BDD-6B4F-86E2-F96F8D1FD9A9}">
      <dsp:nvSpPr>
        <dsp:cNvPr id="0" name=""/>
        <dsp:cNvSpPr/>
      </dsp:nvSpPr>
      <dsp:spPr>
        <a:xfrm>
          <a:off x="1757044" y="89788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2DBF20C-0445-CE4B-934A-98DF8D8627B1}">
      <dsp:nvSpPr>
        <dsp:cNvPr id="0" name=""/>
        <dsp:cNvSpPr/>
      </dsp:nvSpPr>
      <dsp:spPr>
        <a:xfrm>
          <a:off x="1888823" y="940645"/>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it-IT" sz="2400" kern="1200" dirty="0"/>
            <a:t>appartenenti ad enti pubblici o a privati ignari;</a:t>
          </a:r>
        </a:p>
      </dsp:txBody>
      <dsp:txXfrm>
        <a:off x="1888823" y="940645"/>
        <a:ext cx="6896401" cy="855132"/>
      </dsp:txXfrm>
    </dsp:sp>
    <dsp:sp modelId="{B06EC698-0C34-EF4B-8AEF-4E29F0A845C3}">
      <dsp:nvSpPr>
        <dsp:cNvPr id="0" name=""/>
        <dsp:cNvSpPr/>
      </dsp:nvSpPr>
      <dsp:spPr>
        <a:xfrm>
          <a:off x="1757044" y="1795777"/>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FC76423-5D08-5747-8749-E0458E83CDE7}">
      <dsp:nvSpPr>
        <dsp:cNvPr id="0" name=""/>
        <dsp:cNvSpPr/>
      </dsp:nvSpPr>
      <dsp:spPr>
        <a:xfrm>
          <a:off x="1888823" y="1838534"/>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it-IT" sz="2400" kern="1200" dirty="0"/>
            <a:t>presentazione di domande da parte di soggetti sottoposti a misure di prevenzione;</a:t>
          </a:r>
        </a:p>
      </dsp:txBody>
      <dsp:txXfrm>
        <a:off x="1888823" y="1838534"/>
        <a:ext cx="6896401" cy="855132"/>
      </dsp:txXfrm>
    </dsp:sp>
    <dsp:sp modelId="{A5F6B83E-4A12-4A42-BEFC-748457936183}">
      <dsp:nvSpPr>
        <dsp:cNvPr id="0" name=""/>
        <dsp:cNvSpPr/>
      </dsp:nvSpPr>
      <dsp:spPr>
        <a:xfrm>
          <a:off x="1757044" y="269366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551FD9C-D73A-3344-A215-3651F1418397}">
      <dsp:nvSpPr>
        <dsp:cNvPr id="0" name=""/>
        <dsp:cNvSpPr/>
      </dsp:nvSpPr>
      <dsp:spPr>
        <a:xfrm>
          <a:off x="1888823" y="2736423"/>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it-IT" sz="2400" kern="1200" dirty="0"/>
            <a:t>utilizzo di titoli di conduzione falsi, stipulati con soggetti deceduti o non conformi alla normativa;</a:t>
          </a:r>
        </a:p>
      </dsp:txBody>
      <dsp:txXfrm>
        <a:off x="1888823" y="2736423"/>
        <a:ext cx="6896401" cy="855132"/>
      </dsp:txXfrm>
    </dsp:sp>
    <dsp:sp modelId="{3327D35A-C18E-5C49-A2FC-1A7316547890}">
      <dsp:nvSpPr>
        <dsp:cNvPr id="0" name=""/>
        <dsp:cNvSpPr/>
      </dsp:nvSpPr>
      <dsp:spPr>
        <a:xfrm>
          <a:off x="1757044" y="359155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911B162-AA0C-D64C-81AE-523820857518}">
      <dsp:nvSpPr>
        <dsp:cNvPr id="0" name=""/>
        <dsp:cNvSpPr/>
      </dsp:nvSpPr>
      <dsp:spPr>
        <a:xfrm>
          <a:off x="1888823" y="3634312"/>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it-IT" sz="2400" kern="1200" dirty="0"/>
            <a:t>domande non sottoscritte.</a:t>
          </a:r>
        </a:p>
      </dsp:txBody>
      <dsp:txXfrm>
        <a:off x="1888823" y="3634312"/>
        <a:ext cx="6896401" cy="855132"/>
      </dsp:txXfrm>
    </dsp:sp>
    <dsp:sp modelId="{FE57A229-4C75-2E48-89D1-93D4FAE3708E}">
      <dsp:nvSpPr>
        <dsp:cNvPr id="0" name=""/>
        <dsp:cNvSpPr/>
      </dsp:nvSpPr>
      <dsp:spPr>
        <a:xfrm>
          <a:off x="1757044" y="4489444"/>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D1378-54A3-C74B-A94E-05E8264B22C3}">
      <dsp:nvSpPr>
        <dsp:cNvPr id="0" name=""/>
        <dsp:cNvSpPr/>
      </dsp:nvSpPr>
      <dsp:spPr>
        <a:xfrm>
          <a:off x="0" y="0"/>
          <a:ext cx="84963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0CE073A-20D0-6D46-B4C7-EF4040B4C54F}">
      <dsp:nvSpPr>
        <dsp:cNvPr id="0" name=""/>
        <dsp:cNvSpPr/>
      </dsp:nvSpPr>
      <dsp:spPr>
        <a:xfrm>
          <a:off x="0" y="0"/>
          <a:ext cx="1699260" cy="446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it-IT" sz="2300" b="1" kern="1200" dirty="0">
              <a:solidFill>
                <a:srgbClr val="1F497D"/>
              </a:solidFill>
            </a:rPr>
            <a:t>MISURE DI CONTRASTO</a:t>
          </a:r>
          <a:endParaRPr lang="it-IT" sz="2300" kern="1200" dirty="0">
            <a:solidFill>
              <a:srgbClr val="1F497D"/>
            </a:solidFill>
          </a:endParaRPr>
        </a:p>
      </dsp:txBody>
      <dsp:txXfrm>
        <a:off x="0" y="0"/>
        <a:ext cx="1699260" cy="4464050"/>
      </dsp:txXfrm>
    </dsp:sp>
    <dsp:sp modelId="{634EC9C0-B208-CA4D-AD67-F4C65DAFA87F}">
      <dsp:nvSpPr>
        <dsp:cNvPr id="0" name=""/>
        <dsp:cNvSpPr/>
      </dsp:nvSpPr>
      <dsp:spPr>
        <a:xfrm>
          <a:off x="1826704" y="42068"/>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avvio dei </a:t>
          </a:r>
          <a:r>
            <a:rPr lang="it-IT" sz="1900" b="1" kern="1200" dirty="0"/>
            <a:t>recuperi coattivi</a:t>
          </a:r>
          <a:r>
            <a:rPr lang="it-IT" sz="1900" kern="1200" dirty="0"/>
            <a:t> mediante </a:t>
          </a:r>
          <a:r>
            <a:rPr lang="it-IT" sz="1900" u="sng" kern="1200" dirty="0"/>
            <a:t>ingiunzioni e pignoramenti</a:t>
          </a:r>
          <a:r>
            <a:rPr lang="it-IT" sz="1900" kern="1200" dirty="0"/>
            <a:t> (con ingente impegno di risorse economiche e strumentali);</a:t>
          </a:r>
        </a:p>
      </dsp:txBody>
      <dsp:txXfrm>
        <a:off x="1826704" y="42068"/>
        <a:ext cx="6669595" cy="841368"/>
      </dsp:txXfrm>
    </dsp:sp>
    <dsp:sp modelId="{0814410D-2035-CB47-A560-499E8EE620F2}">
      <dsp:nvSpPr>
        <dsp:cNvPr id="0" name=""/>
        <dsp:cNvSpPr/>
      </dsp:nvSpPr>
      <dsp:spPr>
        <a:xfrm>
          <a:off x="1699260" y="883437"/>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91DC6E5-2E71-D14E-89B6-5D4F1431C844}">
      <dsp:nvSpPr>
        <dsp:cNvPr id="0" name=""/>
        <dsp:cNvSpPr/>
      </dsp:nvSpPr>
      <dsp:spPr>
        <a:xfrm>
          <a:off x="1826704" y="925505"/>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implementazione di nuovi </a:t>
          </a:r>
          <a:r>
            <a:rPr lang="it-IT" sz="1900" b="1" kern="1200" dirty="0"/>
            <a:t>strumenti di prevenzione delle frodi </a:t>
          </a:r>
          <a:r>
            <a:rPr lang="it-IT" sz="1900" kern="1200" dirty="0"/>
            <a:t>(informatici, amministrativi e formativi);</a:t>
          </a:r>
        </a:p>
      </dsp:txBody>
      <dsp:txXfrm>
        <a:off x="1826704" y="925505"/>
        <a:ext cx="6669595" cy="841368"/>
      </dsp:txXfrm>
    </dsp:sp>
    <dsp:sp modelId="{8AC1670A-14B8-B54B-AF5E-2D52E17B4509}">
      <dsp:nvSpPr>
        <dsp:cNvPr id="0" name=""/>
        <dsp:cNvSpPr/>
      </dsp:nvSpPr>
      <dsp:spPr>
        <a:xfrm>
          <a:off x="1699260" y="1766874"/>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A3741AD-D850-A543-A1CB-C0352B59D844}">
      <dsp:nvSpPr>
        <dsp:cNvPr id="0" name=""/>
        <dsp:cNvSpPr/>
      </dsp:nvSpPr>
      <dsp:spPr>
        <a:xfrm>
          <a:off x="1826704" y="1808942"/>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kern="1200" dirty="0"/>
            <a:t>stipulazione di </a:t>
          </a:r>
          <a:r>
            <a:rPr lang="it-IT" sz="1900" b="1" kern="1200" dirty="0"/>
            <a:t>intese, convenzioni e protocolli di legalità</a:t>
          </a:r>
          <a:r>
            <a:rPr lang="it-IT" sz="1900" kern="1200" dirty="0"/>
            <a:t> con la Corte dei Conti, le Prefetture e la Guardia di Finanza;</a:t>
          </a:r>
        </a:p>
      </dsp:txBody>
      <dsp:txXfrm>
        <a:off x="1826704" y="1808942"/>
        <a:ext cx="6669595" cy="841368"/>
      </dsp:txXfrm>
    </dsp:sp>
    <dsp:sp modelId="{BA379B7F-4AAD-0A46-B10E-A803502848E8}">
      <dsp:nvSpPr>
        <dsp:cNvPr id="0" name=""/>
        <dsp:cNvSpPr/>
      </dsp:nvSpPr>
      <dsp:spPr>
        <a:xfrm>
          <a:off x="1699260" y="2650311"/>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B8C50B4-D1A1-3E4D-A088-355BCE163A0C}">
      <dsp:nvSpPr>
        <dsp:cNvPr id="0" name=""/>
        <dsp:cNvSpPr/>
      </dsp:nvSpPr>
      <dsp:spPr>
        <a:xfrm>
          <a:off x="1826704" y="2692380"/>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b="1" kern="1200" dirty="0"/>
            <a:t>coinvolgimento</a:t>
          </a:r>
          <a:r>
            <a:rPr lang="it-IT" sz="1900" kern="1200" dirty="0"/>
            <a:t>, in chiave collaborativa, </a:t>
          </a:r>
          <a:r>
            <a:rPr lang="it-IT" sz="1900" b="1" kern="1200" dirty="0"/>
            <a:t>dei CAA</a:t>
          </a:r>
          <a:r>
            <a:rPr lang="it-IT" sz="1900" kern="1200" dirty="0"/>
            <a:t> nell</a:t>
          </a:r>
          <a:r>
            <a:rPr lang="it-IT" altLang="ja-JP" sz="1900" kern="1200" dirty="0"/>
            <a:t>’</a:t>
          </a:r>
          <a:r>
            <a:rPr lang="it-IT" sz="1900" kern="1200" dirty="0"/>
            <a:t>attività di recupero delle indebite percezioni;</a:t>
          </a:r>
        </a:p>
      </dsp:txBody>
      <dsp:txXfrm>
        <a:off x="1826704" y="2692380"/>
        <a:ext cx="6669595" cy="841368"/>
      </dsp:txXfrm>
    </dsp:sp>
    <dsp:sp modelId="{E6183C87-B28C-3843-AC96-BF0D7112CE6F}">
      <dsp:nvSpPr>
        <dsp:cNvPr id="0" name=""/>
        <dsp:cNvSpPr/>
      </dsp:nvSpPr>
      <dsp:spPr>
        <a:xfrm>
          <a:off x="1699260" y="3533748"/>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CCFEA6-C18B-2449-8D4A-14AADA817910}">
      <dsp:nvSpPr>
        <dsp:cNvPr id="0" name=""/>
        <dsp:cNvSpPr/>
      </dsp:nvSpPr>
      <dsp:spPr>
        <a:xfrm>
          <a:off x="1826704" y="3575817"/>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it-IT" sz="1900" b="1" kern="1200" dirty="0"/>
            <a:t>sensibilizzazione </a:t>
          </a:r>
          <a:r>
            <a:rPr lang="it-IT" sz="1900" kern="1200" dirty="0"/>
            <a:t>dei beneficiari per il radicamento di una </a:t>
          </a:r>
          <a:r>
            <a:rPr lang="it-IT" sz="1900" b="1" kern="1200" dirty="0"/>
            <a:t>cultura della legalità</a:t>
          </a:r>
          <a:r>
            <a:rPr lang="it-IT" sz="1900" kern="1200" dirty="0"/>
            <a:t> e dell</a:t>
          </a:r>
          <a:r>
            <a:rPr lang="it-IT" altLang="ja-JP" sz="1900" kern="1200" dirty="0"/>
            <a:t>’</a:t>
          </a:r>
          <a:r>
            <a:rPr lang="it-IT" sz="1900" kern="1200" dirty="0"/>
            <a:t>integrità d</a:t>
          </a:r>
          <a:r>
            <a:rPr lang="it-IT" altLang="ja-JP" sz="1900" kern="1200" dirty="0"/>
            <a:t>’</a:t>
          </a:r>
          <a:r>
            <a:rPr lang="it-IT" sz="1900" kern="1200" dirty="0"/>
            <a:t>impresa.</a:t>
          </a:r>
        </a:p>
      </dsp:txBody>
      <dsp:txXfrm>
        <a:off x="1826704" y="3575817"/>
        <a:ext cx="6669595" cy="841368"/>
      </dsp:txXfrm>
    </dsp:sp>
    <dsp:sp modelId="{273C15DF-264B-3146-A079-097D8DD4358C}">
      <dsp:nvSpPr>
        <dsp:cNvPr id="0" name=""/>
        <dsp:cNvSpPr/>
      </dsp:nvSpPr>
      <dsp:spPr>
        <a:xfrm>
          <a:off x="1699260" y="4417186"/>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0333D-5A9A-4AEB-A141-57EA62875123}">
      <dsp:nvSpPr>
        <dsp:cNvPr id="0" name=""/>
        <dsp:cNvSpPr/>
      </dsp:nvSpPr>
      <dsp:spPr>
        <a:xfrm>
          <a:off x="950529" y="1036"/>
          <a:ext cx="2912632" cy="291263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92" tIns="35560" rIns="160292" bIns="35560" numCol="1" spcCol="1270" anchor="ctr" anchorCtr="0">
          <a:noAutofit/>
        </a:bodyPr>
        <a:lstStyle/>
        <a:p>
          <a:pPr marL="0" lvl="0" indent="0" algn="ctr" defTabSz="1244600">
            <a:lnSpc>
              <a:spcPct val="90000"/>
            </a:lnSpc>
            <a:spcBef>
              <a:spcPct val="0"/>
            </a:spcBef>
            <a:spcAft>
              <a:spcPct val="35000"/>
            </a:spcAft>
            <a:buNone/>
          </a:pPr>
          <a:r>
            <a:rPr lang="it-IT" sz="2800" kern="1200" dirty="0"/>
            <a:t>SIAN</a:t>
          </a:r>
        </a:p>
        <a:p>
          <a:pPr marL="0" lvl="0" indent="0" algn="ctr" defTabSz="1244600">
            <a:lnSpc>
              <a:spcPct val="90000"/>
            </a:lnSpc>
            <a:spcBef>
              <a:spcPct val="0"/>
            </a:spcBef>
            <a:spcAft>
              <a:spcPct val="35000"/>
            </a:spcAft>
            <a:buNone/>
          </a:pPr>
          <a:r>
            <a:rPr lang="it-IT" sz="1200" kern="1200" dirty="0"/>
            <a:t>Piattaforma software fondamentale per le attività Istituzionali di ARCEA (Autorizzazione, Esecuzione e Contabilizzazione Pagamenti)</a:t>
          </a:r>
        </a:p>
        <a:p>
          <a:pPr marL="0" lvl="0" indent="0" algn="ctr" defTabSz="1244600">
            <a:lnSpc>
              <a:spcPct val="90000"/>
            </a:lnSpc>
            <a:spcBef>
              <a:spcPct val="0"/>
            </a:spcBef>
            <a:spcAft>
              <a:spcPct val="35000"/>
            </a:spcAft>
            <a:buNone/>
          </a:pPr>
          <a:r>
            <a:rPr lang="it-IT" sz="1200" kern="1200" dirty="0"/>
            <a:t>Permette di inviare le informazioni obbligatorie all’organismo di coordinamento</a:t>
          </a:r>
        </a:p>
      </dsp:txBody>
      <dsp:txXfrm>
        <a:off x="1377074" y="427581"/>
        <a:ext cx="2059542" cy="2059542"/>
      </dsp:txXfrm>
    </dsp:sp>
    <dsp:sp modelId="{CB7AD8AB-480E-496E-AA62-3E757280B5B6}">
      <dsp:nvSpPr>
        <dsp:cNvPr id="0" name=""/>
        <dsp:cNvSpPr/>
      </dsp:nvSpPr>
      <dsp:spPr>
        <a:xfrm>
          <a:off x="3280636" y="1036"/>
          <a:ext cx="2912632" cy="291263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92" tIns="35560" rIns="160292" bIns="35560" numCol="1" spcCol="1270" anchor="ctr" anchorCtr="0">
          <a:noAutofit/>
        </a:bodyPr>
        <a:lstStyle/>
        <a:p>
          <a:pPr marL="0" lvl="0" indent="0" algn="ctr" defTabSz="1244600">
            <a:lnSpc>
              <a:spcPct val="90000"/>
            </a:lnSpc>
            <a:spcBef>
              <a:spcPct val="0"/>
            </a:spcBef>
            <a:spcAft>
              <a:spcPct val="35000"/>
            </a:spcAft>
            <a:buNone/>
          </a:pPr>
          <a:r>
            <a:rPr lang="it-IT" sz="2800" kern="1200" dirty="0"/>
            <a:t>ARCEA</a:t>
          </a:r>
        </a:p>
        <a:p>
          <a:pPr marL="0" lvl="0" indent="0" algn="ctr" defTabSz="1244600">
            <a:lnSpc>
              <a:spcPct val="90000"/>
            </a:lnSpc>
            <a:spcBef>
              <a:spcPct val="0"/>
            </a:spcBef>
            <a:spcAft>
              <a:spcPct val="35000"/>
            </a:spcAft>
            <a:buNone/>
          </a:pPr>
          <a:r>
            <a:rPr lang="it-IT" sz="1000" b="0" kern="1200" dirty="0"/>
            <a:t>Rete LAN </a:t>
          </a:r>
        </a:p>
        <a:p>
          <a:pPr marL="0" lvl="0" indent="0" algn="ctr" defTabSz="1244600">
            <a:lnSpc>
              <a:spcPct val="90000"/>
            </a:lnSpc>
            <a:spcBef>
              <a:spcPct val="0"/>
            </a:spcBef>
            <a:spcAft>
              <a:spcPct val="35000"/>
            </a:spcAft>
            <a:buNone/>
          </a:pPr>
          <a:r>
            <a:rPr lang="it-IT" sz="1000" b="0" kern="1200" dirty="0"/>
            <a:t>CED Interni</a:t>
          </a:r>
        </a:p>
        <a:p>
          <a:pPr marL="0" lvl="0" indent="0" algn="ctr" defTabSz="1244600">
            <a:lnSpc>
              <a:spcPct val="90000"/>
            </a:lnSpc>
            <a:spcBef>
              <a:spcPct val="0"/>
            </a:spcBef>
            <a:spcAft>
              <a:spcPct val="35000"/>
            </a:spcAft>
            <a:buNone/>
          </a:pPr>
          <a:r>
            <a:rPr lang="it-IT" sz="1000" b="0" kern="1200" dirty="0"/>
            <a:t>Postazioni Client</a:t>
          </a:r>
        </a:p>
        <a:p>
          <a:pPr marL="0" lvl="0" indent="0" algn="ctr" defTabSz="1244600">
            <a:lnSpc>
              <a:spcPct val="90000"/>
            </a:lnSpc>
            <a:spcBef>
              <a:spcPct val="0"/>
            </a:spcBef>
            <a:spcAft>
              <a:spcPct val="35000"/>
            </a:spcAft>
            <a:buNone/>
          </a:pPr>
          <a:r>
            <a:rPr lang="it-IT" sz="1000" b="0" kern="1200" dirty="0"/>
            <a:t>Posta elettronica</a:t>
          </a:r>
        </a:p>
        <a:p>
          <a:pPr marL="0" lvl="0" indent="0" algn="ctr" defTabSz="1244600">
            <a:lnSpc>
              <a:spcPct val="90000"/>
            </a:lnSpc>
            <a:spcBef>
              <a:spcPct val="0"/>
            </a:spcBef>
            <a:spcAft>
              <a:spcPct val="35000"/>
            </a:spcAft>
            <a:buNone/>
          </a:pPr>
          <a:r>
            <a:rPr lang="it-IT" sz="1000" b="0" kern="1200" dirty="0"/>
            <a:t>Software per “Funzionamento” Interno</a:t>
          </a:r>
        </a:p>
        <a:p>
          <a:pPr marL="0" lvl="0" indent="0" algn="ctr" defTabSz="1244600">
            <a:lnSpc>
              <a:spcPct val="90000"/>
            </a:lnSpc>
            <a:spcBef>
              <a:spcPct val="0"/>
            </a:spcBef>
            <a:spcAft>
              <a:spcPct val="35000"/>
            </a:spcAft>
            <a:buNone/>
          </a:pPr>
          <a:r>
            <a:rPr lang="it-IT" sz="1000" b="0" kern="1200" dirty="0"/>
            <a:t>Contromisure di protezione del Sistema </a:t>
          </a:r>
        </a:p>
        <a:p>
          <a:pPr marL="0" lvl="0" indent="0" algn="ctr" defTabSz="1244600">
            <a:lnSpc>
              <a:spcPct val="90000"/>
            </a:lnSpc>
            <a:spcBef>
              <a:spcPct val="0"/>
            </a:spcBef>
            <a:spcAft>
              <a:spcPct val="35000"/>
            </a:spcAft>
            <a:buNone/>
          </a:pPr>
          <a:endParaRPr lang="it-IT" sz="1000" b="0" kern="1200" dirty="0"/>
        </a:p>
        <a:p>
          <a:pPr marL="0" lvl="0" indent="0" algn="ctr" defTabSz="1244600">
            <a:lnSpc>
              <a:spcPct val="90000"/>
            </a:lnSpc>
            <a:spcBef>
              <a:spcPct val="0"/>
            </a:spcBef>
            <a:spcAft>
              <a:spcPct val="35000"/>
            </a:spcAft>
            <a:buNone/>
          </a:pPr>
          <a:endParaRPr lang="it-IT" sz="1400" kern="1200" dirty="0"/>
        </a:p>
        <a:p>
          <a:pPr marL="0" lvl="0" indent="0" algn="ctr" defTabSz="1244600">
            <a:lnSpc>
              <a:spcPct val="90000"/>
            </a:lnSpc>
            <a:spcBef>
              <a:spcPct val="0"/>
            </a:spcBef>
            <a:spcAft>
              <a:spcPct val="35000"/>
            </a:spcAft>
            <a:buNone/>
          </a:pPr>
          <a:endParaRPr lang="it-IT" sz="1400" kern="1200" dirty="0"/>
        </a:p>
      </dsp:txBody>
      <dsp:txXfrm>
        <a:off x="3707181" y="427581"/>
        <a:ext cx="2059542" cy="205954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EC019-3429-2B44-B09F-4378D7B54DA0}">
      <dsp:nvSpPr>
        <dsp:cNvPr id="0" name=""/>
        <dsp:cNvSpPr/>
      </dsp:nvSpPr>
      <dsp:spPr>
        <a:xfrm>
          <a:off x="0" y="63554"/>
          <a:ext cx="8856984" cy="20621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it-IT" sz="2400" kern="1200" baseline="0" dirty="0"/>
            <a:t>ARCEA, fin dalla sua nascita, ha scelto di avvalersi di strumenti, sistemi e fornitori di </a:t>
          </a:r>
          <a:r>
            <a:rPr lang="it-IT" sz="2400" b="1" kern="1200" baseline="0" dirty="0"/>
            <a:t>caratura nazionale </a:t>
          </a:r>
          <a:r>
            <a:rPr lang="it-IT" sz="2400" kern="1200" baseline="0" dirty="0"/>
            <a:t>e </a:t>
          </a:r>
          <a:r>
            <a:rPr lang="it-IT" sz="2400" b="1" kern="1200" baseline="0" dirty="0"/>
            <a:t>natura istituzionale</a:t>
          </a:r>
          <a:r>
            <a:rPr lang="it-IT" sz="2400" kern="1200" baseline="0" dirty="0"/>
            <a:t>, in grado di fornire alti e certificati livelli di affidabilità e sicurezza. </a:t>
          </a:r>
          <a:endParaRPr lang="it-IT" sz="2400" kern="1200" dirty="0"/>
        </a:p>
      </dsp:txBody>
      <dsp:txXfrm>
        <a:off x="100665" y="164219"/>
        <a:ext cx="8655654" cy="1860795"/>
      </dsp:txXfrm>
    </dsp:sp>
    <dsp:sp modelId="{415AFE78-92A4-4D4D-A0D7-BD942A81E74A}">
      <dsp:nvSpPr>
        <dsp:cNvPr id="0" name=""/>
        <dsp:cNvSpPr/>
      </dsp:nvSpPr>
      <dsp:spPr>
        <a:xfrm>
          <a:off x="0" y="2194800"/>
          <a:ext cx="8856984" cy="20621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it-IT" sz="2400" kern="1200" baseline="0" dirty="0"/>
            <a:t>Ciò ha permesso alle strutture interne di indirizzare le proprie attenzioni verso i temi della </a:t>
          </a:r>
          <a:r>
            <a:rPr lang="it-IT" sz="2400" b="1" kern="1200" baseline="0" dirty="0" err="1"/>
            <a:t>Governance</a:t>
          </a:r>
          <a:r>
            <a:rPr lang="it-IT" sz="2400" b="1" kern="1200" baseline="0" dirty="0"/>
            <a:t> dei sistemi IT</a:t>
          </a:r>
          <a:r>
            <a:rPr lang="it-IT" sz="2400" kern="1200" baseline="0" dirty="0"/>
            <a:t>, della </a:t>
          </a:r>
          <a:r>
            <a:rPr lang="it-IT" sz="2400" b="1" kern="1200" baseline="0" dirty="0"/>
            <a:t>sicurezza delle informazioni </a:t>
          </a:r>
          <a:r>
            <a:rPr lang="it-IT" sz="2400" kern="1200" baseline="0" dirty="0"/>
            <a:t>e del </a:t>
          </a:r>
          <a:r>
            <a:rPr lang="it-IT" sz="2400" b="1" kern="1200" baseline="0" dirty="0" err="1"/>
            <a:t>Risk</a:t>
          </a:r>
          <a:r>
            <a:rPr lang="it-IT" sz="2400" b="1" kern="1200" baseline="0" dirty="0"/>
            <a:t> Management</a:t>
          </a:r>
          <a:r>
            <a:rPr lang="it-IT" sz="2400" kern="1200" baseline="0" dirty="0"/>
            <a:t>, con conseguente graduale </a:t>
          </a:r>
          <a:r>
            <a:rPr lang="it-IT" sz="2400" b="1" kern="1200" baseline="0" dirty="0"/>
            <a:t>incremento delle competenze </a:t>
          </a:r>
          <a:r>
            <a:rPr lang="it-IT" sz="2400" kern="1200" baseline="0" dirty="0"/>
            <a:t>degli addetti e del </a:t>
          </a:r>
          <a:r>
            <a:rPr lang="it-IT" sz="2400" b="1" kern="1200" baseline="0" dirty="0"/>
            <a:t>livello di maturità del sistema </a:t>
          </a:r>
          <a:endParaRPr lang="it-IT" sz="2400" b="1" kern="1200" dirty="0"/>
        </a:p>
      </dsp:txBody>
      <dsp:txXfrm>
        <a:off x="100665" y="2295465"/>
        <a:ext cx="8655654" cy="186079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C6506-D104-4183-868B-E5CAB2A4B634}">
      <dsp:nvSpPr>
        <dsp:cNvPr id="0" name=""/>
        <dsp:cNvSpPr/>
      </dsp:nvSpPr>
      <dsp:spPr>
        <a:xfrm>
          <a:off x="0" y="17449"/>
          <a:ext cx="8856984" cy="1062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it-IT" sz="1900" kern="1200" baseline="0" dirty="0"/>
            <a:t>Il sistema di Gestione della Sicurezza è nato nel 2008 e si è evoluto nel tempo, in sinergia con i principali </a:t>
          </a:r>
          <a:r>
            <a:rPr lang="it-IT" sz="1900" kern="1200" baseline="0" dirty="0" err="1"/>
            <a:t>stakeholders</a:t>
          </a:r>
          <a:r>
            <a:rPr lang="it-IT" sz="1900" kern="1200" baseline="0" dirty="0"/>
            <a:t>: </a:t>
          </a:r>
          <a:endParaRPr lang="it-IT" sz="1900" kern="1200" dirty="0"/>
        </a:p>
      </dsp:txBody>
      <dsp:txXfrm>
        <a:off x="51885" y="69334"/>
        <a:ext cx="8753214" cy="959101"/>
      </dsp:txXfrm>
    </dsp:sp>
    <dsp:sp modelId="{927EE003-7863-40E9-95C1-8D02485CE026}">
      <dsp:nvSpPr>
        <dsp:cNvPr id="0" name=""/>
        <dsp:cNvSpPr/>
      </dsp:nvSpPr>
      <dsp:spPr>
        <a:xfrm>
          <a:off x="0" y="1080321"/>
          <a:ext cx="8856984"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it-IT" sz="1500" kern="1200" baseline="0" dirty="0"/>
            <a:t>La struttura interna dell’ARCEA</a:t>
          </a:r>
          <a:endParaRPr lang="it-IT" sz="1500" kern="1200" dirty="0"/>
        </a:p>
        <a:p>
          <a:pPr marL="114300" lvl="1" indent="-114300" algn="l" defTabSz="666750" rtl="0">
            <a:lnSpc>
              <a:spcPct val="90000"/>
            </a:lnSpc>
            <a:spcBef>
              <a:spcPct val="0"/>
            </a:spcBef>
            <a:spcAft>
              <a:spcPct val="20000"/>
            </a:spcAft>
            <a:buChar char="•"/>
          </a:pPr>
          <a:r>
            <a:rPr lang="it-IT" sz="1500" kern="1200" baseline="0" dirty="0"/>
            <a:t>AGEA – SIN</a:t>
          </a:r>
          <a:endParaRPr lang="it-IT" sz="1500" kern="1200" dirty="0"/>
        </a:p>
        <a:p>
          <a:pPr marL="114300" lvl="1" indent="-114300" algn="l" defTabSz="666750" rtl="0">
            <a:lnSpc>
              <a:spcPct val="90000"/>
            </a:lnSpc>
            <a:spcBef>
              <a:spcPct val="0"/>
            </a:spcBef>
            <a:spcAft>
              <a:spcPct val="20000"/>
            </a:spcAft>
            <a:buChar char="•"/>
          </a:pPr>
          <a:r>
            <a:rPr lang="it-IT" sz="1500" kern="1200" baseline="0" dirty="0"/>
            <a:t>Gli Organismi Delegati </a:t>
          </a:r>
          <a:endParaRPr lang="it-IT" sz="1500" kern="1200" dirty="0"/>
        </a:p>
        <a:p>
          <a:pPr marL="114300" lvl="1" indent="-114300" algn="l" defTabSz="666750" rtl="0">
            <a:lnSpc>
              <a:spcPct val="90000"/>
            </a:lnSpc>
            <a:spcBef>
              <a:spcPct val="0"/>
            </a:spcBef>
            <a:spcAft>
              <a:spcPct val="20000"/>
            </a:spcAft>
            <a:buChar char="•"/>
          </a:pPr>
          <a:r>
            <a:rPr lang="it-IT" sz="1500" kern="1200" baseline="0" dirty="0"/>
            <a:t>I Beneficiari</a:t>
          </a:r>
          <a:endParaRPr lang="it-IT" sz="1500" kern="1200" dirty="0"/>
        </a:p>
      </dsp:txBody>
      <dsp:txXfrm>
        <a:off x="0" y="1080321"/>
        <a:ext cx="8856984" cy="1042245"/>
      </dsp:txXfrm>
    </dsp:sp>
    <dsp:sp modelId="{5B0B7F29-2BC5-DB47-809F-8F7A198A8852}">
      <dsp:nvSpPr>
        <dsp:cNvPr id="0" name=""/>
        <dsp:cNvSpPr/>
      </dsp:nvSpPr>
      <dsp:spPr>
        <a:xfrm>
          <a:off x="0" y="2122566"/>
          <a:ext cx="8856984" cy="1062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it-IT" sz="1900" kern="1200" dirty="0"/>
            <a:t>Con il </a:t>
          </a:r>
          <a:r>
            <a:rPr lang="it-IT" sz="1900" b="1" kern="1200" dirty="0"/>
            <a:t>precedente sistema di valutazione</a:t>
          </a:r>
          <a:r>
            <a:rPr lang="it-IT" sz="1900" kern="1200" dirty="0"/>
            <a:t>: Dal 2013 al 2015 il livello di maturità del sistema di sicurezza dell’ARCEA è stato giudicato dall’Organismo di Certificazione ad livello pari a </a:t>
          </a:r>
          <a:r>
            <a:rPr lang="it-IT" sz="1900" b="1" kern="1200" dirty="0"/>
            <a:t>4 su 5 </a:t>
          </a:r>
          <a:r>
            <a:rPr lang="it-IT" sz="1900" kern="1200" dirty="0"/>
            <a:t>(</a:t>
          </a:r>
          <a:r>
            <a:rPr lang="it-IT" sz="1900" b="1" kern="1200" dirty="0"/>
            <a:t>il massimo tra gli OP italiani</a:t>
          </a:r>
          <a:r>
            <a:rPr lang="it-IT" sz="1900" kern="1200" dirty="0"/>
            <a:t>)</a:t>
          </a:r>
        </a:p>
      </dsp:txBody>
      <dsp:txXfrm>
        <a:off x="51885" y="2174451"/>
        <a:ext cx="8753214" cy="959101"/>
      </dsp:txXfrm>
    </dsp:sp>
    <dsp:sp modelId="{F37A511D-F222-5342-A642-3D397F64E34F}">
      <dsp:nvSpPr>
        <dsp:cNvPr id="0" name=""/>
        <dsp:cNvSpPr/>
      </dsp:nvSpPr>
      <dsp:spPr>
        <a:xfrm>
          <a:off x="0" y="3240158"/>
          <a:ext cx="8856984" cy="1062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it-IT" sz="1900" kern="1200" dirty="0"/>
            <a:t>Con la nuova scala di valutazione, che ha eliminato un livello di giudizio, livellando di fatto i risultati finali, ARCEA ha ottenuto nel 2016 e 2017 un livello pari a </a:t>
          </a:r>
          <a:r>
            <a:rPr lang="it-IT" sz="1900" b="1" kern="1200" dirty="0"/>
            <a:t>4 su 4  (Il massimo tra gli OP insieme ad altre Agenzie)</a:t>
          </a:r>
        </a:p>
      </dsp:txBody>
      <dsp:txXfrm>
        <a:off x="51885" y="3292043"/>
        <a:ext cx="8753214" cy="95910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92865-05CE-7045-845F-F01D66147917}">
      <dsp:nvSpPr>
        <dsp:cNvPr id="0" name=""/>
        <dsp:cNvSpPr/>
      </dsp:nvSpPr>
      <dsp:spPr>
        <a:xfrm>
          <a:off x="0" y="3468"/>
          <a:ext cx="8757240" cy="80358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it-IT" sz="2000" kern="1200" dirty="0"/>
            <a:t>L’ARCEA è l’unica PA italiana ad avere nel curriculum dei propri addetti tutte le certificazioni “storiche” ISACA.</a:t>
          </a:r>
          <a:endParaRPr lang="mr-IN" sz="2000" kern="1200" dirty="0"/>
        </a:p>
      </dsp:txBody>
      <dsp:txXfrm>
        <a:off x="39228" y="42696"/>
        <a:ext cx="8678784" cy="725133"/>
      </dsp:txXfrm>
    </dsp:sp>
    <dsp:sp modelId="{B6B62DEE-B667-E945-8717-496D3DFAF825}">
      <dsp:nvSpPr>
        <dsp:cNvPr id="0" name=""/>
        <dsp:cNvSpPr/>
      </dsp:nvSpPr>
      <dsp:spPr>
        <a:xfrm>
          <a:off x="0" y="819421"/>
          <a:ext cx="8757240" cy="80358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it-IT" sz="2000" kern="1200" dirty="0"/>
            <a:t>Altre certificazioni</a:t>
          </a:r>
          <a:endParaRPr lang="mr-IN" sz="2000" kern="1200" dirty="0"/>
        </a:p>
      </dsp:txBody>
      <dsp:txXfrm>
        <a:off x="39228" y="858649"/>
        <a:ext cx="8678784" cy="725133"/>
      </dsp:txXfrm>
    </dsp:sp>
    <dsp:sp modelId="{85230AD2-5A6C-0847-BEB8-99954192FAE0}">
      <dsp:nvSpPr>
        <dsp:cNvPr id="0" name=""/>
        <dsp:cNvSpPr/>
      </dsp:nvSpPr>
      <dsp:spPr>
        <a:xfrm>
          <a:off x="0" y="1623010"/>
          <a:ext cx="8757240" cy="799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042"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mr-IN" sz="1600" kern="1200" dirty="0"/>
            <a:t>PMP </a:t>
          </a:r>
        </a:p>
        <a:p>
          <a:pPr marL="171450" lvl="1" indent="-171450" algn="l" defTabSz="711200" rtl="0">
            <a:lnSpc>
              <a:spcPct val="90000"/>
            </a:lnSpc>
            <a:spcBef>
              <a:spcPct val="0"/>
            </a:spcBef>
            <a:spcAft>
              <a:spcPct val="20000"/>
            </a:spcAft>
            <a:buChar char="•"/>
          </a:pPr>
          <a:r>
            <a:rPr lang="it-IT" sz="1600" kern="1200" dirty="0" err="1"/>
            <a:t>Cybersecurity</a:t>
          </a:r>
          <a:r>
            <a:rPr lang="it-IT" sz="1600" kern="1200" dirty="0"/>
            <a:t> for Business  </a:t>
          </a:r>
          <a:r>
            <a:rPr lang="it-IT" sz="1600" kern="1200" dirty="0" err="1"/>
            <a:t>through</a:t>
          </a:r>
          <a:r>
            <a:rPr lang="it-IT" sz="1600" kern="1200" dirty="0"/>
            <a:t> </a:t>
          </a:r>
          <a:r>
            <a:rPr lang="it-IT" sz="1600" kern="1200" dirty="0" err="1"/>
            <a:t>Coursersa</a:t>
          </a:r>
          <a:r>
            <a:rPr lang="it-IT" sz="1600" kern="1200" dirty="0"/>
            <a:t>/Colorado </a:t>
          </a:r>
          <a:r>
            <a:rPr lang="it-IT" sz="1600" kern="1200" dirty="0" err="1"/>
            <a:t>University</a:t>
          </a:r>
          <a:r>
            <a:rPr lang="it-IT" sz="1600" kern="1200" dirty="0"/>
            <a:t> – </a:t>
          </a:r>
        </a:p>
        <a:p>
          <a:pPr marL="171450" lvl="1" indent="-171450" algn="l" defTabSz="711200" rtl="0">
            <a:lnSpc>
              <a:spcPct val="90000"/>
            </a:lnSpc>
            <a:spcBef>
              <a:spcPct val="0"/>
            </a:spcBef>
            <a:spcAft>
              <a:spcPct val="20000"/>
            </a:spcAft>
            <a:buChar char="•"/>
          </a:pPr>
          <a:r>
            <a:rPr lang="it-IT" sz="1600" kern="1200" dirty="0"/>
            <a:t>Master Universitari di II Livello</a:t>
          </a:r>
        </a:p>
      </dsp:txBody>
      <dsp:txXfrm>
        <a:off x="0" y="1623010"/>
        <a:ext cx="8757240" cy="799726"/>
      </dsp:txXfrm>
    </dsp:sp>
    <dsp:sp modelId="{0098DB4A-8BC7-784B-98F9-C3469D2E16CB}">
      <dsp:nvSpPr>
        <dsp:cNvPr id="0" name=""/>
        <dsp:cNvSpPr/>
      </dsp:nvSpPr>
      <dsp:spPr>
        <a:xfrm>
          <a:off x="0" y="2422736"/>
          <a:ext cx="8757240" cy="80358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it-IT" sz="1400" kern="1200" dirty="0"/>
            <a:t>Work in progress</a:t>
          </a:r>
        </a:p>
      </dsp:txBody>
      <dsp:txXfrm>
        <a:off x="39228" y="2461964"/>
        <a:ext cx="8678784" cy="725133"/>
      </dsp:txXfrm>
    </dsp:sp>
    <dsp:sp modelId="{5C0782A9-F32F-3143-8879-E784686C1376}">
      <dsp:nvSpPr>
        <dsp:cNvPr id="0" name=""/>
        <dsp:cNvSpPr/>
      </dsp:nvSpPr>
      <dsp:spPr>
        <a:xfrm>
          <a:off x="0" y="3226326"/>
          <a:ext cx="8757240" cy="226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042"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it-IT" sz="1400" kern="1200" dirty="0"/>
            <a:t> </a:t>
          </a:r>
          <a:r>
            <a:rPr lang="it-IT" sz="1600" kern="1200" dirty="0"/>
            <a:t>CSX</a:t>
          </a:r>
        </a:p>
      </dsp:txBody>
      <dsp:txXfrm>
        <a:off x="0" y="3226326"/>
        <a:ext cx="8757240" cy="22658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72311-4320-FB44-AB9D-36BD1291C550}">
      <dsp:nvSpPr>
        <dsp:cNvPr id="0" name=""/>
        <dsp:cNvSpPr/>
      </dsp:nvSpPr>
      <dsp:spPr>
        <a:xfrm>
          <a:off x="0" y="51899"/>
          <a:ext cx="8856984"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t>2008 </a:t>
          </a:r>
          <a:r>
            <a:rPr lang="mr-IN" sz="2600" kern="1200" dirty="0"/>
            <a:t>–</a:t>
          </a:r>
          <a:r>
            <a:rPr lang="it-IT" sz="2600" kern="1200" dirty="0"/>
            <a:t> 2010 </a:t>
          </a:r>
          <a:r>
            <a:rPr lang="it-IT" sz="2600" kern="1200" dirty="0" err="1"/>
            <a:t>Compliance</a:t>
          </a:r>
          <a:endParaRPr lang="it-IT" sz="2600" kern="1200" dirty="0"/>
        </a:p>
      </dsp:txBody>
      <dsp:txXfrm>
        <a:off x="30442" y="82341"/>
        <a:ext cx="8796100" cy="562726"/>
      </dsp:txXfrm>
    </dsp:sp>
    <dsp:sp modelId="{2A1144A4-A89F-DA42-A7AF-AC570B50E780}">
      <dsp:nvSpPr>
        <dsp:cNvPr id="0" name=""/>
        <dsp:cNvSpPr/>
      </dsp:nvSpPr>
      <dsp:spPr>
        <a:xfrm>
          <a:off x="0" y="675509"/>
          <a:ext cx="885698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come </a:t>
          </a:r>
          <a:r>
            <a:rPr lang="it-IT" sz="2000" b="1" kern="1200" dirty="0"/>
            <a:t>obbligo normativo</a:t>
          </a:r>
        </a:p>
      </dsp:txBody>
      <dsp:txXfrm>
        <a:off x="0" y="675509"/>
        <a:ext cx="8856984" cy="430560"/>
      </dsp:txXfrm>
    </dsp:sp>
    <dsp:sp modelId="{C70426CD-B7BB-6841-A0BF-658AD7E387B0}">
      <dsp:nvSpPr>
        <dsp:cNvPr id="0" name=""/>
        <dsp:cNvSpPr/>
      </dsp:nvSpPr>
      <dsp:spPr>
        <a:xfrm>
          <a:off x="0" y="1106069"/>
          <a:ext cx="8856984"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t>2011 </a:t>
          </a:r>
          <a:r>
            <a:rPr lang="mr-IN" sz="2600" kern="1200" dirty="0"/>
            <a:t>–</a:t>
          </a:r>
          <a:r>
            <a:rPr lang="it-IT" sz="2600" kern="1200" dirty="0"/>
            <a:t> 2013 </a:t>
          </a:r>
          <a:r>
            <a:rPr lang="it-IT" sz="2600" kern="1200" dirty="0" err="1"/>
            <a:t>Enforcement</a:t>
          </a:r>
          <a:endParaRPr lang="it-IT" sz="2600" kern="1200" dirty="0"/>
        </a:p>
      </dsp:txBody>
      <dsp:txXfrm>
        <a:off x="30442" y="1136511"/>
        <a:ext cx="8796100" cy="562726"/>
      </dsp:txXfrm>
    </dsp:sp>
    <dsp:sp modelId="{BED3A6A3-744A-DF41-9156-212844946630}">
      <dsp:nvSpPr>
        <dsp:cNvPr id="0" name=""/>
        <dsp:cNvSpPr/>
      </dsp:nvSpPr>
      <dsp:spPr>
        <a:xfrm>
          <a:off x="0" y="1729680"/>
          <a:ext cx="885698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come </a:t>
          </a:r>
          <a:r>
            <a:rPr lang="it-IT" sz="2000" b="1" kern="1200" dirty="0"/>
            <a:t>insieme di procedure</a:t>
          </a:r>
        </a:p>
      </dsp:txBody>
      <dsp:txXfrm>
        <a:off x="0" y="1729680"/>
        <a:ext cx="8856984" cy="430560"/>
      </dsp:txXfrm>
    </dsp:sp>
    <dsp:sp modelId="{7B1D285B-4092-814B-8AC1-A1BA1847F79D}">
      <dsp:nvSpPr>
        <dsp:cNvPr id="0" name=""/>
        <dsp:cNvSpPr/>
      </dsp:nvSpPr>
      <dsp:spPr>
        <a:xfrm>
          <a:off x="0" y="2160240"/>
          <a:ext cx="8856984"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t>2014 </a:t>
          </a:r>
          <a:r>
            <a:rPr lang="mr-IN" sz="2600" kern="1200" dirty="0"/>
            <a:t>–</a:t>
          </a:r>
          <a:r>
            <a:rPr lang="it-IT" sz="2600" kern="1200" dirty="0"/>
            <a:t> 2016 Integration</a:t>
          </a:r>
        </a:p>
      </dsp:txBody>
      <dsp:txXfrm>
        <a:off x="30442" y="2190682"/>
        <a:ext cx="8796100" cy="562726"/>
      </dsp:txXfrm>
    </dsp:sp>
    <dsp:sp modelId="{685E3D16-C9DC-B34A-886E-AABA3FC0F908}">
      <dsp:nvSpPr>
        <dsp:cNvPr id="0" name=""/>
        <dsp:cNvSpPr/>
      </dsp:nvSpPr>
      <dsp:spPr>
        <a:xfrm>
          <a:off x="0" y="2783850"/>
          <a:ext cx="885698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come </a:t>
          </a:r>
          <a:r>
            <a:rPr lang="it-IT" sz="2000" b="1" kern="1200" dirty="0"/>
            <a:t>parte integrante del business</a:t>
          </a:r>
        </a:p>
      </dsp:txBody>
      <dsp:txXfrm>
        <a:off x="0" y="2783850"/>
        <a:ext cx="8856984" cy="430560"/>
      </dsp:txXfrm>
    </dsp:sp>
    <dsp:sp modelId="{12DADD8C-AA02-2C44-A4C4-5CC6E05ED653}">
      <dsp:nvSpPr>
        <dsp:cNvPr id="0" name=""/>
        <dsp:cNvSpPr/>
      </dsp:nvSpPr>
      <dsp:spPr>
        <a:xfrm>
          <a:off x="0" y="3214410"/>
          <a:ext cx="8856984" cy="62361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t>2017 </a:t>
          </a:r>
          <a:r>
            <a:rPr lang="mr-IN" sz="2600" kern="1200" dirty="0"/>
            <a:t>–</a:t>
          </a:r>
          <a:r>
            <a:rPr lang="it-IT" sz="2600" kern="1200" dirty="0"/>
            <a:t> 2020 </a:t>
          </a:r>
          <a:r>
            <a:rPr lang="it-IT" sz="2600" kern="1200" dirty="0" err="1"/>
            <a:t>Customization</a:t>
          </a:r>
          <a:endParaRPr lang="it-IT" sz="2600" kern="1200" dirty="0"/>
        </a:p>
      </dsp:txBody>
      <dsp:txXfrm>
        <a:off x="30442" y="3244852"/>
        <a:ext cx="8796100" cy="562726"/>
      </dsp:txXfrm>
    </dsp:sp>
    <dsp:sp modelId="{82F8D33F-37DE-F845-81B7-6E9AC43A809E}">
      <dsp:nvSpPr>
        <dsp:cNvPr id="0" name=""/>
        <dsp:cNvSpPr/>
      </dsp:nvSpPr>
      <dsp:spPr>
        <a:xfrm>
          <a:off x="0" y="3838020"/>
          <a:ext cx="8856984"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it-IT" sz="2000" kern="1200" dirty="0"/>
            <a:t>Sicurezza </a:t>
          </a:r>
          <a:r>
            <a:rPr lang="it-IT" sz="2000" b="1" kern="1200" dirty="0"/>
            <a:t>ritagliata su misura</a:t>
          </a:r>
        </a:p>
      </dsp:txBody>
      <dsp:txXfrm>
        <a:off x="0" y="3838020"/>
        <a:ext cx="8856984" cy="43056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99721-9D8E-45D6-9B60-4B33757935B5}">
      <dsp:nvSpPr>
        <dsp:cNvPr id="0" name=""/>
        <dsp:cNvSpPr/>
      </dsp:nvSpPr>
      <dsp:spPr>
        <a:xfrm>
          <a:off x="0" y="39322"/>
          <a:ext cx="8856984" cy="5516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t-IT" sz="2300" kern="1200" baseline="0" dirty="0"/>
            <a:t>Il Servizio Sistema Informativo</a:t>
          </a:r>
          <a:endParaRPr lang="it-IT" sz="2300" kern="1200" dirty="0"/>
        </a:p>
      </dsp:txBody>
      <dsp:txXfrm>
        <a:off x="26930" y="66252"/>
        <a:ext cx="8803124" cy="497795"/>
      </dsp:txXfrm>
    </dsp:sp>
    <dsp:sp modelId="{32F40EFA-0F9E-47B1-A663-9DC24D977F98}">
      <dsp:nvSpPr>
        <dsp:cNvPr id="0" name=""/>
        <dsp:cNvSpPr/>
      </dsp:nvSpPr>
      <dsp:spPr>
        <a:xfrm>
          <a:off x="0" y="590978"/>
          <a:ext cx="8856984"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baseline="0" dirty="0"/>
            <a:t>Il Responsabile del Servizio</a:t>
          </a:r>
          <a:endParaRPr lang="it-IT" sz="1800" kern="1200" dirty="0"/>
        </a:p>
        <a:p>
          <a:pPr marL="171450" lvl="1" indent="-171450" algn="l" defTabSz="800100" rtl="0">
            <a:lnSpc>
              <a:spcPct val="90000"/>
            </a:lnSpc>
            <a:spcBef>
              <a:spcPct val="0"/>
            </a:spcBef>
            <a:spcAft>
              <a:spcPct val="20000"/>
            </a:spcAft>
            <a:buChar char="•"/>
          </a:pPr>
          <a:r>
            <a:rPr lang="it-IT" sz="1800" kern="1200" baseline="0" dirty="0"/>
            <a:t>1 Istruttore Direttivo Tecnico Informatico </a:t>
          </a:r>
          <a:endParaRPr lang="it-IT" sz="1800" kern="1200" dirty="0"/>
        </a:p>
        <a:p>
          <a:pPr marL="171450" lvl="1" indent="-171450" algn="l" defTabSz="800100" rtl="0">
            <a:lnSpc>
              <a:spcPct val="90000"/>
            </a:lnSpc>
            <a:spcBef>
              <a:spcPct val="0"/>
            </a:spcBef>
            <a:spcAft>
              <a:spcPct val="20000"/>
            </a:spcAft>
            <a:buChar char="•"/>
          </a:pPr>
          <a:r>
            <a:rPr lang="it-IT" sz="1800" kern="1200" baseline="0" dirty="0"/>
            <a:t>1 Istruttore Tecnico Informatico</a:t>
          </a:r>
          <a:endParaRPr lang="it-IT" sz="1800" kern="1200" dirty="0"/>
        </a:p>
      </dsp:txBody>
      <dsp:txXfrm>
        <a:off x="0" y="590978"/>
        <a:ext cx="8856984" cy="928395"/>
      </dsp:txXfrm>
    </dsp:sp>
    <dsp:sp modelId="{CA9ABC61-D56D-4F6A-AEE2-1214EC32E2FB}">
      <dsp:nvSpPr>
        <dsp:cNvPr id="0" name=""/>
        <dsp:cNvSpPr/>
      </dsp:nvSpPr>
      <dsp:spPr>
        <a:xfrm>
          <a:off x="0" y="1519373"/>
          <a:ext cx="8856984" cy="5516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t-IT" sz="2300" kern="1200" baseline="0" dirty="0"/>
            <a:t>Il Comitato per la Sicurezza Informatica</a:t>
          </a:r>
          <a:endParaRPr lang="it-IT" sz="2300" kern="1200" dirty="0"/>
        </a:p>
      </dsp:txBody>
      <dsp:txXfrm>
        <a:off x="26930" y="1546303"/>
        <a:ext cx="8803124" cy="497795"/>
      </dsp:txXfrm>
    </dsp:sp>
    <dsp:sp modelId="{2087E06D-632D-433F-B808-A2DB2CF90B8C}">
      <dsp:nvSpPr>
        <dsp:cNvPr id="0" name=""/>
        <dsp:cNvSpPr/>
      </dsp:nvSpPr>
      <dsp:spPr>
        <a:xfrm>
          <a:off x="0" y="2071028"/>
          <a:ext cx="8856984"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dirty="0"/>
            <a:t>Il Direttore e i Dirigenti dell’Agenzia</a:t>
          </a:r>
        </a:p>
        <a:p>
          <a:pPr marL="171450" lvl="1" indent="-171450" algn="l" defTabSz="800100" rtl="0">
            <a:lnSpc>
              <a:spcPct val="90000"/>
            </a:lnSpc>
            <a:spcBef>
              <a:spcPct val="0"/>
            </a:spcBef>
            <a:spcAft>
              <a:spcPct val="20000"/>
            </a:spcAft>
            <a:buChar char="•"/>
          </a:pPr>
          <a:r>
            <a:rPr lang="it-IT" sz="1800" kern="1200" baseline="0" dirty="0"/>
            <a:t>Il Responsabile della Sicurezza Informatica</a:t>
          </a:r>
          <a:endParaRPr lang="it-IT" sz="1800" kern="1200" dirty="0"/>
        </a:p>
        <a:p>
          <a:pPr marL="171450" lvl="1" indent="-171450" algn="l" defTabSz="800100" rtl="0">
            <a:lnSpc>
              <a:spcPct val="90000"/>
            </a:lnSpc>
            <a:spcBef>
              <a:spcPct val="0"/>
            </a:spcBef>
            <a:spcAft>
              <a:spcPct val="20000"/>
            </a:spcAft>
            <a:buChar char="•"/>
          </a:pPr>
          <a:r>
            <a:rPr lang="it-IT" sz="1800" kern="1200" dirty="0"/>
            <a:t>L’IT Auditor </a:t>
          </a:r>
        </a:p>
      </dsp:txBody>
      <dsp:txXfrm>
        <a:off x="0" y="2071028"/>
        <a:ext cx="8856984" cy="928395"/>
      </dsp:txXfrm>
    </dsp:sp>
    <dsp:sp modelId="{55E28D7B-5618-43FF-B4D1-0CDB3D0DC445}">
      <dsp:nvSpPr>
        <dsp:cNvPr id="0" name=""/>
        <dsp:cNvSpPr/>
      </dsp:nvSpPr>
      <dsp:spPr>
        <a:xfrm>
          <a:off x="0" y="2999423"/>
          <a:ext cx="8856984" cy="5516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a:t>Piattaforma di Sicurezza</a:t>
          </a:r>
        </a:p>
      </dsp:txBody>
      <dsp:txXfrm>
        <a:off x="26930" y="3026353"/>
        <a:ext cx="8803124" cy="497795"/>
      </dsp:txXfrm>
    </dsp:sp>
    <dsp:sp modelId="{BA5E9014-268C-45C6-B557-483D29138254}">
      <dsp:nvSpPr>
        <dsp:cNvPr id="0" name=""/>
        <dsp:cNvSpPr/>
      </dsp:nvSpPr>
      <dsp:spPr>
        <a:xfrm>
          <a:off x="0" y="3551078"/>
          <a:ext cx="8856984"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it-IT" sz="1800" kern="1200" baseline="0" dirty="0"/>
            <a:t>Il Responsabile del Servizio Sistema Informativo</a:t>
          </a:r>
          <a:endParaRPr lang="it-IT" sz="1800" kern="1200" dirty="0"/>
        </a:p>
        <a:p>
          <a:pPr marL="171450" lvl="1" indent="-171450" algn="l" defTabSz="800100" rtl="0">
            <a:lnSpc>
              <a:spcPct val="90000"/>
            </a:lnSpc>
            <a:spcBef>
              <a:spcPct val="0"/>
            </a:spcBef>
            <a:spcAft>
              <a:spcPct val="20000"/>
            </a:spcAft>
            <a:buChar char="•"/>
          </a:pPr>
          <a:r>
            <a:rPr lang="it-IT" sz="1800" kern="1200" dirty="0"/>
            <a:t>Il Dirigente del Servizio Affari Amministrativi e Contabili</a:t>
          </a:r>
        </a:p>
      </dsp:txBody>
      <dsp:txXfrm>
        <a:off x="0" y="3551078"/>
        <a:ext cx="8856984" cy="618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CB2D9-7688-4BF7-9151-74B26F62B83D}">
      <dsp:nvSpPr>
        <dsp:cNvPr id="0" name=""/>
        <dsp:cNvSpPr/>
      </dsp:nvSpPr>
      <dsp:spPr>
        <a:xfrm>
          <a:off x="0" y="207959"/>
          <a:ext cx="8928992" cy="9523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baseline="0"/>
            <a:t>Il 2020 è stato indubbiamente contrassegnato dall’insorgere dell’emergenza sanitaria connessa alla repentina diffusione del Coronavirus sul territorio nazionale che ha richiesto l’adozione di misure straordinarie finalizzate prioritariamente al contenimento dei contagi ed alla salvaguardia della salute. In una situazione di eccezionale drammaticità in tutti i settori della vita sociale ed economica del Paese, anche alle pubbliche amministrazioni è stato chiesto di partecipare allo sforzo collettivo attraverso l’adozione generalizzata, in via emergenziale, di forme di lavoro agile, già previste dalla normativa ma ancora scarsamente diffuse negli enti centrali e periferici. </a:t>
          </a:r>
          <a:endParaRPr lang="it-IT" sz="1100" kern="1200"/>
        </a:p>
      </dsp:txBody>
      <dsp:txXfrm>
        <a:off x="46491" y="254450"/>
        <a:ext cx="8836010" cy="859398"/>
      </dsp:txXfrm>
    </dsp:sp>
    <dsp:sp modelId="{3135D256-3ECE-4B37-920E-44FCC122D463}">
      <dsp:nvSpPr>
        <dsp:cNvPr id="0" name=""/>
        <dsp:cNvSpPr/>
      </dsp:nvSpPr>
      <dsp:spPr>
        <a:xfrm>
          <a:off x="0" y="1192019"/>
          <a:ext cx="8928992" cy="9523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baseline="0"/>
            <a:t>Si è trattato, in sintesi, di una vera e propria rivoluzione che ha condotto l’ARCEA, alla stregua di molte altre pa, ad imprimere una decisa accelerazione al processo di digitalizzazione e “dematerializzazione” dei processi amministrativi ed alla sperimentazione forzata di nuovi modelli organizzativi che, anche in base a specifiche previsioni normative, dovranno ora essere adottati in maniera ordinaria e permanente. </a:t>
          </a:r>
          <a:endParaRPr lang="it-IT" sz="1100" kern="1200"/>
        </a:p>
      </dsp:txBody>
      <dsp:txXfrm>
        <a:off x="46491" y="1238510"/>
        <a:ext cx="8836010" cy="859398"/>
      </dsp:txXfrm>
    </dsp:sp>
    <dsp:sp modelId="{78635604-C5A4-4F29-A6DD-81B6DA6A7E86}">
      <dsp:nvSpPr>
        <dsp:cNvPr id="0" name=""/>
        <dsp:cNvSpPr/>
      </dsp:nvSpPr>
      <dsp:spPr>
        <a:xfrm>
          <a:off x="0" y="2176080"/>
          <a:ext cx="8928992" cy="9523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baseline="0"/>
            <a:t>In tale contesto, l’ARCEA ha potuto capitalizzare gli sforzi compiuti negli anni precedenti, nei quali erano state avviate numerose iniziative di modernizzazione dei processi interni, ma si è anche trovata nella necessità di adottare procedure e disposizioni del tutto nuove con la conseguente necessità di un periodo di adattamento certamente non agevolato dalla pandemia in corso. </a:t>
          </a:r>
          <a:endParaRPr lang="it-IT" sz="1100" kern="1200"/>
        </a:p>
      </dsp:txBody>
      <dsp:txXfrm>
        <a:off x="46491" y="2222571"/>
        <a:ext cx="8836010" cy="859398"/>
      </dsp:txXfrm>
    </dsp:sp>
    <dsp:sp modelId="{7961AF8D-4645-4840-B92A-7A3E607A2B60}">
      <dsp:nvSpPr>
        <dsp:cNvPr id="0" name=""/>
        <dsp:cNvSpPr/>
      </dsp:nvSpPr>
      <dsp:spPr>
        <a:xfrm>
          <a:off x="0" y="3160140"/>
          <a:ext cx="8928992" cy="9523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baseline="0"/>
            <a:t>In particolare, tutti i dipendenti dell’Agenzia sono stati autorizzati, a partire dal mese di Marzo, a svolgere la propria attività in remoto utilizzando i sistemi informativi dell’Agenzia opportunamente ricalibrati ed in parte potenziati per rispondere in maniera adeguata all’emergenza. Tra i risultati più importanti, dal punto di vista della digitalizzazione dei servizi, è possibile annoverare l’avvio di un processo finalizzato a dotare tutti i dipendenti di firma elettronica, il cui completamento nel 2021 diverrà un obiettivo di performance organizzativa, l’adozione di atti amministrativi in formato aperto, la protocollazione di una elevata percentuale di documenti nativamente digitali e l’introduzione di forme di meeting a distanza attraverso piattaforme multimediali. </a:t>
          </a:r>
          <a:endParaRPr lang="it-IT" sz="1100" kern="1200"/>
        </a:p>
      </dsp:txBody>
      <dsp:txXfrm>
        <a:off x="46491" y="3206631"/>
        <a:ext cx="8836010" cy="85939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3EB2-490B-4466-A19A-6F3F54DD21BF}">
      <dsp:nvSpPr>
        <dsp:cNvPr id="0" name=""/>
        <dsp:cNvSpPr/>
      </dsp:nvSpPr>
      <dsp:spPr>
        <a:xfrm>
          <a:off x="0" y="218378"/>
          <a:ext cx="7329510"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99568" numCol="1" spcCol="1270" anchor="t" anchorCtr="0">
          <a:noAutofit/>
        </a:bodyPr>
        <a:lstStyle/>
        <a:p>
          <a:pPr marL="114300" lvl="1" indent="-114300" algn="l" defTabSz="622300" rtl="0">
            <a:lnSpc>
              <a:spcPct val="90000"/>
            </a:lnSpc>
            <a:spcBef>
              <a:spcPct val="0"/>
            </a:spcBef>
            <a:spcAft>
              <a:spcPct val="15000"/>
            </a:spcAft>
            <a:buChar char="•"/>
          </a:pPr>
          <a:r>
            <a:rPr lang="it-IT" sz="1400" kern="1200"/>
            <a:t>Attua, gestisce e aggiorna i </a:t>
          </a:r>
          <a:r>
            <a:rPr lang="it-IT" sz="1400" b="1" kern="1200">
              <a:solidFill>
                <a:schemeClr val="accent3">
                  <a:lumMod val="75000"/>
                </a:schemeClr>
              </a:solidFill>
            </a:rPr>
            <a:t>sistemi informatici </a:t>
          </a:r>
          <a:r>
            <a:rPr lang="it-IT" sz="1400" kern="1200"/>
            <a:t>dell’Agenzia </a:t>
          </a:r>
          <a:endParaRPr lang="it-IT" sz="1400" kern="1200" dirty="0"/>
        </a:p>
      </dsp:txBody>
      <dsp:txXfrm>
        <a:off x="0" y="218378"/>
        <a:ext cx="7329510" cy="504000"/>
      </dsp:txXfrm>
    </dsp:sp>
    <dsp:sp modelId="{81AC7A30-0C6A-425B-B772-4EC347B2B916}">
      <dsp:nvSpPr>
        <dsp:cNvPr id="0" name=""/>
        <dsp:cNvSpPr/>
      </dsp:nvSpPr>
      <dsp:spPr>
        <a:xfrm>
          <a:off x="366475" y="70778"/>
          <a:ext cx="5130657" cy="295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622300" rtl="0">
            <a:lnSpc>
              <a:spcPct val="90000"/>
            </a:lnSpc>
            <a:spcBef>
              <a:spcPct val="0"/>
            </a:spcBef>
            <a:spcAft>
              <a:spcPct val="35000"/>
            </a:spcAft>
            <a:buNone/>
          </a:pPr>
          <a:r>
            <a:rPr lang="it-IT" sz="1400" kern="1200" dirty="0"/>
            <a:t>Sistemi Informatici dell’Agenzia </a:t>
          </a:r>
        </a:p>
      </dsp:txBody>
      <dsp:txXfrm>
        <a:off x="380885" y="85188"/>
        <a:ext cx="5101837" cy="266380"/>
      </dsp:txXfrm>
    </dsp:sp>
    <dsp:sp modelId="{24D69E11-6FA7-40C5-BFDE-F9E8B69F8EB0}">
      <dsp:nvSpPr>
        <dsp:cNvPr id="0" name=""/>
        <dsp:cNvSpPr/>
      </dsp:nvSpPr>
      <dsp:spPr>
        <a:xfrm>
          <a:off x="0" y="923978"/>
          <a:ext cx="7329510" cy="425250"/>
        </a:xfrm>
        <a:prstGeom prst="rect">
          <a:avLst/>
        </a:prstGeom>
        <a:solidFill>
          <a:schemeClr val="lt1">
            <a:alpha val="90000"/>
            <a:hueOff val="0"/>
            <a:satOff val="0"/>
            <a:lumOff val="0"/>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Predispone ed attua piani finalizzati a garantire la sicurezza </a:t>
          </a:r>
          <a:r>
            <a:rPr lang="it-IT" sz="1000" b="1" kern="1200">
              <a:solidFill>
                <a:srgbClr val="00B050"/>
              </a:solidFill>
            </a:rPr>
            <a:t>logica</a:t>
          </a:r>
          <a:r>
            <a:rPr lang="it-IT" sz="1000" kern="1200"/>
            <a:t> e </a:t>
          </a:r>
          <a:r>
            <a:rPr lang="it-IT" sz="1000" b="1" kern="1200">
              <a:solidFill>
                <a:srgbClr val="00B050"/>
              </a:solidFill>
            </a:rPr>
            <a:t>fisica</a:t>
          </a:r>
          <a:r>
            <a:rPr lang="it-IT" sz="1000" kern="1200"/>
            <a:t> dei dati contenuti negli archivi informatici</a:t>
          </a:r>
          <a:endParaRPr lang="it-IT" sz="1000" kern="1200" dirty="0"/>
        </a:p>
      </dsp:txBody>
      <dsp:txXfrm>
        <a:off x="0" y="923978"/>
        <a:ext cx="7329510" cy="425250"/>
      </dsp:txXfrm>
    </dsp:sp>
    <dsp:sp modelId="{956AE840-AC4E-4AD2-9DA5-A7F4EA11A56A}">
      <dsp:nvSpPr>
        <dsp:cNvPr id="0" name=""/>
        <dsp:cNvSpPr/>
      </dsp:nvSpPr>
      <dsp:spPr>
        <a:xfrm>
          <a:off x="366475" y="776378"/>
          <a:ext cx="5130657" cy="295200"/>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444500" rtl="0">
            <a:lnSpc>
              <a:spcPct val="90000"/>
            </a:lnSpc>
            <a:spcBef>
              <a:spcPct val="0"/>
            </a:spcBef>
            <a:spcAft>
              <a:spcPct val="35000"/>
            </a:spcAft>
            <a:buNone/>
          </a:pPr>
          <a:r>
            <a:rPr lang="it-IT" sz="1000" kern="1200" dirty="0"/>
            <a:t>Archivi i Informatici</a:t>
          </a:r>
        </a:p>
      </dsp:txBody>
      <dsp:txXfrm>
        <a:off x="380885" y="790788"/>
        <a:ext cx="5101837" cy="266380"/>
      </dsp:txXfrm>
    </dsp:sp>
    <dsp:sp modelId="{C7040ED1-CB2E-43DE-87BF-90B07517DDC7}">
      <dsp:nvSpPr>
        <dsp:cNvPr id="0" name=""/>
        <dsp:cNvSpPr/>
      </dsp:nvSpPr>
      <dsp:spPr>
        <a:xfrm>
          <a:off x="0" y="1550828"/>
          <a:ext cx="7329510" cy="567000"/>
        </a:xfrm>
        <a:prstGeom prst="rect">
          <a:avLst/>
        </a:prstGeom>
        <a:solidFill>
          <a:schemeClr val="lt1">
            <a:alpha val="90000"/>
            <a:hueOff val="0"/>
            <a:satOff val="0"/>
            <a:lumOff val="0"/>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Pianifica procedure di salvataggio dei dati e predispone piani atti a garantire la continuità operativa (“</a:t>
          </a:r>
          <a:r>
            <a:rPr lang="it-IT" sz="1000" b="1" kern="1200">
              <a:solidFill>
                <a:schemeClr val="accent3">
                  <a:lumMod val="50000"/>
                </a:schemeClr>
              </a:solidFill>
            </a:rPr>
            <a:t>Business Continuity Plan</a:t>
          </a:r>
          <a:r>
            <a:rPr lang="it-IT" sz="1000" kern="1200"/>
            <a:t>”) ed un tempestivo ripristino in caso di danni ("</a:t>
          </a:r>
          <a:r>
            <a:rPr lang="it-IT" sz="1000" b="1" kern="1200">
              <a:solidFill>
                <a:schemeClr val="accent3">
                  <a:lumMod val="50000"/>
                </a:schemeClr>
              </a:solidFill>
            </a:rPr>
            <a:t>Disaster Recovery</a:t>
          </a:r>
          <a:r>
            <a:rPr lang="it-IT" sz="1000" kern="1200"/>
            <a:t>")</a:t>
          </a:r>
          <a:endParaRPr lang="it-IT" sz="1000" kern="1200" dirty="0"/>
        </a:p>
      </dsp:txBody>
      <dsp:txXfrm>
        <a:off x="0" y="1550828"/>
        <a:ext cx="7329510" cy="567000"/>
      </dsp:txXfrm>
    </dsp:sp>
    <dsp:sp modelId="{8C680383-75AE-4204-886D-B9979837E32C}">
      <dsp:nvSpPr>
        <dsp:cNvPr id="0" name=""/>
        <dsp:cNvSpPr/>
      </dsp:nvSpPr>
      <dsp:spPr>
        <a:xfrm>
          <a:off x="366475" y="1403228"/>
          <a:ext cx="5130657" cy="295200"/>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444500" rtl="0">
            <a:lnSpc>
              <a:spcPct val="90000"/>
            </a:lnSpc>
            <a:spcBef>
              <a:spcPct val="0"/>
            </a:spcBef>
            <a:spcAft>
              <a:spcPct val="35000"/>
            </a:spcAft>
            <a:buNone/>
          </a:pPr>
          <a:r>
            <a:rPr lang="it-IT" sz="1000" kern="1200" dirty="0"/>
            <a:t>Business </a:t>
          </a:r>
          <a:r>
            <a:rPr lang="it-IT" sz="1000" kern="1200" dirty="0" err="1"/>
            <a:t>Continuity</a:t>
          </a:r>
          <a:r>
            <a:rPr lang="it-IT" sz="1000" kern="1200" dirty="0"/>
            <a:t> </a:t>
          </a:r>
          <a:r>
            <a:rPr lang="it-IT" sz="1000" kern="1200" dirty="0" err="1"/>
            <a:t>Plan</a:t>
          </a:r>
          <a:r>
            <a:rPr lang="it-IT" sz="1000" kern="1200" dirty="0"/>
            <a:t> - </a:t>
          </a:r>
          <a:r>
            <a:rPr lang="it-IT" sz="1000" kern="1200" dirty="0" err="1"/>
            <a:t>Disaster</a:t>
          </a:r>
          <a:r>
            <a:rPr lang="it-IT" sz="1000" kern="1200" dirty="0"/>
            <a:t> </a:t>
          </a:r>
          <a:r>
            <a:rPr lang="it-IT" sz="1000" kern="1200" dirty="0" err="1"/>
            <a:t>Recovery</a:t>
          </a:r>
          <a:endParaRPr lang="it-IT" sz="1000" kern="1200" dirty="0"/>
        </a:p>
      </dsp:txBody>
      <dsp:txXfrm>
        <a:off x="380885" y="1417638"/>
        <a:ext cx="5101837" cy="266380"/>
      </dsp:txXfrm>
    </dsp:sp>
    <dsp:sp modelId="{AE95ED7F-C373-42ED-ABC5-8241DD861AE0}">
      <dsp:nvSpPr>
        <dsp:cNvPr id="0" name=""/>
        <dsp:cNvSpPr/>
      </dsp:nvSpPr>
      <dsp:spPr>
        <a:xfrm>
          <a:off x="0" y="2319428"/>
          <a:ext cx="7329510" cy="425250"/>
        </a:xfrm>
        <a:prstGeom prst="rect">
          <a:avLst/>
        </a:prstGeom>
        <a:solidFill>
          <a:schemeClr val="lt1">
            <a:alpha val="90000"/>
            <a:hueOff val="0"/>
            <a:satOff val="0"/>
            <a:lumOff val="0"/>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Gestisce la </a:t>
          </a:r>
          <a:r>
            <a:rPr lang="it-IT" sz="1000" b="1" kern="1200">
              <a:solidFill>
                <a:schemeClr val="accent5">
                  <a:lumMod val="75000"/>
                </a:schemeClr>
              </a:solidFill>
            </a:rPr>
            <a:t>rete</a:t>
          </a:r>
          <a:r>
            <a:rPr lang="it-IT" sz="1000" kern="1200"/>
            <a:t> ed i </a:t>
          </a:r>
          <a:r>
            <a:rPr lang="it-IT" sz="1000" b="1" kern="1200">
              <a:solidFill>
                <a:schemeClr val="accent5">
                  <a:lumMod val="75000"/>
                </a:schemeClr>
              </a:solidFill>
            </a:rPr>
            <a:t>server</a:t>
          </a:r>
          <a:r>
            <a:rPr lang="it-IT" sz="1000" kern="1200"/>
            <a:t> dell'Agenzia e promuove l'informatizzazione delle procedure interne </a:t>
          </a:r>
          <a:endParaRPr lang="it-IT" sz="1000" kern="1200" dirty="0"/>
        </a:p>
      </dsp:txBody>
      <dsp:txXfrm>
        <a:off x="0" y="2319428"/>
        <a:ext cx="7329510" cy="425250"/>
      </dsp:txXfrm>
    </dsp:sp>
    <dsp:sp modelId="{AD93B323-2CE1-415B-A6E3-F7F695276175}">
      <dsp:nvSpPr>
        <dsp:cNvPr id="0" name=""/>
        <dsp:cNvSpPr/>
      </dsp:nvSpPr>
      <dsp:spPr>
        <a:xfrm>
          <a:off x="366475" y="2171828"/>
          <a:ext cx="5130657" cy="295200"/>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444500" rtl="0">
            <a:lnSpc>
              <a:spcPct val="90000"/>
            </a:lnSpc>
            <a:spcBef>
              <a:spcPct val="0"/>
            </a:spcBef>
            <a:spcAft>
              <a:spcPct val="35000"/>
            </a:spcAft>
            <a:buNone/>
          </a:pPr>
          <a:r>
            <a:rPr lang="it-IT" sz="1000" kern="1200" dirty="0"/>
            <a:t>Procedure interne</a:t>
          </a:r>
        </a:p>
      </dsp:txBody>
      <dsp:txXfrm>
        <a:off x="380885" y="2186238"/>
        <a:ext cx="5101837" cy="266380"/>
      </dsp:txXfrm>
    </dsp:sp>
    <dsp:sp modelId="{6D2390C8-D1B2-4387-B3E8-F31B12B01819}">
      <dsp:nvSpPr>
        <dsp:cNvPr id="0" name=""/>
        <dsp:cNvSpPr/>
      </dsp:nvSpPr>
      <dsp:spPr>
        <a:xfrm>
          <a:off x="0" y="2946279"/>
          <a:ext cx="7329510" cy="1071000"/>
        </a:xfrm>
        <a:prstGeom prst="rect">
          <a:avLst/>
        </a:prstGeom>
        <a:solidFill>
          <a:schemeClr val="lt1">
            <a:alpha val="90000"/>
            <a:hueOff val="0"/>
            <a:satOff val="0"/>
            <a:lumOff val="0"/>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dirty="0"/>
            <a:t> Supporto specialistico trasversale; </a:t>
          </a:r>
        </a:p>
        <a:p>
          <a:pPr marL="57150" lvl="1" indent="-57150" algn="l" defTabSz="444500" rtl="0">
            <a:lnSpc>
              <a:spcPct val="90000"/>
            </a:lnSpc>
            <a:spcBef>
              <a:spcPct val="0"/>
            </a:spcBef>
            <a:spcAft>
              <a:spcPct val="15000"/>
            </a:spcAft>
            <a:buChar char="•"/>
          </a:pPr>
          <a:r>
            <a:rPr lang="it-IT" sz="1000" kern="1200"/>
            <a:t>Progettazione del </a:t>
          </a:r>
          <a:r>
            <a:rPr lang="it-IT" sz="1000" b="1" kern="1200">
              <a:solidFill>
                <a:schemeClr val="accent5">
                  <a:lumMod val="75000"/>
                </a:schemeClr>
              </a:solidFill>
            </a:rPr>
            <a:t>sito web </a:t>
          </a:r>
          <a:r>
            <a:rPr lang="it-IT" sz="1000" kern="1200"/>
            <a:t>dell'Agenzia;</a:t>
          </a:r>
          <a:endParaRPr lang="it-IT" sz="1000" kern="1200" dirty="0"/>
        </a:p>
        <a:p>
          <a:pPr marL="57150" lvl="1" indent="-57150" algn="l" defTabSz="444500" rtl="0">
            <a:lnSpc>
              <a:spcPct val="90000"/>
            </a:lnSpc>
            <a:spcBef>
              <a:spcPct val="0"/>
            </a:spcBef>
            <a:spcAft>
              <a:spcPct val="15000"/>
            </a:spcAft>
            <a:buChar char="•"/>
          </a:pPr>
          <a:r>
            <a:rPr lang="it-IT" sz="1000" kern="1200"/>
            <a:t>Progettazione e manutenzione di sistemi di</a:t>
          </a:r>
          <a:r>
            <a:rPr lang="it-IT" sz="1000" b="1" kern="1200"/>
            <a:t> </a:t>
          </a:r>
          <a:r>
            <a:rPr lang="it-IT" sz="1000" b="1" kern="1200">
              <a:solidFill>
                <a:schemeClr val="accent5">
                  <a:lumMod val="75000"/>
                </a:schemeClr>
              </a:solidFill>
            </a:rPr>
            <a:t>comunicazione/interazione digitale</a:t>
          </a:r>
          <a:r>
            <a:rPr lang="it-IT" sz="1000" kern="1200">
              <a:solidFill>
                <a:schemeClr val="accent5">
                  <a:lumMod val="75000"/>
                </a:schemeClr>
              </a:solidFill>
            </a:rPr>
            <a:t> </a:t>
          </a:r>
          <a:r>
            <a:rPr lang="it-IT" sz="1000" kern="1200">
              <a:solidFill>
                <a:schemeClr val="tx1"/>
              </a:solidFill>
            </a:rPr>
            <a:t>all’interno dell’Agenzia e</a:t>
          </a:r>
          <a:r>
            <a:rPr lang="it-IT" sz="1000" kern="1200">
              <a:solidFill>
                <a:schemeClr val="accent5">
                  <a:lumMod val="75000"/>
                </a:schemeClr>
              </a:solidFill>
            </a:rPr>
            <a:t> </a:t>
          </a:r>
          <a:r>
            <a:rPr lang="it-IT" sz="1000" kern="1200"/>
            <a:t>con Organismi Delegati</a:t>
          </a:r>
          <a:endParaRPr lang="it-IT" sz="1000" kern="1200" dirty="0"/>
        </a:p>
        <a:p>
          <a:pPr marL="57150" lvl="1" indent="-57150" algn="l" defTabSz="444500" rtl="0">
            <a:lnSpc>
              <a:spcPct val="90000"/>
            </a:lnSpc>
            <a:spcBef>
              <a:spcPct val="0"/>
            </a:spcBef>
            <a:spcAft>
              <a:spcPct val="15000"/>
            </a:spcAft>
            <a:buChar char="•"/>
          </a:pPr>
          <a:r>
            <a:rPr lang="it-IT" sz="1000" b="1" kern="1200">
              <a:solidFill>
                <a:schemeClr val="accent5">
                  <a:lumMod val="75000"/>
                </a:schemeClr>
              </a:solidFill>
            </a:rPr>
            <a:t> </a:t>
          </a:r>
          <a:r>
            <a:rPr lang="it-IT" sz="1000" b="0" kern="1200">
              <a:solidFill>
                <a:schemeClr val="tx1"/>
              </a:solidFill>
            </a:rPr>
            <a:t>Per l’erogazione e fruizione del Protocollo </a:t>
          </a:r>
          <a:r>
            <a:rPr lang="it-IT" sz="1000" b="1" kern="1200">
              <a:solidFill>
                <a:schemeClr val="accent5">
                  <a:lumMod val="75000"/>
                </a:schemeClr>
              </a:solidFill>
            </a:rPr>
            <a:t>Informatico</a:t>
          </a:r>
          <a:r>
            <a:rPr lang="it-IT" sz="1000" kern="1200"/>
            <a:t>.</a:t>
          </a:r>
          <a:endParaRPr lang="it-IT" sz="1000" kern="1200" dirty="0"/>
        </a:p>
      </dsp:txBody>
      <dsp:txXfrm>
        <a:off x="0" y="2946279"/>
        <a:ext cx="7329510" cy="1071000"/>
      </dsp:txXfrm>
    </dsp:sp>
    <dsp:sp modelId="{743D5BDD-5067-4935-8FEB-3EC40E700005}">
      <dsp:nvSpPr>
        <dsp:cNvPr id="0" name=""/>
        <dsp:cNvSpPr/>
      </dsp:nvSpPr>
      <dsp:spPr>
        <a:xfrm>
          <a:off x="366475" y="2798679"/>
          <a:ext cx="5130657" cy="295200"/>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444500" rtl="0">
            <a:lnSpc>
              <a:spcPct val="90000"/>
            </a:lnSpc>
            <a:spcBef>
              <a:spcPct val="0"/>
            </a:spcBef>
            <a:spcAft>
              <a:spcPct val="35000"/>
            </a:spcAft>
            <a:buNone/>
          </a:pPr>
          <a:r>
            <a:rPr lang="it-IT" sz="1000" kern="1200" dirty="0"/>
            <a:t>Supporto Tecnico  </a:t>
          </a:r>
        </a:p>
      </dsp:txBody>
      <dsp:txXfrm>
        <a:off x="380885" y="2813089"/>
        <a:ext cx="5101837" cy="266380"/>
      </dsp:txXfrm>
    </dsp:sp>
    <dsp:sp modelId="{6115A3D1-E6A9-4620-AF4B-77DD7EF8E5D1}">
      <dsp:nvSpPr>
        <dsp:cNvPr id="0" name=""/>
        <dsp:cNvSpPr/>
      </dsp:nvSpPr>
      <dsp:spPr>
        <a:xfrm>
          <a:off x="0" y="4218879"/>
          <a:ext cx="7329510" cy="42525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851" tIns="208280" rIns="568851" bIns="71120" numCol="1" spcCol="1270" anchor="t" anchorCtr="0">
          <a:noAutofit/>
        </a:bodyPr>
        <a:lstStyle/>
        <a:p>
          <a:pPr marL="57150" lvl="1" indent="-57150" algn="l" defTabSz="444500" rtl="0">
            <a:lnSpc>
              <a:spcPct val="90000"/>
            </a:lnSpc>
            <a:spcBef>
              <a:spcPct val="0"/>
            </a:spcBef>
            <a:spcAft>
              <a:spcPct val="15000"/>
            </a:spcAft>
            <a:buChar char="•"/>
          </a:pPr>
          <a:r>
            <a:rPr lang="it-IT" sz="1000" kern="1200"/>
            <a:t>Ha la responsabilità delle attività operative inerenti la </a:t>
          </a:r>
          <a:r>
            <a:rPr lang="it-IT" sz="1000" b="1" kern="1200">
              <a:solidFill>
                <a:schemeClr val="accent2">
                  <a:lumMod val="75000"/>
                </a:schemeClr>
              </a:solidFill>
            </a:rPr>
            <a:t>sicurezza</a:t>
          </a:r>
          <a:r>
            <a:rPr lang="it-IT" sz="1000" kern="1200"/>
            <a:t> dei sistemi</a:t>
          </a:r>
          <a:endParaRPr lang="it-IT" sz="1000" kern="1200" dirty="0"/>
        </a:p>
      </dsp:txBody>
      <dsp:txXfrm>
        <a:off x="0" y="4218879"/>
        <a:ext cx="7329510" cy="425250"/>
      </dsp:txXfrm>
    </dsp:sp>
    <dsp:sp modelId="{2EFB52BA-A18A-430A-9E26-CAB206E1D2C5}">
      <dsp:nvSpPr>
        <dsp:cNvPr id="0" name=""/>
        <dsp:cNvSpPr/>
      </dsp:nvSpPr>
      <dsp:spPr>
        <a:xfrm>
          <a:off x="366475" y="4071279"/>
          <a:ext cx="5130657" cy="2952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927" tIns="0" rIns="193927" bIns="0" numCol="1" spcCol="1270" anchor="ctr" anchorCtr="0">
          <a:noAutofit/>
        </a:bodyPr>
        <a:lstStyle/>
        <a:p>
          <a:pPr marL="0" lvl="0" indent="0" algn="l" defTabSz="444500" rtl="0">
            <a:lnSpc>
              <a:spcPct val="90000"/>
            </a:lnSpc>
            <a:spcBef>
              <a:spcPct val="0"/>
            </a:spcBef>
            <a:spcAft>
              <a:spcPct val="35000"/>
            </a:spcAft>
            <a:buNone/>
          </a:pPr>
          <a:r>
            <a:rPr lang="it-IT" sz="1000" kern="1200" dirty="0"/>
            <a:t>Sicurezza Informatica</a:t>
          </a:r>
        </a:p>
      </dsp:txBody>
      <dsp:txXfrm>
        <a:off x="380885" y="4085689"/>
        <a:ext cx="5101837" cy="26638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3EB2-490B-4466-A19A-6F3F54DD21BF}">
      <dsp:nvSpPr>
        <dsp:cNvPr id="0" name=""/>
        <dsp:cNvSpPr/>
      </dsp:nvSpPr>
      <dsp:spPr>
        <a:xfrm>
          <a:off x="0" y="136664"/>
          <a:ext cx="6347048" cy="226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99568" numCol="1" spcCol="1270" anchor="t" anchorCtr="0">
          <a:noAutofit/>
        </a:bodyPr>
        <a:lstStyle/>
        <a:p>
          <a:pPr marL="114300" lvl="1" indent="-114300" algn="l" defTabSz="622300" rtl="0">
            <a:lnSpc>
              <a:spcPct val="90000"/>
            </a:lnSpc>
            <a:spcBef>
              <a:spcPct val="0"/>
            </a:spcBef>
            <a:spcAft>
              <a:spcPct val="15000"/>
            </a:spcAft>
            <a:buChar char="•"/>
          </a:pPr>
          <a:endParaRPr lang="it-IT" sz="1400" kern="1200" dirty="0"/>
        </a:p>
      </dsp:txBody>
      <dsp:txXfrm>
        <a:off x="0" y="136664"/>
        <a:ext cx="6347048" cy="226800"/>
      </dsp:txXfrm>
    </dsp:sp>
    <dsp:sp modelId="{81AC7A30-0C6A-425B-B772-4EC347B2B916}">
      <dsp:nvSpPr>
        <dsp:cNvPr id="0" name=""/>
        <dsp:cNvSpPr/>
      </dsp:nvSpPr>
      <dsp:spPr>
        <a:xfrm>
          <a:off x="317352" y="3824"/>
          <a:ext cx="4442933" cy="2656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622300" rtl="0">
            <a:lnSpc>
              <a:spcPct val="90000"/>
            </a:lnSpc>
            <a:spcBef>
              <a:spcPct val="0"/>
            </a:spcBef>
            <a:spcAft>
              <a:spcPct val="35000"/>
            </a:spcAft>
            <a:buNone/>
          </a:pPr>
          <a:r>
            <a:rPr lang="it-IT" sz="1400" kern="1200" dirty="0"/>
            <a:t>Si riunisce con cadenza trimestrale</a:t>
          </a:r>
        </a:p>
      </dsp:txBody>
      <dsp:txXfrm>
        <a:off x="330321" y="16793"/>
        <a:ext cx="4416995" cy="239742"/>
      </dsp:txXfrm>
    </dsp:sp>
    <dsp:sp modelId="{24D69E11-6FA7-40C5-BFDE-F9E8B69F8EB0}">
      <dsp:nvSpPr>
        <dsp:cNvPr id="0" name=""/>
        <dsp:cNvSpPr/>
      </dsp:nvSpPr>
      <dsp:spPr>
        <a:xfrm>
          <a:off x="0" y="544904"/>
          <a:ext cx="6347048" cy="226800"/>
        </a:xfrm>
        <a:prstGeom prst="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544904"/>
        <a:ext cx="6347048" cy="226800"/>
      </dsp:txXfrm>
    </dsp:sp>
    <dsp:sp modelId="{956AE840-AC4E-4AD2-9DA5-A7F4EA11A56A}">
      <dsp:nvSpPr>
        <dsp:cNvPr id="0" name=""/>
        <dsp:cNvSpPr/>
      </dsp:nvSpPr>
      <dsp:spPr>
        <a:xfrm>
          <a:off x="317352" y="412064"/>
          <a:ext cx="4442933" cy="26568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Verifica l’adeguamento della documentazione inerente la sicurezza informatica</a:t>
          </a:r>
        </a:p>
      </dsp:txBody>
      <dsp:txXfrm>
        <a:off x="330321" y="425033"/>
        <a:ext cx="4416995" cy="239742"/>
      </dsp:txXfrm>
    </dsp:sp>
    <dsp:sp modelId="{C7040ED1-CB2E-43DE-87BF-90B07517DDC7}">
      <dsp:nvSpPr>
        <dsp:cNvPr id="0" name=""/>
        <dsp:cNvSpPr/>
      </dsp:nvSpPr>
      <dsp:spPr>
        <a:xfrm>
          <a:off x="0" y="953144"/>
          <a:ext cx="6347048" cy="2268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953144"/>
        <a:ext cx="6347048" cy="226800"/>
      </dsp:txXfrm>
    </dsp:sp>
    <dsp:sp modelId="{8C680383-75AE-4204-886D-B9979837E32C}">
      <dsp:nvSpPr>
        <dsp:cNvPr id="0" name=""/>
        <dsp:cNvSpPr/>
      </dsp:nvSpPr>
      <dsp:spPr>
        <a:xfrm>
          <a:off x="317352" y="820304"/>
          <a:ext cx="4442933" cy="26568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Propone Indirizzi e azioni in materia di sicurezza informatica</a:t>
          </a:r>
        </a:p>
      </dsp:txBody>
      <dsp:txXfrm>
        <a:off x="330321" y="833273"/>
        <a:ext cx="4416995" cy="239742"/>
      </dsp:txXfrm>
    </dsp:sp>
    <dsp:sp modelId="{AE95ED7F-C373-42ED-ABC5-8241DD861AE0}">
      <dsp:nvSpPr>
        <dsp:cNvPr id="0" name=""/>
        <dsp:cNvSpPr/>
      </dsp:nvSpPr>
      <dsp:spPr>
        <a:xfrm>
          <a:off x="0" y="1361384"/>
          <a:ext cx="6347048" cy="226800"/>
        </a:xfrm>
        <a:prstGeom prst="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1361384"/>
        <a:ext cx="6347048" cy="226800"/>
      </dsp:txXfrm>
    </dsp:sp>
    <dsp:sp modelId="{AD93B323-2CE1-415B-A6E3-F7F695276175}">
      <dsp:nvSpPr>
        <dsp:cNvPr id="0" name=""/>
        <dsp:cNvSpPr/>
      </dsp:nvSpPr>
      <dsp:spPr>
        <a:xfrm>
          <a:off x="317352" y="1228544"/>
          <a:ext cx="4442933" cy="26568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Informa il Direttore Generale sullo stato della situazione</a:t>
          </a:r>
        </a:p>
      </dsp:txBody>
      <dsp:txXfrm>
        <a:off x="330321" y="1241513"/>
        <a:ext cx="4416995" cy="239742"/>
      </dsp:txXfrm>
    </dsp:sp>
    <dsp:sp modelId="{D0678AFD-74CC-42A1-B7CF-C77C23965D99}">
      <dsp:nvSpPr>
        <dsp:cNvPr id="0" name=""/>
        <dsp:cNvSpPr/>
      </dsp:nvSpPr>
      <dsp:spPr>
        <a:xfrm>
          <a:off x="0" y="1769624"/>
          <a:ext cx="6347048" cy="2268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9A28AAC5-F6F1-433E-9D47-2200B9531909}">
      <dsp:nvSpPr>
        <dsp:cNvPr id="0" name=""/>
        <dsp:cNvSpPr/>
      </dsp:nvSpPr>
      <dsp:spPr>
        <a:xfrm>
          <a:off x="317352" y="1636784"/>
          <a:ext cx="4442933" cy="26568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a:lnSpc>
              <a:spcPct val="90000"/>
            </a:lnSpc>
            <a:spcBef>
              <a:spcPct val="0"/>
            </a:spcBef>
            <a:spcAft>
              <a:spcPct val="35000"/>
            </a:spcAft>
            <a:buNone/>
          </a:pPr>
          <a:r>
            <a:rPr lang="it-IT" sz="900" kern="1200" dirty="0"/>
            <a:t>Insieme al Servizio “Sistema Informativo” costituisce il </a:t>
          </a:r>
          <a:r>
            <a:rPr lang="it-IT" sz="900" kern="1200" dirty="0" err="1"/>
            <a:t>Change</a:t>
          </a:r>
          <a:r>
            <a:rPr lang="it-IT" sz="900" kern="1200" dirty="0"/>
            <a:t> </a:t>
          </a:r>
          <a:r>
            <a:rPr lang="it-IT" sz="900" kern="1200" dirty="0" err="1"/>
            <a:t>Advisory</a:t>
          </a:r>
          <a:r>
            <a:rPr lang="it-IT" sz="900" kern="1200" dirty="0"/>
            <a:t> </a:t>
          </a:r>
          <a:r>
            <a:rPr lang="it-IT" sz="900" kern="1200" dirty="0" err="1"/>
            <a:t>Board</a:t>
          </a:r>
          <a:r>
            <a:rPr lang="it-IT" sz="900" kern="1200" dirty="0"/>
            <a:t> </a:t>
          </a:r>
        </a:p>
      </dsp:txBody>
      <dsp:txXfrm>
        <a:off x="330321" y="1649753"/>
        <a:ext cx="4416995" cy="23974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63EB2-490B-4466-A19A-6F3F54DD21BF}">
      <dsp:nvSpPr>
        <dsp:cNvPr id="0" name=""/>
        <dsp:cNvSpPr/>
      </dsp:nvSpPr>
      <dsp:spPr>
        <a:xfrm>
          <a:off x="0" y="165566"/>
          <a:ext cx="5318254" cy="24376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99568" numCol="1" spcCol="1270" anchor="t" anchorCtr="0">
          <a:noAutofit/>
        </a:bodyPr>
        <a:lstStyle/>
        <a:p>
          <a:pPr marL="114300" lvl="1" indent="-114300" algn="l" defTabSz="622300" rtl="0">
            <a:lnSpc>
              <a:spcPct val="90000"/>
            </a:lnSpc>
            <a:spcBef>
              <a:spcPct val="0"/>
            </a:spcBef>
            <a:spcAft>
              <a:spcPct val="15000"/>
            </a:spcAft>
            <a:buChar char="•"/>
          </a:pPr>
          <a:endParaRPr lang="it-IT" sz="1400" kern="1200" dirty="0"/>
        </a:p>
      </dsp:txBody>
      <dsp:txXfrm>
        <a:off x="0" y="165566"/>
        <a:ext cx="5318254" cy="243760"/>
      </dsp:txXfrm>
    </dsp:sp>
    <dsp:sp modelId="{81AC7A30-0C6A-425B-B772-4EC347B2B916}">
      <dsp:nvSpPr>
        <dsp:cNvPr id="0" name=""/>
        <dsp:cNvSpPr/>
      </dsp:nvSpPr>
      <dsp:spPr>
        <a:xfrm>
          <a:off x="317352" y="32726"/>
          <a:ext cx="4442933" cy="2656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622300" rtl="0">
            <a:lnSpc>
              <a:spcPct val="90000"/>
            </a:lnSpc>
            <a:spcBef>
              <a:spcPct val="0"/>
            </a:spcBef>
            <a:spcAft>
              <a:spcPct val="35000"/>
            </a:spcAft>
            <a:buNone/>
          </a:pPr>
          <a:r>
            <a:rPr lang="it-IT" sz="1400" kern="1200" dirty="0"/>
            <a:t>Progetta SPI da proporre al Comitato di sicurezza; </a:t>
          </a:r>
        </a:p>
      </dsp:txBody>
      <dsp:txXfrm>
        <a:off x="330321" y="45695"/>
        <a:ext cx="4416995" cy="239742"/>
      </dsp:txXfrm>
    </dsp:sp>
    <dsp:sp modelId="{24D69E11-6FA7-40C5-BFDE-F9E8B69F8EB0}">
      <dsp:nvSpPr>
        <dsp:cNvPr id="0" name=""/>
        <dsp:cNvSpPr/>
      </dsp:nvSpPr>
      <dsp:spPr>
        <a:xfrm>
          <a:off x="0" y="590766"/>
          <a:ext cx="5318254" cy="301648"/>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590766"/>
        <a:ext cx="5318254" cy="301648"/>
      </dsp:txXfrm>
    </dsp:sp>
    <dsp:sp modelId="{956AE840-AC4E-4AD2-9DA5-A7F4EA11A56A}">
      <dsp:nvSpPr>
        <dsp:cNvPr id="0" name=""/>
        <dsp:cNvSpPr/>
      </dsp:nvSpPr>
      <dsp:spPr>
        <a:xfrm>
          <a:off x="317352" y="457926"/>
          <a:ext cx="4442933" cy="26568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Progetta sistema per classificazione e gestione info aziendali e ne gestisce l’evoluzione; </a:t>
          </a:r>
        </a:p>
      </dsp:txBody>
      <dsp:txXfrm>
        <a:off x="330321" y="470895"/>
        <a:ext cx="4416995" cy="239742"/>
      </dsp:txXfrm>
    </dsp:sp>
    <dsp:sp modelId="{C7040ED1-CB2E-43DE-87BF-90B07517DDC7}">
      <dsp:nvSpPr>
        <dsp:cNvPr id="0" name=""/>
        <dsp:cNvSpPr/>
      </dsp:nvSpPr>
      <dsp:spPr>
        <a:xfrm>
          <a:off x="0" y="1073855"/>
          <a:ext cx="5338946" cy="32888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1073855"/>
        <a:ext cx="5338946" cy="328880"/>
      </dsp:txXfrm>
    </dsp:sp>
    <dsp:sp modelId="{8C680383-75AE-4204-886D-B9979837E32C}">
      <dsp:nvSpPr>
        <dsp:cNvPr id="0" name=""/>
        <dsp:cNvSpPr/>
      </dsp:nvSpPr>
      <dsp:spPr>
        <a:xfrm>
          <a:off x="317352" y="941015"/>
          <a:ext cx="4442933" cy="26568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Coordina attuazione interventi operativi volti ad implementare le misure di protezione;</a:t>
          </a:r>
        </a:p>
      </dsp:txBody>
      <dsp:txXfrm>
        <a:off x="330321" y="953984"/>
        <a:ext cx="4416995" cy="239742"/>
      </dsp:txXfrm>
    </dsp:sp>
    <dsp:sp modelId="{AE95ED7F-C373-42ED-ABC5-8241DD861AE0}">
      <dsp:nvSpPr>
        <dsp:cNvPr id="0" name=""/>
        <dsp:cNvSpPr/>
      </dsp:nvSpPr>
      <dsp:spPr>
        <a:xfrm>
          <a:off x="0" y="1584175"/>
          <a:ext cx="5318254" cy="383346"/>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2601" tIns="187452" rIns="492601" bIns="64008" numCol="1" spcCol="1270" anchor="t" anchorCtr="0">
          <a:noAutofit/>
        </a:bodyPr>
        <a:lstStyle/>
        <a:p>
          <a:pPr marL="57150" lvl="1" indent="-57150" algn="l" defTabSz="400050" rtl="0">
            <a:lnSpc>
              <a:spcPct val="90000"/>
            </a:lnSpc>
            <a:spcBef>
              <a:spcPct val="0"/>
            </a:spcBef>
            <a:spcAft>
              <a:spcPct val="15000"/>
            </a:spcAft>
            <a:buChar char="•"/>
          </a:pPr>
          <a:endParaRPr lang="it-IT" sz="900" kern="1200" dirty="0"/>
        </a:p>
      </dsp:txBody>
      <dsp:txXfrm>
        <a:off x="0" y="1584175"/>
        <a:ext cx="5318254" cy="383346"/>
      </dsp:txXfrm>
    </dsp:sp>
    <dsp:sp modelId="{AD93B323-2CE1-415B-A6E3-F7F695276175}">
      <dsp:nvSpPr>
        <dsp:cNvPr id="0" name=""/>
        <dsp:cNvSpPr/>
      </dsp:nvSpPr>
      <dsp:spPr>
        <a:xfrm>
          <a:off x="317352" y="1451335"/>
          <a:ext cx="4442933" cy="26568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932" tIns="0" rIns="167932" bIns="0" numCol="1" spcCol="1270" anchor="ctr" anchorCtr="0">
          <a:noAutofit/>
        </a:bodyPr>
        <a:lstStyle/>
        <a:p>
          <a:pPr marL="0" lvl="0" indent="0" algn="l" defTabSz="400050" rtl="0">
            <a:lnSpc>
              <a:spcPct val="90000"/>
            </a:lnSpc>
            <a:spcBef>
              <a:spcPct val="0"/>
            </a:spcBef>
            <a:spcAft>
              <a:spcPct val="35000"/>
            </a:spcAft>
            <a:buNone/>
          </a:pPr>
          <a:r>
            <a:rPr lang="it-IT" sz="900" kern="1200" dirty="0"/>
            <a:t>supporta gli interventi di audit effettuati dal Servizio Controllo Interno.</a:t>
          </a:r>
        </a:p>
      </dsp:txBody>
      <dsp:txXfrm>
        <a:off x="330321" y="1464304"/>
        <a:ext cx="4416995" cy="23974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1677F-51BE-4CD2-80A6-9EC8E33B181A}">
      <dsp:nvSpPr>
        <dsp:cNvPr id="0" name=""/>
        <dsp:cNvSpPr/>
      </dsp:nvSpPr>
      <dsp:spPr>
        <a:xfrm>
          <a:off x="1054" y="0"/>
          <a:ext cx="2742492" cy="3041228"/>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1700" kern="1200" dirty="0"/>
            <a:t>Recepisce una direttiva della Commissione Europea</a:t>
          </a:r>
        </a:p>
        <a:p>
          <a:pPr lvl="0" algn="ctr" defTabSz="711200" rtl="0">
            <a:lnSpc>
              <a:spcPct val="90000"/>
            </a:lnSpc>
            <a:spcBef>
              <a:spcPct val="0"/>
            </a:spcBef>
            <a:spcAft>
              <a:spcPct val="35000"/>
            </a:spcAft>
            <a:buNone/>
          </a:pPr>
          <a:endParaRPr lang="it-IT" sz="1700" kern="1200" dirty="0"/>
        </a:p>
      </dsp:txBody>
      <dsp:txXfrm>
        <a:off x="1054" y="0"/>
        <a:ext cx="2742492" cy="912368"/>
      </dsp:txXfrm>
    </dsp:sp>
    <dsp:sp modelId="{4C6AFA7F-2957-4EDF-9CF3-B33969AE7A04}">
      <dsp:nvSpPr>
        <dsp:cNvPr id="0" name=""/>
        <dsp:cNvSpPr/>
      </dsp:nvSpPr>
      <dsp:spPr>
        <a:xfrm>
          <a:off x="275304" y="913259"/>
          <a:ext cx="2193993" cy="91697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it-IT" sz="1600" kern="1200" dirty="0"/>
            <a:t>Dotata di attrezzature e sistemi d’eccellenza</a:t>
          </a:r>
        </a:p>
      </dsp:txBody>
      <dsp:txXfrm>
        <a:off x="302161" y="940116"/>
        <a:ext cx="2140279" cy="863258"/>
      </dsp:txXfrm>
    </dsp:sp>
    <dsp:sp modelId="{F201740D-FDA2-4EEE-9860-AE59A72F203F}">
      <dsp:nvSpPr>
        <dsp:cNvPr id="0" name=""/>
        <dsp:cNvSpPr/>
      </dsp:nvSpPr>
      <dsp:spPr>
        <a:xfrm>
          <a:off x="275304" y="1971304"/>
          <a:ext cx="2193993" cy="916972"/>
        </a:xfrm>
        <a:prstGeom prst="roundRect">
          <a:avLst>
            <a:gd name="adj" fmla="val 1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it-IT" sz="1600" kern="1200" dirty="0"/>
            <a:t>Permette l’archiviazione sicura delle informazioni più importanti</a:t>
          </a:r>
        </a:p>
      </dsp:txBody>
      <dsp:txXfrm>
        <a:off x="302161" y="1998161"/>
        <a:ext cx="2140279" cy="863258"/>
      </dsp:txXfrm>
    </dsp:sp>
    <dsp:sp modelId="{3304506F-C485-44B7-8939-728EE79865CC}">
      <dsp:nvSpPr>
        <dsp:cNvPr id="0" name=""/>
        <dsp:cNvSpPr/>
      </dsp:nvSpPr>
      <dsp:spPr>
        <a:xfrm>
          <a:off x="2949233" y="0"/>
          <a:ext cx="2742492" cy="3041228"/>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t-IT" sz="1700" kern="1200" dirty="0"/>
            <a:t>Non solo </a:t>
          </a:r>
          <a:r>
            <a:rPr lang="it-IT" sz="1700" kern="1200" dirty="0" err="1"/>
            <a:t>disastro…</a:t>
          </a:r>
          <a:endParaRPr lang="it-IT" sz="1700" kern="1200" dirty="0"/>
        </a:p>
      </dsp:txBody>
      <dsp:txXfrm>
        <a:off x="2949233" y="0"/>
        <a:ext cx="2742492" cy="912368"/>
      </dsp:txXfrm>
    </dsp:sp>
    <dsp:sp modelId="{9938F4FD-4805-410E-A482-4907D7DE1203}">
      <dsp:nvSpPr>
        <dsp:cNvPr id="0" name=""/>
        <dsp:cNvSpPr/>
      </dsp:nvSpPr>
      <dsp:spPr>
        <a:xfrm>
          <a:off x="3223483" y="912368"/>
          <a:ext cx="2193993" cy="1976798"/>
        </a:xfrm>
        <a:prstGeom prst="roundRect">
          <a:avLst>
            <a:gd name="adj" fmla="val 1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it-IT" sz="1600" kern="1200" dirty="0"/>
            <a:t>Le dotazioni hardware e software presenti sono utilizzate continuamente migliorando le performance dell’Agenzia</a:t>
          </a:r>
        </a:p>
      </dsp:txBody>
      <dsp:txXfrm>
        <a:off x="3281381" y="970266"/>
        <a:ext cx="2078197" cy="1861002"/>
      </dsp:txXfrm>
    </dsp:sp>
    <dsp:sp modelId="{DCF7C8BC-AC9C-4A73-8AFE-D04386FB0B6E}">
      <dsp:nvSpPr>
        <dsp:cNvPr id="0" name=""/>
        <dsp:cNvSpPr/>
      </dsp:nvSpPr>
      <dsp:spPr>
        <a:xfrm>
          <a:off x="5898467" y="0"/>
          <a:ext cx="2742492" cy="3041228"/>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t-IT" sz="1700" kern="1200" dirty="0"/>
            <a:t>Sala CED dedicata </a:t>
          </a:r>
        </a:p>
      </dsp:txBody>
      <dsp:txXfrm>
        <a:off x="5898467" y="0"/>
        <a:ext cx="2742492" cy="912368"/>
      </dsp:txXfrm>
    </dsp:sp>
    <dsp:sp modelId="{9BCE5950-52C9-418F-8132-3EC6CCC232C5}">
      <dsp:nvSpPr>
        <dsp:cNvPr id="0" name=""/>
        <dsp:cNvSpPr/>
      </dsp:nvSpPr>
      <dsp:spPr>
        <a:xfrm>
          <a:off x="6171662" y="912368"/>
          <a:ext cx="2193993" cy="1976798"/>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it-IT" sz="1600" kern="1200" dirty="0"/>
            <a:t>Sale operative e istituzionali immediatamente funzionanti</a:t>
          </a:r>
        </a:p>
      </dsp:txBody>
      <dsp:txXfrm>
        <a:off x="6229560" y="970266"/>
        <a:ext cx="2078197" cy="186100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D69F2-6865-4AB0-87FD-E27DEE84C799}">
      <dsp:nvSpPr>
        <dsp:cNvPr id="0" name=""/>
        <dsp:cNvSpPr/>
      </dsp:nvSpPr>
      <dsp:spPr>
        <a:xfrm>
          <a:off x="569434" y="413"/>
          <a:ext cx="3215429" cy="13534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tabLst/>
          </a:pPr>
          <a:r>
            <a:rPr lang="it-IT" sz="1800" b="0" i="0" kern="1200" baseline="0" dirty="0"/>
            <a:t>Delle Funzioni Istituzionali </a:t>
          </a:r>
          <a:r>
            <a:rPr lang="it-IT" sz="1800" b="0" i="0" kern="1200" dirty="0"/>
            <a:t>dell’Organismo Pagatore (Autorizzazione, Esecuzione e Contabilizzazione)</a:t>
          </a:r>
          <a:endParaRPr lang="it-IT" sz="1800" kern="1200" dirty="0"/>
        </a:p>
      </dsp:txBody>
      <dsp:txXfrm>
        <a:off x="609074" y="40053"/>
        <a:ext cx="3136149" cy="1274139"/>
      </dsp:txXfrm>
    </dsp:sp>
    <dsp:sp modelId="{D8549D17-EAB4-417C-A427-7CF34C59486B}">
      <dsp:nvSpPr>
        <dsp:cNvPr id="0" name=""/>
        <dsp:cNvSpPr/>
      </dsp:nvSpPr>
      <dsp:spPr>
        <a:xfrm rot="5400000">
          <a:off x="1923382" y="1387668"/>
          <a:ext cx="507532" cy="6090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dsp:txBody>
      <dsp:txXfrm rot="-5400000">
        <a:off x="1994437" y="1438421"/>
        <a:ext cx="365422" cy="355272"/>
      </dsp:txXfrm>
    </dsp:sp>
    <dsp:sp modelId="{11C9EE71-36B2-4673-8581-2DE93BD28DA6}">
      <dsp:nvSpPr>
        <dsp:cNvPr id="0" name=""/>
        <dsp:cNvSpPr/>
      </dsp:nvSpPr>
      <dsp:spPr>
        <a:xfrm>
          <a:off x="569434" y="2030542"/>
          <a:ext cx="3215429" cy="13534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it-IT" sz="2000" kern="1200" baseline="0" dirty="0"/>
            <a:t>Dei</a:t>
          </a:r>
          <a:r>
            <a:rPr lang="it-IT" sz="2000" kern="1200" dirty="0"/>
            <a:t> processi amministrativi ritenuti più critici (ad esempio la contabilità del funzionamento dell’Agenzia)</a:t>
          </a:r>
          <a:endParaRPr lang="it-IT" sz="2000" b="0" i="0" kern="1200" baseline="0" dirty="0"/>
        </a:p>
      </dsp:txBody>
      <dsp:txXfrm>
        <a:off x="609074" y="2070182"/>
        <a:ext cx="3136149" cy="127413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D69F2-6865-4AB0-87FD-E27DEE84C799}">
      <dsp:nvSpPr>
        <dsp:cNvPr id="0" name=""/>
        <dsp:cNvSpPr/>
      </dsp:nvSpPr>
      <dsp:spPr>
        <a:xfrm>
          <a:off x="0" y="2109"/>
          <a:ext cx="4028458" cy="13808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tabLst/>
          </a:pPr>
          <a:r>
            <a:rPr lang="it-IT" sz="1800" kern="1200" dirty="0"/>
            <a:t>Mettere</a:t>
          </a:r>
          <a:r>
            <a:rPr lang="it-IT" sz="1800" kern="1200" baseline="0" dirty="0"/>
            <a:t> a disposizione dell’ARCEA un’infrastruttura hardware e software più evoluta per i Servizi Informatici</a:t>
          </a:r>
          <a:endParaRPr lang="it-IT" sz="1800" kern="1200" dirty="0"/>
        </a:p>
      </dsp:txBody>
      <dsp:txXfrm>
        <a:off x="40444" y="42553"/>
        <a:ext cx="3947570" cy="1299978"/>
      </dsp:txXfrm>
    </dsp:sp>
    <dsp:sp modelId="{D8549D17-EAB4-417C-A427-7CF34C59486B}">
      <dsp:nvSpPr>
        <dsp:cNvPr id="0" name=""/>
        <dsp:cNvSpPr/>
      </dsp:nvSpPr>
      <dsp:spPr>
        <a:xfrm rot="5400000">
          <a:off x="1755316" y="1417497"/>
          <a:ext cx="517824" cy="6213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it-IT" sz="2500" kern="1200"/>
        </a:p>
      </dsp:txBody>
      <dsp:txXfrm rot="-5400000">
        <a:off x="1827812" y="1469280"/>
        <a:ext cx="372833" cy="362477"/>
      </dsp:txXfrm>
    </dsp:sp>
    <dsp:sp modelId="{11C9EE71-36B2-4673-8581-2DE93BD28DA6}">
      <dsp:nvSpPr>
        <dsp:cNvPr id="0" name=""/>
        <dsp:cNvSpPr/>
      </dsp:nvSpPr>
      <dsp:spPr>
        <a:xfrm>
          <a:off x="0" y="2073408"/>
          <a:ext cx="4028458" cy="13808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it-IT" sz="2000" kern="1200" baseline="0" dirty="0"/>
            <a:t>Bilanciare il carico computazionale tra le due “sale CED” (Catanzaro e Cosenza) decongestionando anche durante i picchi lavorativi la sede principale</a:t>
          </a:r>
          <a:endParaRPr lang="it-IT" sz="2000" b="0" i="0" kern="1200" baseline="0" dirty="0"/>
        </a:p>
      </dsp:txBody>
      <dsp:txXfrm>
        <a:off x="40444" y="2113852"/>
        <a:ext cx="3947570" cy="1299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6F334-37A7-49EA-B0EB-6340D90EC856}">
      <dsp:nvSpPr>
        <dsp:cNvPr id="0" name=""/>
        <dsp:cNvSpPr/>
      </dsp:nvSpPr>
      <dsp:spPr>
        <a:xfrm>
          <a:off x="0" y="222438"/>
          <a:ext cx="8928992" cy="9451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Dopo aver analizzato gli ottimi risultati derivanti dallo smart-working emergenziale, l’Agenzia ha deciso di ristrutturare e reingegnerizzare le proprie attività in maniera da proseguire nel processo di modernizzazione e far divenire il lavoro agile la forma ordinaria di servizio, con l’obiettivo di fornire agli utenti ed agli imprenditori calabresi servizi sempre più efficienti e garantire migliori condizioni di lavoro ai propri dipendenti. </a:t>
          </a:r>
        </a:p>
      </dsp:txBody>
      <dsp:txXfrm>
        <a:off x="46138" y="268576"/>
        <a:ext cx="8836716" cy="852864"/>
      </dsp:txXfrm>
    </dsp:sp>
    <dsp:sp modelId="{882A4881-E99C-41BD-B2DA-DEDE53444207}">
      <dsp:nvSpPr>
        <dsp:cNvPr id="0" name=""/>
        <dsp:cNvSpPr/>
      </dsp:nvSpPr>
      <dsp:spPr>
        <a:xfrm>
          <a:off x="0" y="1199259"/>
          <a:ext cx="8928992" cy="9451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Da tali considerazioni, anche in recepimento di specifiche previsioni normative, il presente Piano delle Performance è stato integrato con il “Piano Operativo per il Lavoro Agile” (POLA) che rappresenta uno strumento programmatico e prospettico in grado di guidare la fase di transizione verso la nuova organizzazione dell’Agenzia. In analogia con i meccanismi di integrazione già adottati negli anni scorsi nei confronti del Piano Triennale per la Prevenzione della Corruzione e della Trasparenza, un obiettivo operativo del Piano delle Performance è stato associato ad obiettivi ed indicatori contenuti nel POLA, al fine di fornire una visione unitaria della direzione da intraprendere ed incanalare tutti gli sforzi verso le medesime traiettorie. </a:t>
          </a:r>
        </a:p>
      </dsp:txBody>
      <dsp:txXfrm>
        <a:off x="46138" y="1245397"/>
        <a:ext cx="8836716" cy="852864"/>
      </dsp:txXfrm>
    </dsp:sp>
    <dsp:sp modelId="{A93D750C-CE22-404E-8785-60DB11F5E583}">
      <dsp:nvSpPr>
        <dsp:cNvPr id="0" name=""/>
        <dsp:cNvSpPr/>
      </dsp:nvSpPr>
      <dsp:spPr>
        <a:xfrm>
          <a:off x="0" y="2176080"/>
          <a:ext cx="8928992" cy="9451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dirty="0"/>
            <a:t>Oltre alla complessa ed articolata gestione dell’emergenza sanitaria ed allo svolgimento delle attività istituzionali affidate dalla normativa nazionale e comunitaria agli Organismi Pagatori in Agricoltura, nel corso del 2020 l’ARCEA ha dovuto affrontare la delicata situazione connessa alla procedura di revisione del riconoscimento aperta dal Ministero delle Politiche delle Agricole nel 2019, che avrebbe dovuto giungere a conclusione nel mese di Marzo dell’anno appena trascorso ma ha subito, anche a causa della situazione sanitaria, una dilatazione ed ha richiesto un Audit straordinario da parte della Commissione Europea, svolto in modalità remoto nello scorso mese di Novembre. </a:t>
          </a:r>
        </a:p>
      </dsp:txBody>
      <dsp:txXfrm>
        <a:off x="46138" y="2222218"/>
        <a:ext cx="8836716" cy="852864"/>
      </dsp:txXfrm>
    </dsp:sp>
    <dsp:sp modelId="{C6FC0C28-ECAC-42CF-AC10-57F2560EDF64}">
      <dsp:nvSpPr>
        <dsp:cNvPr id="0" name=""/>
        <dsp:cNvSpPr/>
      </dsp:nvSpPr>
      <dsp:spPr>
        <a:xfrm>
          <a:off x="0" y="3152900"/>
          <a:ext cx="8928992" cy="9451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Tutti gli uffici dell’Agenzia, pertanto, sono stati impegnati (ed in parte lo sono ancora allo attuale) nell’implementazione di azioni correttive incentrate soprattutto su tre aspetti: la dotazione del personale, la revisione del rapporto di delega in essere con il Dipartimento Agricoltura della Regione Calabria e l’attività di controllo sugli organismi delegati, con particolare riferimento ai Centri di Assistenza Agricola. </a:t>
          </a:r>
        </a:p>
      </dsp:txBody>
      <dsp:txXfrm>
        <a:off x="46138" y="3199038"/>
        <a:ext cx="8836716" cy="852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6F334-37A7-49EA-B0EB-6340D90EC856}">
      <dsp:nvSpPr>
        <dsp:cNvPr id="0" name=""/>
        <dsp:cNvSpPr/>
      </dsp:nvSpPr>
      <dsp:spPr>
        <a:xfrm>
          <a:off x="0" y="222438"/>
          <a:ext cx="8928992" cy="9451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Dopo aver analizzato gli ottimi risultati derivanti dallo smart-working emergenziale, l’Agenzia ha deciso di ristrutturare e reingegnerizzare le proprie attività in maniera da proseguire nel processo di modernizzazione e far divenire il lavoro agile la forma ordinaria di servizio, con l’obiettivo di fornire agli utenti ed agli imprenditori calabresi servizi sempre più efficienti e garantire migliori condizioni di lavoro ai propri dipendenti. </a:t>
          </a:r>
        </a:p>
      </dsp:txBody>
      <dsp:txXfrm>
        <a:off x="46138" y="268576"/>
        <a:ext cx="8836716" cy="852864"/>
      </dsp:txXfrm>
    </dsp:sp>
    <dsp:sp modelId="{882A4881-E99C-41BD-B2DA-DEDE53444207}">
      <dsp:nvSpPr>
        <dsp:cNvPr id="0" name=""/>
        <dsp:cNvSpPr/>
      </dsp:nvSpPr>
      <dsp:spPr>
        <a:xfrm>
          <a:off x="0" y="1199259"/>
          <a:ext cx="8928992" cy="9451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Da tali considerazioni, anche in recepimento di specifiche previsioni normative, il presente Piano delle Performance è stato integrato con il “Piano Operativo per il Lavoro Agile” (POLA) che rappresenta uno strumento programmatico e prospettico in grado di guidare la fase di transizione verso la nuova organizzazione dell’Agenzia. In analogia con i meccanismi di integrazione già adottati negli anni scorsi nei confronti del Piano Triennale per la Prevenzione della Corruzione e della Trasparenza, un obiettivo operativo del Piano delle Performance è stato associato ad obiettivi ed indicatori contenuti nel POLA, al fine di fornire una visione unitaria della direzione da intraprendere ed incanalare tutti gli sforzi verso le medesime traiettorie. </a:t>
          </a:r>
        </a:p>
      </dsp:txBody>
      <dsp:txXfrm>
        <a:off x="46138" y="1245397"/>
        <a:ext cx="8836716" cy="852864"/>
      </dsp:txXfrm>
    </dsp:sp>
    <dsp:sp modelId="{A93D750C-CE22-404E-8785-60DB11F5E583}">
      <dsp:nvSpPr>
        <dsp:cNvPr id="0" name=""/>
        <dsp:cNvSpPr/>
      </dsp:nvSpPr>
      <dsp:spPr>
        <a:xfrm>
          <a:off x="0" y="2176080"/>
          <a:ext cx="8928992" cy="9451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dirty="0"/>
            <a:t>Oltre alla complessa ed articolata gestione dell’emergenza sanitaria ed allo svolgimento delle attività istituzionali affidate dalla normativa nazionale e comunitaria agli Organismi Pagatori in Agricoltura, nel corso del 2020 l’ARCEA ha dovuto affrontare la delicata situazione connessa alla procedura di revisione del riconoscimento aperta dal Ministero delle Politiche delle Agricole nel 2019, che avrebbe dovuto giungere a conclusione nel mese di Marzo dell’anno appena trascorso ma ha subito, anche a causa della situazione sanitaria, una dilatazione ed ha richiesto un Audit straordinario da parte della Commissione Europea, svolto in modalità remoto nello scorso mese di Novembre. </a:t>
          </a:r>
        </a:p>
      </dsp:txBody>
      <dsp:txXfrm>
        <a:off x="46138" y="2222218"/>
        <a:ext cx="8836716" cy="852864"/>
      </dsp:txXfrm>
    </dsp:sp>
    <dsp:sp modelId="{C6FC0C28-ECAC-42CF-AC10-57F2560EDF64}">
      <dsp:nvSpPr>
        <dsp:cNvPr id="0" name=""/>
        <dsp:cNvSpPr/>
      </dsp:nvSpPr>
      <dsp:spPr>
        <a:xfrm>
          <a:off x="0" y="3152900"/>
          <a:ext cx="8928992" cy="9451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Tutti gli uffici dell’Agenzia, pertanto, sono stati impegnati (ed in parte lo sono ancora allo attuale) nell’implementazione di azioni correttive incentrate soprattutto su tre aspetti: la dotazione del personale, la revisione del rapporto di delega in essere con il Dipartimento Agricoltura della Regione Calabria e l’attività di controllo sugli organismi delegati, con particolare riferimento ai Centri di Assistenza Agricola. </a:t>
          </a:r>
        </a:p>
      </dsp:txBody>
      <dsp:txXfrm>
        <a:off x="46138" y="3199038"/>
        <a:ext cx="8836716" cy="8528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65DEC-D5B2-48C2-9DA1-FF925559124F}">
      <dsp:nvSpPr>
        <dsp:cNvPr id="0" name=""/>
        <dsp:cNvSpPr/>
      </dsp:nvSpPr>
      <dsp:spPr>
        <a:xfrm>
          <a:off x="0" y="2400"/>
          <a:ext cx="8928992" cy="15584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La Giunta Regionale ha affidato al Commissario dell’ARCEA, il compito di predisporre un Piano Strategico finalizzato, in recepimento di specifiche richieste avanzate dai Servizi della Commissione Europea e dal Ministero delle Politiche Agricole, Alimentari, Forestali e del Turismo (MIPAAFT), a superare i limiti connessi alla capacità </a:t>
          </a:r>
          <a:r>
            <a:rPr lang="it-IT" sz="1800" kern="1200" dirty="0" err="1"/>
            <a:t>assunzionale</a:t>
          </a:r>
          <a:r>
            <a:rPr lang="it-IT" sz="1800" kern="1200" dirty="0"/>
            <a:t> dell’Agenzia, anche attraverso l’ampliamento dei suoi compiti istituzionali e, in particolare, a verificare: </a:t>
          </a:r>
        </a:p>
      </dsp:txBody>
      <dsp:txXfrm>
        <a:off x="76077" y="78477"/>
        <a:ext cx="8776838" cy="1406285"/>
      </dsp:txXfrm>
    </dsp:sp>
    <dsp:sp modelId="{23B7B875-F46C-4DBB-97DD-9CEAC2B6EA6A}">
      <dsp:nvSpPr>
        <dsp:cNvPr id="0" name=""/>
        <dsp:cNvSpPr/>
      </dsp:nvSpPr>
      <dsp:spPr>
        <a:xfrm>
          <a:off x="0" y="1560839"/>
          <a:ext cx="8928992" cy="2757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22860" rIns="128016" bIns="22860" numCol="1" spcCol="1270" anchor="t" anchorCtr="0">
          <a:noAutofit/>
        </a:bodyPr>
        <a:lstStyle/>
        <a:p>
          <a:pPr marL="114300" lvl="1" indent="-114300" algn="l" defTabSz="622300">
            <a:lnSpc>
              <a:spcPct val="90000"/>
            </a:lnSpc>
            <a:spcBef>
              <a:spcPct val="0"/>
            </a:spcBef>
            <a:spcAft>
              <a:spcPct val="20000"/>
            </a:spcAft>
            <a:buFont typeface="Symbol" panose="05050102010706020507" pitchFamily="18" charset="2"/>
            <a:buChar char=""/>
          </a:pPr>
          <a:r>
            <a:rPr lang="it-IT" sz="1400" kern="1200" dirty="0"/>
            <a:t>la possibilità per l’ARCEA di acquisire, al termine delle necessarie interlocuzioni istituzionali con le autorità competenti e dei processi di accreditamento previsti dalla normativa di settore, talune competenze tipiche di un Organismo Pagatore in Agricoltura che attualmente sono gestite da AGEA o da altri enti, quali ad esempio l’OCM, il settore vitivinicolo, la Pesca, </a:t>
          </a:r>
          <a:r>
            <a:rPr lang="it-IT" sz="1400" kern="1200" dirty="0" err="1"/>
            <a:t>etc</a:t>
          </a:r>
          <a:r>
            <a:rPr lang="it-IT" sz="1400" kern="1200" dirty="0"/>
            <a:t>; </a:t>
          </a:r>
        </a:p>
        <a:p>
          <a:pPr marL="114300" lvl="1" indent="-114300" algn="l" defTabSz="622300">
            <a:lnSpc>
              <a:spcPct val="90000"/>
            </a:lnSpc>
            <a:spcBef>
              <a:spcPct val="0"/>
            </a:spcBef>
            <a:spcAft>
              <a:spcPct val="20000"/>
            </a:spcAft>
            <a:buFont typeface="Symbol" panose="05050102010706020507" pitchFamily="18" charset="2"/>
            <a:buChar char=""/>
          </a:pPr>
          <a:r>
            <a:rPr lang="it-IT" sz="1400" kern="1200"/>
            <a:t>l’opportunità per l’Agenzia di gestire direttamente alcune funzioni che attualmente sono delegate a soggetti esterni, quali ad esempio il monitoraggio satellitare, la gestione di particolari tipologie di controlli, etc; </a:t>
          </a:r>
        </a:p>
        <a:p>
          <a:pPr marL="114300" lvl="1" indent="-114300" algn="l" defTabSz="622300">
            <a:lnSpc>
              <a:spcPct val="90000"/>
            </a:lnSpc>
            <a:spcBef>
              <a:spcPct val="0"/>
            </a:spcBef>
            <a:spcAft>
              <a:spcPct val="20000"/>
            </a:spcAft>
            <a:buFont typeface="Symbol" panose="05050102010706020507" pitchFamily="18" charset="2"/>
            <a:buChar char=""/>
          </a:pPr>
          <a:r>
            <a:rPr lang="it-IT" sz="1400" kern="1200" dirty="0"/>
            <a:t>i vantaggi derivanti dalla costituzione presso l’ARCEA di un “polo di innovazione tecnologica” che, basandosi sulla natura fortemente informatizzata dei processi già operativi all’interno dell’Agenzia, possa favorire la digitalizzazione delle attività dell’intera filiera amministrativa sottesa alla gestione delle politiche agricole regionali, la promozione di attività antifrode, l’automazione dei procedimenti, la semplificazione delle procedure di controllo ed erogazione dei contributi alle aziende agricole calabresi; </a:t>
          </a:r>
        </a:p>
        <a:p>
          <a:pPr marL="114300" lvl="1" indent="-114300" algn="l" defTabSz="622300">
            <a:lnSpc>
              <a:spcPct val="90000"/>
            </a:lnSpc>
            <a:spcBef>
              <a:spcPct val="0"/>
            </a:spcBef>
            <a:spcAft>
              <a:spcPct val="20000"/>
            </a:spcAft>
            <a:buFont typeface="Symbol" panose="05050102010706020507" pitchFamily="18" charset="2"/>
            <a:buChar char=""/>
          </a:pPr>
          <a:r>
            <a:rPr lang="it-IT" sz="1400" kern="1200"/>
            <a:t>il miglioramento dei servizi offerti agli operatori del comparto agricolo derivante dall’apertura di sportelli informativi dislocati sul territorio regionale, eventualmente anche utilizzando le sedi periferiche della Giunta Regionale. </a:t>
          </a:r>
        </a:p>
      </dsp:txBody>
      <dsp:txXfrm>
        <a:off x="0" y="1560839"/>
        <a:ext cx="8928992" cy="2757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AE97C-4962-48F4-A689-9009A75D45DE}">
      <dsp:nvSpPr>
        <dsp:cNvPr id="0" name=""/>
        <dsp:cNvSpPr/>
      </dsp:nvSpPr>
      <dsp:spPr>
        <a:xfrm>
          <a:off x="0" y="134204"/>
          <a:ext cx="8928992" cy="7850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a:t>Un ulteriore elemento di complessità che ha caratterizzato il 2020 è rappresentato dalla prosecuzione del Piano d’azione avviato negli scorsi e finalizzato, in estrema sintesi, a contenere entro i limiti previsti dalla normativa comunitaria il cosiddetto “tasso di errore” nelle erogazioni, che può essere, in estrema sintesi, descritto come la differenza tra l’importo richiesto dai beneficiari, in sede di presentazione delle domande, e quello determinato, al netto delle sanzioni, dall’Organismo Pagatore in seguito ai “controlli in loco”. </a:t>
          </a:r>
        </a:p>
      </dsp:txBody>
      <dsp:txXfrm>
        <a:off x="38324" y="172528"/>
        <a:ext cx="8852344" cy="708422"/>
      </dsp:txXfrm>
    </dsp:sp>
    <dsp:sp modelId="{B6FE4FE8-6952-4F01-9B45-06C1598B0554}">
      <dsp:nvSpPr>
        <dsp:cNvPr id="0" name=""/>
        <dsp:cNvSpPr/>
      </dsp:nvSpPr>
      <dsp:spPr>
        <a:xfrm>
          <a:off x="0" y="950955"/>
          <a:ext cx="8928992" cy="78507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dirty="0"/>
            <a:t>Il tasso di errore, invero, assume un’importanza strategica per la Commissione Europea che richiede ai Direttori degli Organismi Pagatori di esprimere una valutazione sul suo andamento e sugli eventuali deterioramenti all’interno della “Dichiarazione di Affidabilità” inoltrata annualmente ai servizi comunitari. </a:t>
          </a:r>
        </a:p>
      </dsp:txBody>
      <dsp:txXfrm>
        <a:off x="38324" y="989279"/>
        <a:ext cx="8852344" cy="708422"/>
      </dsp:txXfrm>
    </dsp:sp>
    <dsp:sp modelId="{86866927-36E2-47D0-B9DD-645CC85FA002}">
      <dsp:nvSpPr>
        <dsp:cNvPr id="0" name=""/>
        <dsp:cNvSpPr/>
      </dsp:nvSpPr>
      <dsp:spPr>
        <a:xfrm>
          <a:off x="0" y="1767705"/>
          <a:ext cx="8928992" cy="7850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dirty="0"/>
            <a:t>A tal proposito, è opportuno ribadire come, a partire dal 2019, l’Agenzia abbia dovuto impiegare energie, risorse umane e finanziare per affrontare formalmente il progressivo aumento, dovuto a molteplici cause endogene ed esogene, del tasso registratosi nelle ultime annualità attraverso un articolato Piano di Azione condiviso con le autorità nazionali ed europee nel quale sono state previste contromisure finalizzate a riportare gradualmente la percentuale di errore entro limiti accettabili. </a:t>
          </a:r>
        </a:p>
      </dsp:txBody>
      <dsp:txXfrm>
        <a:off x="38324" y="1806029"/>
        <a:ext cx="8852344" cy="708422"/>
      </dsp:txXfrm>
    </dsp:sp>
    <dsp:sp modelId="{8CE40DAB-816A-41C0-8CB1-0154CA8F61E3}">
      <dsp:nvSpPr>
        <dsp:cNvPr id="0" name=""/>
        <dsp:cNvSpPr/>
      </dsp:nvSpPr>
      <dsp:spPr>
        <a:xfrm>
          <a:off x="0" y="2584454"/>
          <a:ext cx="8928992" cy="78507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dirty="0"/>
            <a:t>Conseguentemente, a partire dall’anno 2019 l’ARCEA ha deciso di orientare anche il Ciclo delle Performance verso le tematiche sopra descritte per riconnettere anche le valutazioni di tutto il personale ai risultati prodotti dal predetto Piano di Azione e dalle successive attività di “mantenimento”, puntando in tale modo sia a canalizzare tutti gli sforzi verso un obiettivo di fondamentale importanza sia ad integrare tra loro, come previsto dalla normativa, i diversi documenti Strategici adottati per il perseguimento dei propri obiettivi istituzionali. </a:t>
          </a:r>
        </a:p>
      </dsp:txBody>
      <dsp:txXfrm>
        <a:off x="38324" y="2622778"/>
        <a:ext cx="8852344" cy="708422"/>
      </dsp:txXfrm>
    </dsp:sp>
    <dsp:sp modelId="{8A214F5A-E55F-43F0-916C-9F98AB9B17D4}">
      <dsp:nvSpPr>
        <dsp:cNvPr id="0" name=""/>
        <dsp:cNvSpPr/>
      </dsp:nvSpPr>
      <dsp:spPr>
        <a:xfrm>
          <a:off x="0" y="3401205"/>
          <a:ext cx="8928992" cy="7850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dirty="0"/>
            <a:t>Il Piano 2020, pertanto, si è posto, sia pur in un mutato quadro di riferimento, nel solco del percorso sperimentale avviato nel 2019 tramite il quale l’Agenzia intende attribuire priorità elevata alle attività di riduzione del tasso di errore anche attraverso la rivisitazione di obiettivi ed indicatori, sia di impatto che operativi. </a:t>
          </a:r>
        </a:p>
      </dsp:txBody>
      <dsp:txXfrm>
        <a:off x="38324" y="3439529"/>
        <a:ext cx="8852344" cy="7084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44E9F-3C65-4725-8A2C-3BA392496F0D}">
      <dsp:nvSpPr>
        <dsp:cNvPr id="0" name=""/>
        <dsp:cNvSpPr/>
      </dsp:nvSpPr>
      <dsp:spPr>
        <a:xfrm>
          <a:off x="45635" y="2349923"/>
          <a:ext cx="1934690" cy="79095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Obiettivi strategici (3)</a:t>
          </a:r>
        </a:p>
      </dsp:txBody>
      <dsp:txXfrm>
        <a:off x="68801" y="2373089"/>
        <a:ext cx="1888358" cy="744622"/>
      </dsp:txXfrm>
    </dsp:sp>
    <dsp:sp modelId="{5D5F1A98-F290-4E7F-A5D2-9843E0FAC634}">
      <dsp:nvSpPr>
        <dsp:cNvPr id="0" name=""/>
        <dsp:cNvSpPr/>
      </dsp:nvSpPr>
      <dsp:spPr>
        <a:xfrm>
          <a:off x="1980325" y="2719356"/>
          <a:ext cx="454772" cy="52088"/>
        </a:xfrm>
        <a:custGeom>
          <a:avLst/>
          <a:gdLst/>
          <a:ahLst/>
          <a:cxnLst/>
          <a:rect l="0" t="0" r="0" b="0"/>
          <a:pathLst>
            <a:path>
              <a:moveTo>
                <a:pt x="0" y="26044"/>
              </a:moveTo>
              <a:lnTo>
                <a:pt x="454772" y="26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196342" y="2734031"/>
        <a:ext cx="22738" cy="22738"/>
      </dsp:txXfrm>
    </dsp:sp>
    <dsp:sp modelId="{79509887-CB69-4482-A1BC-2DFE04511A06}">
      <dsp:nvSpPr>
        <dsp:cNvPr id="0" name=""/>
        <dsp:cNvSpPr/>
      </dsp:nvSpPr>
      <dsp:spPr>
        <a:xfrm>
          <a:off x="2435097" y="2322628"/>
          <a:ext cx="2024239" cy="8455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Obiettivi Operativi (10)</a:t>
          </a:r>
        </a:p>
      </dsp:txBody>
      <dsp:txXfrm>
        <a:off x="2459862" y="2347393"/>
        <a:ext cx="1974709" cy="796015"/>
      </dsp:txXfrm>
    </dsp:sp>
    <dsp:sp modelId="{F1699CC2-FDA0-4388-9468-EE79D2DAE2ED}">
      <dsp:nvSpPr>
        <dsp:cNvPr id="0" name=""/>
        <dsp:cNvSpPr/>
      </dsp:nvSpPr>
      <dsp:spPr>
        <a:xfrm rot="19099921">
          <a:off x="4337137" y="2398237"/>
          <a:ext cx="966045" cy="52088"/>
        </a:xfrm>
        <a:custGeom>
          <a:avLst/>
          <a:gdLst/>
          <a:ahLst/>
          <a:cxnLst/>
          <a:rect l="0" t="0" r="0" b="0"/>
          <a:pathLst>
            <a:path>
              <a:moveTo>
                <a:pt x="0" y="26044"/>
              </a:moveTo>
              <a:lnTo>
                <a:pt x="966045"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796008" y="2400130"/>
        <a:ext cx="48302" cy="48302"/>
      </dsp:txXfrm>
    </dsp:sp>
    <dsp:sp modelId="{39B238D7-DD9A-4699-8CD7-8E52CF0DFD7A}">
      <dsp:nvSpPr>
        <dsp:cNvPr id="0" name=""/>
        <dsp:cNvSpPr/>
      </dsp:nvSpPr>
      <dsp:spPr>
        <a:xfrm>
          <a:off x="5180982" y="1683954"/>
          <a:ext cx="2020737" cy="8384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Indicatori (24), con Target e Fonte</a:t>
          </a:r>
        </a:p>
      </dsp:txBody>
      <dsp:txXfrm>
        <a:off x="5205538" y="1708510"/>
        <a:ext cx="1971625" cy="789301"/>
      </dsp:txXfrm>
    </dsp:sp>
    <dsp:sp modelId="{499A2C15-7165-4B0E-8787-65BB663FAE2E}">
      <dsp:nvSpPr>
        <dsp:cNvPr id="0" name=""/>
        <dsp:cNvSpPr/>
      </dsp:nvSpPr>
      <dsp:spPr>
        <a:xfrm rot="2521707">
          <a:off x="4334407" y="3044567"/>
          <a:ext cx="971504" cy="52088"/>
        </a:xfrm>
        <a:custGeom>
          <a:avLst/>
          <a:gdLst/>
          <a:ahLst/>
          <a:cxnLst/>
          <a:rect l="0" t="0" r="0" b="0"/>
          <a:pathLst>
            <a:path>
              <a:moveTo>
                <a:pt x="0" y="26044"/>
              </a:moveTo>
              <a:lnTo>
                <a:pt x="971504"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795872" y="3046324"/>
        <a:ext cx="48575" cy="48575"/>
      </dsp:txXfrm>
    </dsp:sp>
    <dsp:sp modelId="{7312BE68-C625-4976-A163-1BA91CC6D528}">
      <dsp:nvSpPr>
        <dsp:cNvPr id="0" name=""/>
        <dsp:cNvSpPr/>
      </dsp:nvSpPr>
      <dsp:spPr>
        <a:xfrm>
          <a:off x="5180982" y="2974164"/>
          <a:ext cx="2037125" cy="84331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kern="1200" dirty="0"/>
            <a:t>Strutture (4) ed Uffici (12) coinvolte e relativo peso %</a:t>
          </a:r>
        </a:p>
      </dsp:txBody>
      <dsp:txXfrm>
        <a:off x="5205682" y="2998864"/>
        <a:ext cx="1987725" cy="7939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08DF6-3185-4226-BB6C-2599D66839BF}">
      <dsp:nvSpPr>
        <dsp:cNvPr id="0" name=""/>
        <dsp:cNvSpPr/>
      </dsp:nvSpPr>
      <dsp:spPr>
        <a:xfrm>
          <a:off x="1089" y="885456"/>
          <a:ext cx="4250438" cy="255026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b="1" u="none" kern="1200" dirty="0"/>
            <a:t>Criticità ed opportunità di carattere generale e “strutturale”</a:t>
          </a:r>
          <a:endParaRPr lang="it-IT" sz="2500" u="none" kern="1200" dirty="0"/>
        </a:p>
        <a:p>
          <a:pPr marL="228600" lvl="1" indent="-228600" algn="l" defTabSz="889000">
            <a:lnSpc>
              <a:spcPct val="90000"/>
            </a:lnSpc>
            <a:spcBef>
              <a:spcPct val="0"/>
            </a:spcBef>
            <a:spcAft>
              <a:spcPct val="15000"/>
            </a:spcAft>
            <a:buChar char="•"/>
          </a:pPr>
          <a:r>
            <a:rPr lang="it-IT" sz="2000" kern="1200" dirty="0"/>
            <a:t>Dotazione organica insufficiente</a:t>
          </a:r>
        </a:p>
        <a:p>
          <a:pPr marL="228600" lvl="1" indent="-228600" algn="l" defTabSz="889000">
            <a:lnSpc>
              <a:spcPct val="90000"/>
            </a:lnSpc>
            <a:spcBef>
              <a:spcPct val="0"/>
            </a:spcBef>
            <a:spcAft>
              <a:spcPct val="15000"/>
            </a:spcAft>
            <a:buChar char="•"/>
          </a:pPr>
          <a:r>
            <a:rPr lang="it-IT" sz="2000" kern="1200" dirty="0"/>
            <a:t>Bilancio a disposizione non proporzionato alla </a:t>
          </a:r>
          <a:r>
            <a:rPr lang="it-IT" sz="2000" kern="1200" dirty="0" err="1"/>
            <a:t>mission</a:t>
          </a:r>
          <a:endParaRPr lang="it-IT" sz="2000" kern="1200" dirty="0"/>
        </a:p>
      </dsp:txBody>
      <dsp:txXfrm>
        <a:off x="1089" y="885456"/>
        <a:ext cx="4250438" cy="2550262"/>
      </dsp:txXfrm>
    </dsp:sp>
    <dsp:sp modelId="{15D6E372-17D6-4B16-90C0-6D0675F632D4}">
      <dsp:nvSpPr>
        <dsp:cNvPr id="0" name=""/>
        <dsp:cNvSpPr/>
      </dsp:nvSpPr>
      <dsp:spPr>
        <a:xfrm>
          <a:off x="4676571" y="885456"/>
          <a:ext cx="4250438" cy="255026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b="1" u="none" kern="1200" dirty="0"/>
            <a:t>Criticità ed opportunità connesse a taluni obiettivi ed indicatori</a:t>
          </a:r>
          <a:endParaRPr lang="it-IT" sz="2500" u="none" kern="1200" dirty="0"/>
        </a:p>
        <a:p>
          <a:pPr marL="228600" lvl="1" indent="-228600" algn="l" defTabSz="889000">
            <a:lnSpc>
              <a:spcPct val="90000"/>
            </a:lnSpc>
            <a:spcBef>
              <a:spcPct val="0"/>
            </a:spcBef>
            <a:spcAft>
              <a:spcPct val="15000"/>
            </a:spcAft>
            <a:buChar char="•"/>
          </a:pPr>
          <a:r>
            <a:rPr lang="it-IT" sz="2000" kern="1200" dirty="0"/>
            <a:t>Controlli non terminati</a:t>
          </a:r>
        </a:p>
        <a:p>
          <a:pPr marL="228600" lvl="1" indent="-228600" algn="l" defTabSz="889000">
            <a:lnSpc>
              <a:spcPct val="90000"/>
            </a:lnSpc>
            <a:spcBef>
              <a:spcPct val="0"/>
            </a:spcBef>
            <a:spcAft>
              <a:spcPct val="15000"/>
            </a:spcAft>
            <a:buChar char="•"/>
          </a:pPr>
          <a:r>
            <a:rPr lang="it-IT" sz="2000" kern="1200" dirty="0"/>
            <a:t>Miglioramento, rispetto al 2017, nei Piani di Azione implementati in relazione a sessioni di Audit interno</a:t>
          </a:r>
        </a:p>
      </dsp:txBody>
      <dsp:txXfrm>
        <a:off x="4676571" y="885456"/>
        <a:ext cx="4250438" cy="25502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C7C5746-6F61-43ED-91F9-3E8602350968}" type="datetimeFigureOut">
              <a:rPr lang="it-IT"/>
              <a:pPr>
                <a:defRPr/>
              </a:pPr>
              <a:t>04/03/2022</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AF7F8EAA-4200-45D5-9C1B-D69C1B11FAF5}" type="slidenum">
              <a:rPr lang="it-IT"/>
              <a:pPr>
                <a:defRPr/>
              </a:pPr>
              <a:t>‹N›</a:t>
            </a:fld>
            <a:endParaRPr lang="it-IT"/>
          </a:p>
        </p:txBody>
      </p:sp>
    </p:spTree>
    <p:extLst>
      <p:ext uri="{BB962C8B-B14F-4D97-AF65-F5344CB8AC3E}">
        <p14:creationId xmlns:p14="http://schemas.microsoft.com/office/powerpoint/2010/main" val="3237095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90B103E-09BC-4077-A578-41E429D6A5E5}" type="datetimeFigureOut">
              <a:rPr lang="it-IT"/>
              <a:pPr>
                <a:defRPr/>
              </a:pPr>
              <a:t>04/03/2022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025B5A7-CC8E-4014-BB14-D2BB3C7B7B01}" type="slidenum">
              <a:rPr lang="it-IT"/>
              <a:pPr>
                <a:defRPr/>
              </a:pPr>
              <a:t>‹N›</a:t>
            </a:fld>
            <a:endParaRPr lang="it-IT"/>
          </a:p>
        </p:txBody>
      </p:sp>
    </p:spTree>
    <p:extLst>
      <p:ext uri="{BB962C8B-B14F-4D97-AF65-F5344CB8AC3E}">
        <p14:creationId xmlns:p14="http://schemas.microsoft.com/office/powerpoint/2010/main" val="1614957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p>
        </p:txBody>
      </p:sp>
      <p:sp>
        <p:nvSpPr>
          <p:cNvPr id="4" name="Segnaposto numero diapositiva 3"/>
          <p:cNvSpPr>
            <a:spLocks noGrp="1"/>
          </p:cNvSpPr>
          <p:nvPr>
            <p:ph type="sldNum" sz="quarter" idx="5"/>
          </p:nvPr>
        </p:nvSpPr>
        <p:spPr/>
        <p:txBody>
          <a:bodyPr/>
          <a:lstStyle/>
          <a:p>
            <a:pPr>
              <a:defRPr/>
            </a:pPr>
            <a:fld id="{9C7E298F-C596-4F17-9761-AE8B673F3628}" type="slidenum">
              <a:rPr lang="it-IT" smtClean="0"/>
              <a:pPr>
                <a:defRPr/>
              </a:pPr>
              <a:t>44</a:t>
            </a:fld>
            <a:endParaRPr lang="it-IT"/>
          </a:p>
        </p:txBody>
      </p:sp>
    </p:spTree>
    <p:extLst>
      <p:ext uri="{BB962C8B-B14F-4D97-AF65-F5344CB8AC3E}">
        <p14:creationId xmlns:p14="http://schemas.microsoft.com/office/powerpoint/2010/main" val="346968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p>
        </p:txBody>
      </p:sp>
      <p:sp>
        <p:nvSpPr>
          <p:cNvPr id="4" name="Segnaposto numero diapositiva 3"/>
          <p:cNvSpPr>
            <a:spLocks noGrp="1"/>
          </p:cNvSpPr>
          <p:nvPr>
            <p:ph type="sldNum" sz="quarter" idx="5"/>
          </p:nvPr>
        </p:nvSpPr>
        <p:spPr/>
        <p:txBody>
          <a:bodyPr/>
          <a:lstStyle/>
          <a:p>
            <a:pPr>
              <a:defRPr/>
            </a:pPr>
            <a:fld id="{D7E5ED0F-8DE6-4338-A7A7-A471A4836A72}" type="slidenum">
              <a:rPr lang="it-IT" smtClean="0"/>
              <a:pPr>
                <a:defRPr/>
              </a:pPr>
              <a:t>51</a:t>
            </a:fld>
            <a:endParaRPr lang="it-IT"/>
          </a:p>
        </p:txBody>
      </p:sp>
    </p:spTree>
    <p:extLst>
      <p:ext uri="{BB962C8B-B14F-4D97-AF65-F5344CB8AC3E}">
        <p14:creationId xmlns:p14="http://schemas.microsoft.com/office/powerpoint/2010/main" val="332371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p>
        </p:txBody>
      </p:sp>
      <p:sp>
        <p:nvSpPr>
          <p:cNvPr id="4" name="Segnaposto numero diapositiva 3"/>
          <p:cNvSpPr>
            <a:spLocks noGrp="1"/>
          </p:cNvSpPr>
          <p:nvPr>
            <p:ph type="sldNum" sz="quarter" idx="5"/>
          </p:nvPr>
        </p:nvSpPr>
        <p:spPr/>
        <p:txBody>
          <a:bodyPr/>
          <a:lstStyle/>
          <a:p>
            <a:pPr>
              <a:defRPr/>
            </a:pPr>
            <a:fld id="{5FF732F4-2A65-4BC8-847B-D8FDCCF8103B}" type="slidenum">
              <a:rPr lang="it-IT" smtClean="0"/>
              <a:pPr>
                <a:defRPr/>
              </a:pPr>
              <a:t>52</a:t>
            </a:fld>
            <a:endParaRPr lang="it-IT"/>
          </a:p>
        </p:txBody>
      </p:sp>
    </p:spTree>
    <p:extLst>
      <p:ext uri="{BB962C8B-B14F-4D97-AF65-F5344CB8AC3E}">
        <p14:creationId xmlns:p14="http://schemas.microsoft.com/office/powerpoint/2010/main" val="249546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pPr>
              <a:defRPr/>
            </a:pPr>
            <a:fld id="{9442EF04-42BF-4FB4-AC98-9C78B04643E4}" type="slidenum">
              <a:rPr lang="it-IT" smtClean="0"/>
              <a:pPr>
                <a:defRPr/>
              </a:pPr>
              <a:t>55</a:t>
            </a:fld>
            <a:endParaRPr lang="it-IT"/>
          </a:p>
        </p:txBody>
      </p:sp>
    </p:spTree>
    <p:extLst>
      <p:ext uri="{BB962C8B-B14F-4D97-AF65-F5344CB8AC3E}">
        <p14:creationId xmlns:p14="http://schemas.microsoft.com/office/powerpoint/2010/main" val="257100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pPr>
              <a:defRPr/>
            </a:pPr>
            <a:fld id="{9442EF04-42BF-4FB4-AC98-9C78B04643E4}" type="slidenum">
              <a:rPr lang="it-IT" smtClean="0"/>
              <a:pPr>
                <a:defRPr/>
              </a:pPr>
              <a:t>56</a:t>
            </a:fld>
            <a:endParaRPr lang="it-IT"/>
          </a:p>
        </p:txBody>
      </p:sp>
    </p:spTree>
    <p:extLst>
      <p:ext uri="{BB962C8B-B14F-4D97-AF65-F5344CB8AC3E}">
        <p14:creationId xmlns:p14="http://schemas.microsoft.com/office/powerpoint/2010/main" val="2493225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arcea.it/" TargetMode="External"/><Relationship Id="rId2" Type="http://schemas.openxmlformats.org/officeDocument/2006/relationships/hyperlink" Target="mailto:info@arcea.it" TargetMode="Externa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arcea.it/" TargetMode="External"/><Relationship Id="rId2" Type="http://schemas.openxmlformats.org/officeDocument/2006/relationships/hyperlink" Target="mailto:info@arcea.it" TargetMode="Externa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2" name="Picture 3" descr="C:\Users\giuseppe.arcidiacono\Documents\rollup_generico.jpg"/>
          <p:cNvPicPr>
            <a:picLocks noChangeAspect="1" noChangeArrowheads="1"/>
          </p:cNvPicPr>
          <p:nvPr userDrawn="1"/>
        </p:nvPicPr>
        <p:blipFill>
          <a:blip r:embed="rId2">
            <a:extLst>
              <a:ext uri="{28A0092B-C50C-407E-A947-70E740481C1C}">
                <a14:useLocalDpi xmlns:a14="http://schemas.microsoft.com/office/drawing/2010/main" val="0"/>
              </a:ext>
            </a:extLst>
          </a:blip>
          <a:srcRect l="45763" t="38908" b="5901"/>
          <a:stretch>
            <a:fillRect/>
          </a:stretch>
        </p:blipFill>
        <p:spPr bwMode="auto">
          <a:xfrm>
            <a:off x="2555875" y="139700"/>
            <a:ext cx="3671888"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giuseppe.arcidiacono\AppData\Local\Microsoft\Windows\Temporary Internet Files\Content.Outlook\PUDTM3NP\template_slide.jpg"/>
          <p:cNvPicPr>
            <a:picLocks noChangeAspect="1" noChangeArrowheads="1"/>
          </p:cNvPicPr>
          <p:nvPr userDrawn="1"/>
        </p:nvPicPr>
        <p:blipFill>
          <a:blip r:embed="rId3">
            <a:extLst>
              <a:ext uri="{28A0092B-C50C-407E-A947-70E740481C1C}">
                <a14:useLocalDpi xmlns:a14="http://schemas.microsoft.com/office/drawing/2010/main" val="0"/>
              </a:ext>
            </a:extLst>
          </a:blip>
          <a:srcRect t="77299" r="55511"/>
          <a:stretch>
            <a:fillRect/>
          </a:stretch>
        </p:blipFill>
        <p:spPr bwMode="auto">
          <a:xfrm>
            <a:off x="2376488" y="5300663"/>
            <a:ext cx="40671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2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04/03/2022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68D94F9-C733-45D5-ACF9-2ABA66CAA6AC}" type="slidenum">
              <a:rPr lang="it-IT"/>
              <a:pPr>
                <a:defRPr/>
              </a:pPr>
              <a:t>‹N›</a:t>
            </a:fld>
            <a:endParaRPr lang="it-IT"/>
          </a:p>
        </p:txBody>
      </p:sp>
    </p:spTree>
    <p:extLst>
      <p:ext uri="{BB962C8B-B14F-4D97-AF65-F5344CB8AC3E}">
        <p14:creationId xmlns:p14="http://schemas.microsoft.com/office/powerpoint/2010/main" val="385575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04/03/2022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2748E50C-EA02-469B-989B-04F545B9FB92}" type="slidenum">
              <a:rPr lang="it-IT"/>
              <a:pPr>
                <a:defRPr/>
              </a:pPr>
              <a:t>‹N›</a:t>
            </a:fld>
            <a:endParaRPr lang="it-IT"/>
          </a:p>
        </p:txBody>
      </p:sp>
    </p:spTree>
    <p:extLst>
      <p:ext uri="{BB962C8B-B14F-4D97-AF65-F5344CB8AC3E}">
        <p14:creationId xmlns:p14="http://schemas.microsoft.com/office/powerpoint/2010/main" val="1152717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04/03/2022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DE43B0F-B26B-4FE1-9A55-FE76BE9D5957}" type="slidenum">
              <a:rPr lang="it-IT"/>
              <a:pPr>
                <a:defRPr/>
              </a:pPr>
              <a:t>‹N›</a:t>
            </a:fld>
            <a:endParaRPr lang="it-IT"/>
          </a:p>
        </p:txBody>
      </p:sp>
    </p:spTree>
    <p:extLst>
      <p:ext uri="{BB962C8B-B14F-4D97-AF65-F5344CB8AC3E}">
        <p14:creationId xmlns:p14="http://schemas.microsoft.com/office/powerpoint/2010/main" val="317143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04/03/2022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18FD087-25F2-402F-8EE5-F86CEB7DEA6C}" type="slidenum">
              <a:rPr lang="it-IT"/>
              <a:pPr>
                <a:defRPr/>
              </a:pPr>
              <a:t>‹N›</a:t>
            </a:fld>
            <a:endParaRPr lang="it-IT"/>
          </a:p>
        </p:txBody>
      </p:sp>
    </p:spTree>
    <p:extLst>
      <p:ext uri="{BB962C8B-B14F-4D97-AF65-F5344CB8AC3E}">
        <p14:creationId xmlns:p14="http://schemas.microsoft.com/office/powerpoint/2010/main" val="3741733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04/03/2022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01BE19D-E96C-4C59-A979-39F248EC59B9}" type="slidenum">
              <a:rPr lang="it-IT"/>
              <a:pPr>
                <a:defRPr/>
              </a:pPr>
              <a:t>‹N›</a:t>
            </a:fld>
            <a:endParaRPr lang="it-IT"/>
          </a:p>
        </p:txBody>
      </p:sp>
    </p:spTree>
    <p:extLst>
      <p:ext uri="{BB962C8B-B14F-4D97-AF65-F5344CB8AC3E}">
        <p14:creationId xmlns:p14="http://schemas.microsoft.com/office/powerpoint/2010/main" val="509691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04/03/2022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1CC2F7A-24DA-4F78-A792-C157743AA107}" type="slidenum">
              <a:rPr lang="it-IT"/>
              <a:pPr>
                <a:defRPr/>
              </a:pPr>
              <a:t>‹N›</a:t>
            </a:fld>
            <a:endParaRPr lang="it-IT"/>
          </a:p>
        </p:txBody>
      </p:sp>
    </p:spTree>
    <p:extLst>
      <p:ext uri="{BB962C8B-B14F-4D97-AF65-F5344CB8AC3E}">
        <p14:creationId xmlns:p14="http://schemas.microsoft.com/office/powerpoint/2010/main" val="982811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D49074-A892-4302-90F8-1FF0EF9C46DC}" type="slidenum">
              <a:rPr lang="it-IT"/>
              <a:pPr>
                <a:defRPr/>
              </a:pPr>
              <a:t>‹N›</a:t>
            </a:fld>
            <a:endParaRPr lang="it-IT"/>
          </a:p>
        </p:txBody>
      </p:sp>
    </p:spTree>
    <p:extLst>
      <p:ext uri="{BB962C8B-B14F-4D97-AF65-F5344CB8AC3E}">
        <p14:creationId xmlns:p14="http://schemas.microsoft.com/office/powerpoint/2010/main" val="1421724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2CC4BCA-37C0-401C-8CA1-FB7585F0C208}" type="slidenum">
              <a:rPr lang="it-IT"/>
              <a:pPr>
                <a:defRPr/>
              </a:pPr>
              <a:t>‹N›</a:t>
            </a:fld>
            <a:endParaRPr lang="it-IT"/>
          </a:p>
        </p:txBody>
      </p:sp>
    </p:spTree>
    <p:extLst>
      <p:ext uri="{BB962C8B-B14F-4D97-AF65-F5344CB8AC3E}">
        <p14:creationId xmlns:p14="http://schemas.microsoft.com/office/powerpoint/2010/main" val="1321777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E6D975B-7410-4F1D-9D8A-E61A5CBBDDC0}" type="slidenum">
              <a:rPr lang="it-IT"/>
              <a:pPr>
                <a:defRPr/>
              </a:pPr>
              <a:t>‹N›</a:t>
            </a:fld>
            <a:endParaRPr lang="it-IT"/>
          </a:p>
        </p:txBody>
      </p:sp>
    </p:spTree>
    <p:extLst>
      <p:ext uri="{BB962C8B-B14F-4D97-AF65-F5344CB8AC3E}">
        <p14:creationId xmlns:p14="http://schemas.microsoft.com/office/powerpoint/2010/main" val="3438143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73BDD65-7737-4AED-892B-4A2B3FDE72C8}" type="slidenum">
              <a:rPr lang="it-IT"/>
              <a:pPr>
                <a:defRPr/>
              </a:pPr>
              <a:t>‹N›</a:t>
            </a:fld>
            <a:endParaRPr lang="it-IT"/>
          </a:p>
        </p:txBody>
      </p:sp>
    </p:spTree>
    <p:extLst>
      <p:ext uri="{BB962C8B-B14F-4D97-AF65-F5344CB8AC3E}">
        <p14:creationId xmlns:p14="http://schemas.microsoft.com/office/powerpoint/2010/main" val="380328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tenuto">
    <p:spTree>
      <p:nvGrpSpPr>
        <p:cNvPr id="1" name=""/>
        <p:cNvGrpSpPr/>
        <p:nvPr/>
      </p:nvGrpSpPr>
      <p:grpSpPr>
        <a:xfrm>
          <a:off x="0" y="0"/>
          <a:ext cx="0" cy="0"/>
          <a:chOff x="0" y="0"/>
          <a:chExt cx="0" cy="0"/>
        </a:xfrm>
      </p:grpSpPr>
      <p:cxnSp>
        <p:nvCxnSpPr>
          <p:cNvPr id="4" name="Connettore 1 3"/>
          <p:cNvCxnSpPr/>
          <p:nvPr userDrawn="1"/>
        </p:nvCxnSpPr>
        <p:spPr>
          <a:xfrm>
            <a:off x="455613" y="6286500"/>
            <a:ext cx="825976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107504" y="908720"/>
            <a:ext cx="8928992" cy="4320480"/>
          </a:xfrm>
          <a:prstGeom prst="rect">
            <a:avLst/>
          </a:prstGeom>
        </p:spPr>
        <p:txBody>
          <a:bodyPr/>
          <a:lstStyle>
            <a:lvl1pPr>
              <a:defRPr baseline="0"/>
            </a:lvl1pPr>
          </a:lstStyle>
          <a:p>
            <a:pPr lvl="0"/>
            <a:r>
              <a:rPr lang="it-IT" dirty="0"/>
              <a:t>Fare clic per modificare stili del testo dello schema</a:t>
            </a:r>
          </a:p>
        </p:txBody>
      </p:sp>
      <p:sp>
        <p:nvSpPr>
          <p:cNvPr id="9" name="Segnaposto contenuto 2"/>
          <p:cNvSpPr>
            <a:spLocks noGrp="1"/>
          </p:cNvSpPr>
          <p:nvPr>
            <p:ph idx="21"/>
          </p:nvPr>
        </p:nvSpPr>
        <p:spPr>
          <a:xfrm>
            <a:off x="88445" y="96085"/>
            <a:ext cx="8948051" cy="740627"/>
          </a:xfrm>
          <a:prstGeom prst="rect">
            <a:avLst/>
          </a:prstGeom>
        </p:spPr>
        <p:txBody>
          <a:bodyPr/>
          <a:lstStyle>
            <a:lvl1pPr>
              <a:defRPr baseline="0"/>
            </a:lvl1pPr>
          </a:lstStyle>
          <a:p>
            <a:pPr lvl="0"/>
            <a:r>
              <a:rPr lang="it-IT" dirty="0"/>
              <a:t>Fare clic per modificare stili del testo dello schema</a:t>
            </a:r>
          </a:p>
        </p:txBody>
      </p:sp>
      <p:sp>
        <p:nvSpPr>
          <p:cNvPr id="6" name="Segnaposto data 3"/>
          <p:cNvSpPr>
            <a:spLocks noGrp="1"/>
          </p:cNvSpPr>
          <p:nvPr>
            <p:ph type="dt" sz="half" idx="22"/>
          </p:nvPr>
        </p:nvSpPr>
        <p:spPr/>
        <p:txBody>
          <a:bodyPr/>
          <a:lstStyle>
            <a:lvl1pPr>
              <a:defRPr sz="1000"/>
            </a:lvl1pPr>
          </a:lstStyle>
          <a:p>
            <a:pPr>
              <a:defRPr/>
            </a:pPr>
            <a:fld id="{D1F5C51E-7C36-40E0-BD63-646968E635C0}" type="datetime1">
              <a:rPr lang="it-IT"/>
              <a:pPr>
                <a:defRPr/>
              </a:pPr>
              <a:t>04/03/2022</a:t>
            </a:fld>
            <a:endParaRPr lang="it-IT" dirty="0"/>
          </a:p>
        </p:txBody>
      </p:sp>
      <p:sp>
        <p:nvSpPr>
          <p:cNvPr id="7" name="Segnaposto piè di pagina 4"/>
          <p:cNvSpPr>
            <a:spLocks noGrp="1"/>
          </p:cNvSpPr>
          <p:nvPr>
            <p:ph type="ftr" sz="quarter" idx="23"/>
          </p:nvPr>
        </p:nvSpPr>
        <p:spPr/>
        <p:txBody>
          <a:bodyPr/>
          <a:lstStyle>
            <a:lvl1pPr>
              <a:defRPr sz="1000"/>
            </a:lvl1pPr>
          </a:lstStyle>
          <a:p>
            <a:pPr>
              <a:defRPr/>
            </a:pPr>
            <a:r>
              <a:rPr lang="it-IT" dirty="0"/>
              <a:t>Nome Cognome Relatore</a:t>
            </a:r>
          </a:p>
          <a:p>
            <a:pPr>
              <a:defRPr/>
            </a:pPr>
            <a:r>
              <a:rPr lang="it-IT" dirty="0"/>
              <a:t>Ruolo</a:t>
            </a:r>
          </a:p>
        </p:txBody>
      </p:sp>
      <p:sp>
        <p:nvSpPr>
          <p:cNvPr id="8" name="Segnaposto numero diapositiva 5"/>
          <p:cNvSpPr>
            <a:spLocks noGrp="1"/>
          </p:cNvSpPr>
          <p:nvPr>
            <p:ph type="sldNum" sz="quarter" idx="24"/>
          </p:nvPr>
        </p:nvSpPr>
        <p:spPr/>
        <p:txBody>
          <a:bodyPr/>
          <a:lstStyle>
            <a:lvl1pPr>
              <a:defRPr/>
            </a:lvl1pPr>
          </a:lstStyle>
          <a:p>
            <a:pPr>
              <a:defRPr/>
            </a:pPr>
            <a:fld id="{1C7D1003-559A-4320-8362-51A1D6BF1414}" type="slidenum">
              <a:rPr lang="it-IT"/>
              <a:pPr>
                <a:defRPr/>
              </a:pPr>
              <a:t>‹N›</a:t>
            </a:fld>
            <a:endParaRPr lang="it-IT"/>
          </a:p>
        </p:txBody>
      </p:sp>
      <p:pic>
        <p:nvPicPr>
          <p:cNvPr id="2" name="Immagine 1"/>
          <p:cNvPicPr>
            <a:picLocks noChangeAspect="1"/>
          </p:cNvPicPr>
          <p:nvPr userDrawn="1"/>
        </p:nvPicPr>
        <p:blipFill>
          <a:blip r:embed="rId2"/>
          <a:stretch>
            <a:fillRect/>
          </a:stretch>
        </p:blipFill>
        <p:spPr>
          <a:xfrm>
            <a:off x="-10768" y="5312616"/>
            <a:ext cx="9144000" cy="1572768"/>
          </a:xfrm>
          <a:prstGeom prst="rect">
            <a:avLst/>
          </a:prstGeom>
        </p:spPr>
      </p:pic>
    </p:spTree>
    <p:extLst>
      <p:ext uri="{BB962C8B-B14F-4D97-AF65-F5344CB8AC3E}">
        <p14:creationId xmlns:p14="http://schemas.microsoft.com/office/powerpoint/2010/main" val="2367334865"/>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4D87D1D-CC3E-4CAE-B37B-A23982A4BDEB}" type="slidenum">
              <a:rPr lang="it-IT"/>
              <a:pPr>
                <a:defRPr/>
              </a:pPr>
              <a:t>‹N›</a:t>
            </a:fld>
            <a:endParaRPr lang="it-IT"/>
          </a:p>
        </p:txBody>
      </p:sp>
    </p:spTree>
    <p:extLst>
      <p:ext uri="{BB962C8B-B14F-4D97-AF65-F5344CB8AC3E}">
        <p14:creationId xmlns:p14="http://schemas.microsoft.com/office/powerpoint/2010/main" val="2397365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04/03/2022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14394AE-74E3-4F6F-BF7C-F62464923049}" type="slidenum">
              <a:rPr lang="it-IT"/>
              <a:pPr>
                <a:defRPr/>
              </a:pPr>
              <a:t>‹N›</a:t>
            </a:fld>
            <a:endParaRPr lang="it-IT"/>
          </a:p>
        </p:txBody>
      </p:sp>
    </p:spTree>
    <p:extLst>
      <p:ext uri="{BB962C8B-B14F-4D97-AF65-F5344CB8AC3E}">
        <p14:creationId xmlns:p14="http://schemas.microsoft.com/office/powerpoint/2010/main" val="677441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04/03/2022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DFAC15C-8AEE-4007-9063-B2F228464512}" type="slidenum">
              <a:rPr lang="it-IT"/>
              <a:pPr>
                <a:defRPr/>
              </a:pPr>
              <a:t>‹N›</a:t>
            </a:fld>
            <a:endParaRPr lang="it-IT"/>
          </a:p>
        </p:txBody>
      </p:sp>
    </p:spTree>
    <p:extLst>
      <p:ext uri="{BB962C8B-B14F-4D97-AF65-F5344CB8AC3E}">
        <p14:creationId xmlns:p14="http://schemas.microsoft.com/office/powerpoint/2010/main" val="4219617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04/03/2022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4A39B3D-B9E7-4209-98B9-4B1B95B638D2}" type="slidenum">
              <a:rPr lang="it-IT"/>
              <a:pPr>
                <a:defRPr/>
              </a:pPr>
              <a:t>‹N›</a:t>
            </a:fld>
            <a:endParaRPr lang="it-IT"/>
          </a:p>
        </p:txBody>
      </p:sp>
    </p:spTree>
    <p:extLst>
      <p:ext uri="{BB962C8B-B14F-4D97-AF65-F5344CB8AC3E}">
        <p14:creationId xmlns:p14="http://schemas.microsoft.com/office/powerpoint/2010/main" val="360744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04/03/2022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4468D68-9705-45A4-BDAA-1E34F87BED3B}" type="slidenum">
              <a:rPr lang="it-IT"/>
              <a:pPr>
                <a:defRPr/>
              </a:pPr>
              <a:t>‹N›</a:t>
            </a:fld>
            <a:endParaRPr lang="it-IT"/>
          </a:p>
        </p:txBody>
      </p:sp>
    </p:spTree>
    <p:extLst>
      <p:ext uri="{BB962C8B-B14F-4D97-AF65-F5344CB8AC3E}">
        <p14:creationId xmlns:p14="http://schemas.microsoft.com/office/powerpoint/2010/main" val="105065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04/03/2022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98AD7A8-B765-4B41-9A29-45F6C9A85486}" type="slidenum">
              <a:rPr lang="it-IT"/>
              <a:pPr>
                <a:defRPr/>
              </a:pPr>
              <a:t>‹N›</a:t>
            </a:fld>
            <a:endParaRPr lang="it-IT"/>
          </a:p>
        </p:txBody>
      </p:sp>
    </p:spTree>
    <p:extLst>
      <p:ext uri="{BB962C8B-B14F-4D97-AF65-F5344CB8AC3E}">
        <p14:creationId xmlns:p14="http://schemas.microsoft.com/office/powerpoint/2010/main" val="85999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04/03/2022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0539729-DDE0-4B65-A91F-65B3BB030152}" type="slidenum">
              <a:rPr lang="it-IT"/>
              <a:pPr>
                <a:defRPr/>
              </a:pPr>
              <a:t>‹N›</a:t>
            </a:fld>
            <a:endParaRPr lang="it-IT"/>
          </a:p>
        </p:txBody>
      </p:sp>
    </p:spTree>
    <p:extLst>
      <p:ext uri="{BB962C8B-B14F-4D97-AF65-F5344CB8AC3E}">
        <p14:creationId xmlns:p14="http://schemas.microsoft.com/office/powerpoint/2010/main" val="3699411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8D2DF43-8EAC-4436-BD12-297E548BAF2D}" type="slidenum">
              <a:rPr lang="it-IT"/>
              <a:pPr>
                <a:defRPr/>
              </a:pPr>
              <a:t>‹N›</a:t>
            </a:fld>
            <a:endParaRPr lang="it-IT"/>
          </a:p>
        </p:txBody>
      </p:sp>
    </p:spTree>
    <p:extLst>
      <p:ext uri="{BB962C8B-B14F-4D97-AF65-F5344CB8AC3E}">
        <p14:creationId xmlns:p14="http://schemas.microsoft.com/office/powerpoint/2010/main" val="718370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DDB194-B071-4F21-B517-59BE9EF001B8}" type="slidenum">
              <a:rPr lang="it-IT"/>
              <a:pPr>
                <a:defRPr/>
              </a:pPr>
              <a:t>‹N›</a:t>
            </a:fld>
            <a:endParaRPr lang="it-IT"/>
          </a:p>
        </p:txBody>
      </p:sp>
    </p:spTree>
    <p:extLst>
      <p:ext uri="{BB962C8B-B14F-4D97-AF65-F5344CB8AC3E}">
        <p14:creationId xmlns:p14="http://schemas.microsoft.com/office/powerpoint/2010/main" val="855405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B96FA5B-AC2F-48D5-A5F7-F897D50402EE}" type="slidenum">
              <a:rPr lang="it-IT"/>
              <a:pPr>
                <a:defRPr/>
              </a:pPr>
              <a:t>‹N›</a:t>
            </a:fld>
            <a:endParaRPr lang="it-IT"/>
          </a:p>
        </p:txBody>
      </p:sp>
    </p:spTree>
    <p:extLst>
      <p:ext uri="{BB962C8B-B14F-4D97-AF65-F5344CB8AC3E}">
        <p14:creationId xmlns:p14="http://schemas.microsoft.com/office/powerpoint/2010/main" val="226190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contenuto">
    <p:spTree>
      <p:nvGrpSpPr>
        <p:cNvPr id="1" name=""/>
        <p:cNvGrpSpPr/>
        <p:nvPr/>
      </p:nvGrpSpPr>
      <p:grpSpPr>
        <a:xfrm>
          <a:off x="0" y="0"/>
          <a:ext cx="0" cy="0"/>
          <a:chOff x="0" y="0"/>
          <a:chExt cx="0" cy="0"/>
        </a:xfrm>
      </p:grpSpPr>
      <p:pic>
        <p:nvPicPr>
          <p:cNvPr id="2" name="Picture 3" descr="C:\Users\giuseppe.arcidiacono\Documents\arcea_cartella_aperta.jpg"/>
          <p:cNvPicPr>
            <a:picLocks noChangeAspect="1" noChangeArrowheads="1"/>
          </p:cNvPicPr>
          <p:nvPr userDrawn="1"/>
        </p:nvPicPr>
        <p:blipFill>
          <a:blip r:embed="rId2">
            <a:extLst>
              <a:ext uri="{28A0092B-C50C-407E-A947-70E740481C1C}">
                <a14:useLocalDpi xmlns:a14="http://schemas.microsoft.com/office/drawing/2010/main" val="0"/>
              </a:ext>
            </a:extLst>
          </a:blip>
          <a:srcRect l="53937" t="20322" b="68738"/>
          <a:stretch>
            <a:fillRect/>
          </a:stretch>
        </p:blipFill>
        <p:spPr bwMode="auto">
          <a:xfrm>
            <a:off x="2124075" y="119063"/>
            <a:ext cx="49133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 y="3741738"/>
            <a:ext cx="91440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230141"/>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9F95AE6-5BED-4624-BCDF-E9E064D8577D}" type="slidenum">
              <a:rPr lang="it-IT"/>
              <a:pPr>
                <a:defRPr/>
              </a:pPr>
              <a:t>‹N›</a:t>
            </a:fld>
            <a:endParaRPr lang="it-IT"/>
          </a:p>
        </p:txBody>
      </p:sp>
    </p:spTree>
    <p:extLst>
      <p:ext uri="{BB962C8B-B14F-4D97-AF65-F5344CB8AC3E}">
        <p14:creationId xmlns:p14="http://schemas.microsoft.com/office/powerpoint/2010/main" val="3383345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485BFF5-8630-411C-B1D3-F177618704B5}" type="slidenum">
              <a:rPr lang="it-IT"/>
              <a:pPr>
                <a:defRPr/>
              </a:pPr>
              <a:t>‹N›</a:t>
            </a:fld>
            <a:endParaRPr lang="it-IT"/>
          </a:p>
        </p:txBody>
      </p:sp>
    </p:spTree>
    <p:extLst>
      <p:ext uri="{BB962C8B-B14F-4D97-AF65-F5344CB8AC3E}">
        <p14:creationId xmlns:p14="http://schemas.microsoft.com/office/powerpoint/2010/main" val="44011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04/03/2022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B8A1C8E-B638-448F-8183-123C63AD4843}" type="slidenum">
              <a:rPr lang="it-IT"/>
              <a:pPr>
                <a:defRPr/>
              </a:pPr>
              <a:t>‹N›</a:t>
            </a:fld>
            <a:endParaRPr lang="it-IT"/>
          </a:p>
        </p:txBody>
      </p:sp>
    </p:spTree>
    <p:extLst>
      <p:ext uri="{BB962C8B-B14F-4D97-AF65-F5344CB8AC3E}">
        <p14:creationId xmlns:p14="http://schemas.microsoft.com/office/powerpoint/2010/main" val="3651253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04/03/2022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D2F9952-9F9B-402F-A2A6-8674B766E6C0}" type="slidenum">
              <a:rPr lang="it-IT"/>
              <a:pPr>
                <a:defRPr/>
              </a:pPr>
              <a:t>‹N›</a:t>
            </a:fld>
            <a:endParaRPr lang="it-IT"/>
          </a:p>
        </p:txBody>
      </p:sp>
    </p:spTree>
    <p:extLst>
      <p:ext uri="{BB962C8B-B14F-4D97-AF65-F5344CB8AC3E}">
        <p14:creationId xmlns:p14="http://schemas.microsoft.com/office/powerpoint/2010/main" val="56999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04/03/2022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F68FDBC-F6A8-4BAA-AF7F-AF755112E308}" type="slidenum">
              <a:rPr lang="it-IT"/>
              <a:pPr>
                <a:defRPr/>
              </a:pPr>
              <a:t>‹N›</a:t>
            </a:fld>
            <a:endParaRPr lang="it-IT"/>
          </a:p>
        </p:txBody>
      </p:sp>
    </p:spTree>
    <p:extLst>
      <p:ext uri="{BB962C8B-B14F-4D97-AF65-F5344CB8AC3E}">
        <p14:creationId xmlns:p14="http://schemas.microsoft.com/office/powerpoint/2010/main" val="3447538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04/03/2022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0D4EE0F-773E-4BE9-8145-6279EE8023AA}" type="slidenum">
              <a:rPr lang="it-IT"/>
              <a:pPr>
                <a:defRPr/>
              </a:pPr>
              <a:t>‹N›</a:t>
            </a:fld>
            <a:endParaRPr lang="it-IT"/>
          </a:p>
        </p:txBody>
      </p:sp>
    </p:spTree>
    <p:extLst>
      <p:ext uri="{BB962C8B-B14F-4D97-AF65-F5344CB8AC3E}">
        <p14:creationId xmlns:p14="http://schemas.microsoft.com/office/powerpoint/2010/main" val="3761140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04/03/2022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D113AA3-52FD-4AC4-A78A-966F871B5394}" type="slidenum">
              <a:rPr lang="it-IT"/>
              <a:pPr>
                <a:defRPr/>
              </a:pPr>
              <a:t>‹N›</a:t>
            </a:fld>
            <a:endParaRPr lang="it-IT"/>
          </a:p>
        </p:txBody>
      </p:sp>
    </p:spTree>
    <p:extLst>
      <p:ext uri="{BB962C8B-B14F-4D97-AF65-F5344CB8AC3E}">
        <p14:creationId xmlns:p14="http://schemas.microsoft.com/office/powerpoint/2010/main" val="743311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04/03/2022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BF4CC5A-D188-4995-9531-6C3052A85DC9}" type="slidenum">
              <a:rPr lang="it-IT"/>
              <a:pPr>
                <a:defRPr/>
              </a:pPr>
              <a:t>‹N›</a:t>
            </a:fld>
            <a:endParaRPr lang="it-IT"/>
          </a:p>
        </p:txBody>
      </p:sp>
    </p:spTree>
    <p:extLst>
      <p:ext uri="{BB962C8B-B14F-4D97-AF65-F5344CB8AC3E}">
        <p14:creationId xmlns:p14="http://schemas.microsoft.com/office/powerpoint/2010/main" val="3974711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E327417-C278-4318-A25D-C1AB08DE9FEA}" type="slidenum">
              <a:rPr lang="it-IT"/>
              <a:pPr>
                <a:defRPr/>
              </a:pPr>
              <a:t>‹N›</a:t>
            </a:fld>
            <a:endParaRPr lang="it-IT"/>
          </a:p>
        </p:txBody>
      </p:sp>
    </p:spTree>
    <p:extLst>
      <p:ext uri="{BB962C8B-B14F-4D97-AF65-F5344CB8AC3E}">
        <p14:creationId xmlns:p14="http://schemas.microsoft.com/office/powerpoint/2010/main" val="3684057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248F85-ADB0-469B-B3E5-901703AE60F3}" type="slidenum">
              <a:rPr lang="it-IT"/>
              <a:pPr>
                <a:defRPr/>
              </a:pPr>
              <a:t>‹N›</a:t>
            </a:fld>
            <a:endParaRPr lang="it-IT"/>
          </a:p>
        </p:txBody>
      </p:sp>
    </p:spTree>
    <p:extLst>
      <p:ext uri="{BB962C8B-B14F-4D97-AF65-F5344CB8AC3E}">
        <p14:creationId xmlns:p14="http://schemas.microsoft.com/office/powerpoint/2010/main" val="252866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ringraziamenti">
    <p:spTree>
      <p:nvGrpSpPr>
        <p:cNvPr id="1" name=""/>
        <p:cNvGrpSpPr/>
        <p:nvPr/>
      </p:nvGrpSpPr>
      <p:grpSpPr>
        <a:xfrm>
          <a:off x="0" y="0"/>
          <a:ext cx="0" cy="0"/>
          <a:chOff x="0" y="0"/>
          <a:chExt cx="0" cy="0"/>
        </a:xfrm>
      </p:grpSpPr>
      <p:grpSp>
        <p:nvGrpSpPr>
          <p:cNvPr id="2" name="Gruppo 5"/>
          <p:cNvGrpSpPr>
            <a:grpSpLocks/>
          </p:cNvGrpSpPr>
          <p:nvPr userDrawn="1"/>
        </p:nvGrpSpPr>
        <p:grpSpPr bwMode="auto">
          <a:xfrm>
            <a:off x="1357313" y="2820988"/>
            <a:ext cx="6429375" cy="1216025"/>
            <a:chOff x="0" y="103170"/>
            <a:chExt cx="6429420" cy="1216800"/>
          </a:xfrm>
        </p:grpSpPr>
        <p:sp>
          <p:nvSpPr>
            <p:cNvPr id="3" name="Rettangolo arrotondato 2"/>
            <p:cNvSpPr/>
            <p:nvPr userDrawn="1"/>
          </p:nvSpPr>
          <p:spPr>
            <a:xfrm>
              <a:off x="0" y="103170"/>
              <a:ext cx="6429420" cy="12168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ttangolo 3"/>
            <p:cNvSpPr/>
            <p:nvPr userDrawn="1"/>
          </p:nvSpPr>
          <p:spPr>
            <a:xfrm>
              <a:off x="58737" y="161944"/>
              <a:ext cx="6311944" cy="109925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eaLnBrk="1" fontAlgn="auto" hangingPunct="1">
                <a:spcBef>
                  <a:spcPts val="0"/>
                </a:spcBef>
                <a:spcAft>
                  <a:spcPts val="0"/>
                </a:spcAft>
                <a:defRPr/>
              </a:pPr>
              <a:r>
                <a:rPr lang="it-IT" sz="2800" dirty="0"/>
                <a:t>Grazie per l’attenzione</a:t>
              </a:r>
            </a:p>
          </p:txBody>
        </p:sp>
      </p:grpSp>
      <p:sp>
        <p:nvSpPr>
          <p:cNvPr id="5" name="CasellaDiTesto 4"/>
          <p:cNvSpPr txBox="1">
            <a:spLocks noChangeArrowheads="1"/>
          </p:cNvSpPr>
          <p:nvPr userDrawn="1"/>
        </p:nvSpPr>
        <p:spPr bwMode="auto">
          <a:xfrm>
            <a:off x="1652588" y="5372100"/>
            <a:ext cx="5838825" cy="1230313"/>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a:solidFill>
                  <a:srgbClr val="A6A6A6"/>
                </a:solidFill>
                <a:latin typeface="Calibri" pitchFamily="34" charset="0"/>
              </a:rPr>
              <a:t>ARCEA</a:t>
            </a:r>
          </a:p>
          <a:p>
            <a:pPr algn="ctr" eaLnBrk="1" hangingPunct="1">
              <a:defRPr/>
            </a:pPr>
            <a:r>
              <a:rPr lang="it-IT" sz="1400" b="1">
                <a:solidFill>
                  <a:srgbClr val="A6A6A6"/>
                </a:solidFill>
                <a:latin typeface="Calibri" pitchFamily="34" charset="0"/>
              </a:rPr>
              <a:t>Agenzia Regione Calabria per le Erogazioni in Agricoltura</a:t>
            </a:r>
          </a:p>
          <a:p>
            <a:pPr algn="ctr" eaLnBrk="1" hangingPunct="1">
              <a:defRPr/>
            </a:pPr>
            <a:r>
              <a:rPr lang="it-IT" sz="1400" b="1">
                <a:solidFill>
                  <a:srgbClr val="A6A6A6"/>
                </a:solidFill>
                <a:latin typeface="Calibri" pitchFamily="34" charset="0"/>
              </a:rPr>
              <a:t>Via E. Molè – 88100 CATANZARO </a:t>
            </a:r>
          </a:p>
          <a:p>
            <a:pPr algn="ctr" eaLnBrk="1" hangingPunct="1">
              <a:defRPr/>
            </a:pPr>
            <a:r>
              <a:rPr lang="it-IT" sz="1400" b="1">
                <a:solidFill>
                  <a:srgbClr val="A6A6A6"/>
                </a:solidFill>
                <a:latin typeface="Calibri" pitchFamily="34" charset="0"/>
              </a:rPr>
              <a:t>Tel. 0961\750564 - Fax. 0961\750338 – </a:t>
            </a:r>
            <a:r>
              <a:rPr lang="it-IT" sz="1400" b="1">
                <a:solidFill>
                  <a:srgbClr val="A6A6A6"/>
                </a:solidFill>
                <a:latin typeface="Calibri" pitchFamily="34" charset="0"/>
                <a:hlinkClick r:id="rId2"/>
              </a:rPr>
              <a:t>info@arcea.it</a:t>
            </a:r>
            <a:r>
              <a:rPr lang="it-IT" sz="1400" b="1">
                <a:solidFill>
                  <a:srgbClr val="A6A6A6"/>
                </a:solidFill>
                <a:latin typeface="Calibri" pitchFamily="34" charset="0"/>
              </a:rPr>
              <a:t>  - </a:t>
            </a:r>
            <a:r>
              <a:rPr lang="it-IT" sz="1400" b="1">
                <a:solidFill>
                  <a:srgbClr val="A6A6A6"/>
                </a:solidFill>
                <a:latin typeface="Calibri" pitchFamily="34" charset="0"/>
                <a:hlinkClick r:id="rId3"/>
              </a:rPr>
              <a:t>http://www.arcea.it</a:t>
            </a:r>
            <a:r>
              <a:rPr lang="it-IT" sz="1400" b="1">
                <a:solidFill>
                  <a:srgbClr val="A6A6A6"/>
                </a:solidFill>
                <a:latin typeface="Calibri" pitchFamily="34" charset="0"/>
              </a:rPr>
              <a:t> </a:t>
            </a:r>
          </a:p>
          <a:p>
            <a:pPr algn="ctr" eaLnBrk="1" hangingPunct="1">
              <a:defRPr/>
            </a:pPr>
            <a:endParaRPr lang="it-IT">
              <a:solidFill>
                <a:srgbClr val="A6A6A6"/>
              </a:solidFill>
              <a:latin typeface="Calibri" pitchFamily="34" charset="0"/>
            </a:endParaRPr>
          </a:p>
        </p:txBody>
      </p:sp>
      <p:pic>
        <p:nvPicPr>
          <p:cNvPr id="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571750" y="642938"/>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09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hiusura">
    <p:spTree>
      <p:nvGrpSpPr>
        <p:cNvPr id="1" name=""/>
        <p:cNvGrpSpPr/>
        <p:nvPr/>
      </p:nvGrpSpPr>
      <p:grpSpPr>
        <a:xfrm>
          <a:off x="0" y="0"/>
          <a:ext cx="0" cy="0"/>
          <a:chOff x="0" y="0"/>
          <a:chExt cx="0" cy="0"/>
        </a:xfrm>
      </p:grpSpPr>
      <p:sp>
        <p:nvSpPr>
          <p:cNvPr id="2" name="CasellaDiTesto 1"/>
          <p:cNvSpPr txBox="1">
            <a:spLocks noChangeArrowheads="1"/>
          </p:cNvSpPr>
          <p:nvPr userDrawn="1"/>
        </p:nvSpPr>
        <p:spPr bwMode="auto">
          <a:xfrm>
            <a:off x="1673225" y="5372100"/>
            <a:ext cx="5797550" cy="954088"/>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a:solidFill>
                  <a:srgbClr val="A6A6A6"/>
                </a:solidFill>
                <a:latin typeface="Calibri" pitchFamily="34" charset="0"/>
              </a:rPr>
              <a:t>ARCEA</a:t>
            </a:r>
          </a:p>
          <a:p>
            <a:pPr algn="ctr" eaLnBrk="1" hangingPunct="1">
              <a:defRPr/>
            </a:pPr>
            <a:r>
              <a:rPr lang="it-IT" sz="1400" b="1">
                <a:solidFill>
                  <a:srgbClr val="A6A6A6"/>
                </a:solidFill>
                <a:latin typeface="Calibri" pitchFamily="34" charset="0"/>
              </a:rPr>
              <a:t>Agenzia Regione Calabria per le Erogazioni in Agricoltura</a:t>
            </a:r>
          </a:p>
          <a:p>
            <a:pPr algn="ctr" eaLnBrk="1" hangingPunct="1">
              <a:defRPr/>
            </a:pPr>
            <a:r>
              <a:rPr lang="it-IT" sz="1400" b="1">
                <a:solidFill>
                  <a:srgbClr val="A6A6A6"/>
                </a:solidFill>
                <a:latin typeface="Calibri" pitchFamily="34" charset="0"/>
              </a:rPr>
              <a:t>Via E. Molè – 88100 CATANZARO </a:t>
            </a:r>
          </a:p>
          <a:p>
            <a:pPr algn="ctr" eaLnBrk="1" hangingPunct="1">
              <a:defRPr/>
            </a:pPr>
            <a:r>
              <a:rPr lang="it-IT" sz="1400" b="1">
                <a:solidFill>
                  <a:srgbClr val="A6A6A6"/>
                </a:solidFill>
                <a:latin typeface="Calibri" pitchFamily="34" charset="0"/>
              </a:rPr>
              <a:t>Tel. 0961\750564 - Fax. 0961\750338 – </a:t>
            </a:r>
            <a:r>
              <a:rPr lang="it-IT" sz="1400" b="1">
                <a:solidFill>
                  <a:srgbClr val="A6A6A6"/>
                </a:solidFill>
                <a:latin typeface="Calibri" pitchFamily="34" charset="0"/>
                <a:hlinkClick r:id="rId2"/>
              </a:rPr>
              <a:t>info@arcea.it</a:t>
            </a:r>
            <a:r>
              <a:rPr lang="it-IT" sz="1400" b="1">
                <a:solidFill>
                  <a:srgbClr val="A6A6A6"/>
                </a:solidFill>
                <a:latin typeface="Calibri" pitchFamily="34" charset="0"/>
              </a:rPr>
              <a:t>  - </a:t>
            </a:r>
            <a:r>
              <a:rPr lang="it-IT" sz="1400" b="1">
                <a:solidFill>
                  <a:srgbClr val="A6A6A6"/>
                </a:solidFill>
                <a:latin typeface="Calibri" pitchFamily="34" charset="0"/>
                <a:hlinkClick r:id="rId3"/>
              </a:rPr>
              <a:t>http://www.arcea.it</a:t>
            </a:r>
            <a:endParaRPr lang="it-IT" sz="1400">
              <a:solidFill>
                <a:srgbClr val="A6A6A6"/>
              </a:solidFill>
              <a:latin typeface="Calibri" pitchFamily="34" charset="0"/>
            </a:endParaRPr>
          </a:p>
        </p:txBody>
      </p:sp>
      <p:pic>
        <p:nvPicPr>
          <p:cNvPr id="3"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714625" y="2857500"/>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28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3E963258-A4DC-4E98-AA83-4C6295DC088B}"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C9AF6B-3222-4993-ACE2-E8240E256062}" type="slidenum">
              <a:rPr lang="it-IT"/>
              <a:pPr>
                <a:defRPr/>
              </a:pPr>
              <a:t>‹N›</a:t>
            </a:fld>
            <a:endParaRPr lang="it-IT"/>
          </a:p>
        </p:txBody>
      </p:sp>
    </p:spTree>
    <p:extLst>
      <p:ext uri="{BB962C8B-B14F-4D97-AF65-F5344CB8AC3E}">
        <p14:creationId xmlns:p14="http://schemas.microsoft.com/office/powerpoint/2010/main" val="299540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3BD089-E511-4094-B1D6-41C83815BD7F}" type="slidenum">
              <a:rPr lang="it-IT"/>
              <a:pPr>
                <a:defRPr/>
              </a:pPr>
              <a:t>‹N›</a:t>
            </a:fld>
            <a:endParaRPr lang="it-IT"/>
          </a:p>
        </p:txBody>
      </p:sp>
    </p:spTree>
    <p:extLst>
      <p:ext uri="{BB962C8B-B14F-4D97-AF65-F5344CB8AC3E}">
        <p14:creationId xmlns:p14="http://schemas.microsoft.com/office/powerpoint/2010/main" val="322451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5F48057-2697-431C-932C-31AE212F72E4}" type="slidenum">
              <a:rPr lang="it-IT"/>
              <a:pPr>
                <a:defRPr/>
              </a:pPr>
              <a:t>‹N›</a:t>
            </a:fld>
            <a:endParaRPr lang="it-IT"/>
          </a:p>
        </p:txBody>
      </p:sp>
    </p:spTree>
    <p:extLst>
      <p:ext uri="{BB962C8B-B14F-4D97-AF65-F5344CB8AC3E}">
        <p14:creationId xmlns:p14="http://schemas.microsoft.com/office/powerpoint/2010/main" val="283484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04/03/2022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DCFC6BC-761A-4A5E-8F36-D29257D1CE08}" type="slidenum">
              <a:rPr lang="it-IT"/>
              <a:pPr>
                <a:defRPr/>
              </a:pPr>
              <a:t>‹N›</a:t>
            </a:fld>
            <a:endParaRPr lang="it-IT"/>
          </a:p>
        </p:txBody>
      </p:sp>
    </p:spTree>
    <p:extLst>
      <p:ext uri="{BB962C8B-B14F-4D97-AF65-F5344CB8AC3E}">
        <p14:creationId xmlns:p14="http://schemas.microsoft.com/office/powerpoint/2010/main" val="37899674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3E1C055-099F-4B55-AED9-122FC9394860}" type="datetime1">
              <a:rPr lang="it-IT"/>
              <a:pPr>
                <a:defRPr/>
              </a:pPr>
              <a:t>04/03/2022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it-IT"/>
              <a:t>Nome Cognome Relatore Ruolo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9FA9ABF-B722-4928-A57D-35AC10F9A3D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02754A71-0EB8-4634-903F-8420511BA8BD}" type="datetimeFigureOut">
              <a:rPr lang="it-IT"/>
              <a:pPr>
                <a:defRPr/>
              </a:pPr>
              <a:t>04/03/2022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defRPr>
            </a:lvl1pPr>
          </a:lstStyle>
          <a:p>
            <a:pPr>
              <a:defRPr/>
            </a:pPr>
            <a:fld id="{61712BFE-9B6D-4764-909C-9A9FAFD3FD7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9B3021-8F0B-4BF8-B304-C5FCCE06E2BA}" type="datetimeFigureOut">
              <a:rPr lang="it-IT"/>
              <a:pPr>
                <a:defRPr/>
              </a:pPr>
              <a:t>04/03/2022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55F0A87-460F-41BC-92BE-63A14ED2100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409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9DDABFE-5DD5-4871-B975-208E8B0253AC}" type="datetimeFigureOut">
              <a:rPr lang="it-IT"/>
              <a:pPr>
                <a:defRPr/>
              </a:pPr>
              <a:t>04/03/2022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250B7F1B-9486-4C2C-B4B4-CAEC31890DC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7.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image" Target="../media/image17.jpeg"/><Relationship Id="rId7" Type="http://schemas.openxmlformats.org/officeDocument/2006/relationships/diagramLayout" Target="../diagrams/layout27.xml"/><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diagramData" Target="../diagrams/data27.xml"/><Relationship Id="rId5" Type="http://schemas.openxmlformats.org/officeDocument/2006/relationships/image" Target="../media/image19.gif"/><Relationship Id="rId10" Type="http://schemas.microsoft.com/office/2007/relationships/diagramDrawing" Target="../diagrams/drawing27.xml"/><Relationship Id="rId4" Type="http://schemas.openxmlformats.org/officeDocument/2006/relationships/image" Target="../media/image18.jpeg"/><Relationship Id="rId9" Type="http://schemas.openxmlformats.org/officeDocument/2006/relationships/diagramColors" Target="../diagrams/colors2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image" Target="../media/image32.png"/><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35.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quarter" idx="4294967295"/>
          </p:nvPr>
        </p:nvSpPr>
        <p:spPr>
          <a:xfrm>
            <a:off x="0" y="6356350"/>
            <a:ext cx="2133600" cy="365125"/>
          </a:xfrm>
        </p:spPr>
        <p:txBody>
          <a:bodyPr/>
          <a:lstStyle/>
          <a:p>
            <a:pPr>
              <a:defRPr/>
            </a:pPr>
            <a:fld id="{F2AE33A5-A68A-4E95-9526-777D0CFF171B}" type="datetime1">
              <a:rPr lang="it-IT" smtClean="0"/>
              <a:pPr>
                <a:defRPr/>
              </a:pPr>
              <a:t>04/03/2022</a:t>
            </a:fld>
            <a:endParaRPr lang="it-IT" dirty="0"/>
          </a:p>
        </p:txBody>
      </p:sp>
      <p:sp>
        <p:nvSpPr>
          <p:cNvPr id="13315" name="Segnaposto numero diapositiva 3"/>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CC692BA-9458-47F3-9201-DE3CF28A3133}" type="slidenum">
              <a:rPr lang="it-IT" altLang="it-IT" smtClean="0">
                <a:solidFill>
                  <a:srgbClr val="898989"/>
                </a:solidFill>
                <a:latin typeface="Calibri" pitchFamily="34" charset="0"/>
              </a:rPr>
              <a:pPr/>
              <a:t>1</a:t>
            </a:fld>
            <a:endParaRPr lang="it-IT" altLang="it-IT">
              <a:solidFill>
                <a:srgbClr val="898989"/>
              </a:solidFill>
              <a:latin typeface="Calibri" pitchFamily="34" charset="0"/>
            </a:endParaRPr>
          </a:p>
        </p:txBody>
      </p:sp>
      <p:sp>
        <p:nvSpPr>
          <p:cNvPr id="13316" name="AutoShape 2" descr="http://webmail.arcea.it/?_task=mail&amp;_action=get&amp;_mbox=INBOX&amp;_uid=25519&amp;_part=2"/>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latin typeface="Arial" pitchFamily="34" charset="0"/>
            </a:endParaRPr>
          </a:p>
        </p:txBody>
      </p:sp>
      <p:sp>
        <p:nvSpPr>
          <p:cNvPr id="13317" name="CasellaDiTesto 7"/>
          <p:cNvSpPr txBox="1">
            <a:spLocks noChangeArrowheads="1"/>
          </p:cNvSpPr>
          <p:nvPr/>
        </p:nvSpPr>
        <p:spPr bwMode="auto">
          <a:xfrm>
            <a:off x="0" y="1340768"/>
            <a:ext cx="91440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it-IT" altLang="it-IT" sz="600" b="1" dirty="0">
              <a:solidFill>
                <a:schemeClr val="tx2"/>
              </a:solidFill>
              <a:latin typeface="Avenir Next Condensed Demi Bold"/>
              <a:ea typeface="Avenir Next Condensed Demi Bold"/>
              <a:cs typeface="Avenir Next Condensed Demi Bold"/>
            </a:endParaRPr>
          </a:p>
          <a:p>
            <a:pPr algn="ctr" eaLnBrk="1" hangingPunct="1"/>
            <a:endParaRPr lang="it-IT" altLang="it-IT" sz="2400" b="1" dirty="0">
              <a:solidFill>
                <a:schemeClr val="tx2"/>
              </a:solidFill>
              <a:latin typeface="Avenir Next Condensed Demi Bold"/>
              <a:ea typeface="Avenir Next Condensed Demi Bold"/>
              <a:cs typeface="Avenir Next Condensed Demi Bold"/>
            </a:endParaRPr>
          </a:p>
          <a:p>
            <a:pPr algn="ctr" eaLnBrk="1" hangingPunct="1"/>
            <a:r>
              <a:rPr lang="it-IT" altLang="it-IT" sz="3600" b="1" dirty="0">
                <a:solidFill>
                  <a:schemeClr val="tx2"/>
                </a:solidFill>
                <a:latin typeface="Avenir Next Condensed Demi Bold"/>
                <a:ea typeface="Avenir Next Condensed Demi Bold"/>
                <a:cs typeface="Avenir Next Condensed Demi Bold"/>
              </a:rPr>
              <a:t>LA RELAZIONE FINALE SUL CICLO DELLA PERFORMANCE ANNO 2020 </a:t>
            </a:r>
            <a:endParaRPr lang="it-IT" altLang="it-IT" sz="600" b="1" dirty="0">
              <a:solidFill>
                <a:schemeClr val="tx2"/>
              </a:solidFill>
            </a:endParaRPr>
          </a:p>
          <a:p>
            <a:pPr algn="ctr" eaLnBrk="1" hangingPunct="1"/>
            <a:endParaRPr lang="it-IT" altLang="it-IT" dirty="0">
              <a:latin typeface="Arial" pitchFamily="34" charset="0"/>
            </a:endParaRPr>
          </a:p>
          <a:p>
            <a:pPr algn="ctr" eaLnBrk="1" hangingPunct="1"/>
            <a:endParaRPr lang="it-IT" altLang="it-IT" dirty="0">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pPr marL="0" lvl="0" indent="0" algn="ctr">
              <a:buNone/>
            </a:pPr>
            <a:r>
              <a:rPr lang="x-none" b="1" dirty="0">
                <a:solidFill>
                  <a:srgbClr val="1F497D"/>
                </a:solidFill>
              </a:rPr>
              <a:t>L’ARCEA in cifre (al 31 dicembre 201</a:t>
            </a:r>
            <a:r>
              <a:rPr lang="it-IT" b="1" dirty="0">
                <a:solidFill>
                  <a:srgbClr val="1F497D"/>
                </a:solidFill>
              </a:rPr>
              <a:t>9</a:t>
            </a:r>
            <a:r>
              <a:rPr lang="x-none" b="1" dirty="0">
                <a:solidFill>
                  <a:srgbClr val="1F497D"/>
                </a:solidFill>
              </a:rPr>
              <a:t>):</a:t>
            </a:r>
            <a:endParaRPr lang="en-US" b="1"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10</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3368728351"/>
              </p:ext>
            </p:extLst>
          </p:nvPr>
        </p:nvGraphicFramePr>
        <p:xfrm>
          <a:off x="539552" y="980728"/>
          <a:ext cx="7920880" cy="3672408"/>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900221">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Dirigenti e dipendenti in servizio*</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49</a:t>
                      </a:r>
                      <a:endParaRPr lang="en-US"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900221">
                <a:tc>
                  <a:txBody>
                    <a:bodyPr/>
                    <a:lstStyle/>
                    <a:p>
                      <a:pPr algn="just">
                        <a:spcAft>
                          <a:spcPts val="0"/>
                        </a:spcAft>
                        <a:tabLst>
                          <a:tab pos="270510" algn="l"/>
                        </a:tabLst>
                      </a:pPr>
                      <a:r>
                        <a:rPr lang="it-IT" sz="2400" dirty="0">
                          <a:effectLst/>
                        </a:rPr>
                        <a:t>Fascicoli totali (a sistema) </a:t>
                      </a:r>
                      <a:endParaRPr lang="it-IT" sz="2400" dirty="0">
                        <a:effectLst/>
                        <a:latin typeface="Times New Roman"/>
                        <a:ea typeface="Times New Roman"/>
                        <a:cs typeface="Times New Roman"/>
                      </a:endParaRPr>
                    </a:p>
                  </a:txBody>
                  <a:tcPr marL="68580" marR="68580" marT="0" marB="0"/>
                </a:tc>
                <a:tc>
                  <a:txBody>
                    <a:bodyPr/>
                    <a:lstStyle/>
                    <a:p>
                      <a:pPr algn="just">
                        <a:lnSpc>
                          <a:spcPct val="115000"/>
                        </a:lnSpc>
                        <a:tabLst>
                          <a:tab pos="270510" algn="l"/>
                        </a:tabLst>
                      </a:pPr>
                      <a:r>
                        <a:rPr lang="it-IT" sz="2400">
                          <a:effectLst/>
                          <a:latin typeface="Times New Roman" panose="02020603050405020304" pitchFamily="18" charset="0"/>
                          <a:ea typeface="Calibri" panose="020F0502020204030204" pitchFamily="34" charset="0"/>
                          <a:cs typeface="Times New Roman" panose="02020603050405020304" pitchFamily="18" charset="0"/>
                        </a:rPr>
                        <a:t>80.823</a:t>
                      </a:r>
                      <a:endParaRPr lang="it-IT"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35983">
                <a:tc>
                  <a:txBody>
                    <a:bodyPr/>
                    <a:lstStyle/>
                    <a:p>
                      <a:pPr algn="just">
                        <a:spcAft>
                          <a:spcPts val="0"/>
                        </a:spcAft>
                        <a:tabLst>
                          <a:tab pos="270510" algn="l"/>
                        </a:tabLst>
                      </a:pPr>
                      <a:r>
                        <a:rPr lang="it-IT" sz="2400" dirty="0">
                          <a:effectLst/>
                        </a:rPr>
                        <a:t>Erogazioni Fondo FEAGA</a:t>
                      </a:r>
                      <a:endParaRPr lang="it-IT" sz="2400" dirty="0">
                        <a:effectLst/>
                        <a:latin typeface="Times New Roman"/>
                        <a:ea typeface="Times New Roman"/>
                        <a:cs typeface="Times New Roman"/>
                      </a:endParaRPr>
                    </a:p>
                  </a:txBody>
                  <a:tcPr marL="68580" marR="68580" marT="0" marB="0"/>
                </a:tc>
                <a:tc>
                  <a:txBody>
                    <a:bodyPr/>
                    <a:lstStyle/>
                    <a:p>
                      <a:pPr algn="just">
                        <a:lnSpc>
                          <a:spcPct val="115000"/>
                        </a:lnSpc>
                      </a:pPr>
                      <a:r>
                        <a:rPr lang="it-IT" sz="2400">
                          <a:effectLst/>
                          <a:latin typeface="Times New Roman" panose="02020603050405020304" pitchFamily="18" charset="0"/>
                          <a:ea typeface="Calibri" panose="020F0502020204030204" pitchFamily="34" charset="0"/>
                          <a:cs typeface="Times New Roman" panose="02020603050405020304" pitchFamily="18" charset="0"/>
                        </a:rPr>
                        <a:t>€ 161.903.901,81</a:t>
                      </a:r>
                      <a:endParaRPr lang="it-IT"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35983">
                <a:tc>
                  <a:txBody>
                    <a:bodyPr/>
                    <a:lstStyle/>
                    <a:p>
                      <a:pPr algn="just">
                        <a:spcAft>
                          <a:spcPts val="0"/>
                        </a:spcAft>
                        <a:tabLst>
                          <a:tab pos="270510" algn="l"/>
                        </a:tabLst>
                      </a:pPr>
                      <a:r>
                        <a:rPr lang="it-IT" sz="2400" dirty="0">
                          <a:effectLst/>
                        </a:rPr>
                        <a:t>Erogazioni Fondo FEASR</a:t>
                      </a:r>
                      <a:endParaRPr lang="it-IT" sz="2400" dirty="0">
                        <a:effectLst/>
                        <a:latin typeface="Times New Roman"/>
                        <a:ea typeface="Times New Roman"/>
                        <a:cs typeface="Times New Roman"/>
                      </a:endParaRPr>
                    </a:p>
                  </a:txBody>
                  <a:tcPr marL="68580" marR="68580" marT="0" marB="0"/>
                </a:tc>
                <a:tc>
                  <a:txBody>
                    <a:bodyPr/>
                    <a:lstStyle/>
                    <a:p>
                      <a:pPr algn="just">
                        <a:lnSpc>
                          <a:spcPct val="115000"/>
                        </a:lnSpc>
                        <a:tabLst>
                          <a:tab pos="270510" algn="l"/>
                        </a:tabLst>
                      </a:pPr>
                      <a:r>
                        <a:rPr lang="it-I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€ 164.651.471,53</a:t>
                      </a:r>
                      <a:endParaRPr lang="it-IT"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2949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11</a:t>
            </a:fld>
            <a:endParaRPr lang="it-IT"/>
          </a:p>
        </p:txBody>
      </p:sp>
      <p:graphicFrame>
        <p:nvGraphicFramePr>
          <p:cNvPr id="3" name="Tabella 2">
            <a:extLst>
              <a:ext uri="{FF2B5EF4-FFF2-40B4-BE49-F238E27FC236}">
                <a16:creationId xmlns:a16="http://schemas.microsoft.com/office/drawing/2014/main" id="{FE6DD562-D025-4B7D-8404-6BA4D0CBA283}"/>
              </a:ext>
            </a:extLst>
          </p:cNvPr>
          <p:cNvGraphicFramePr>
            <a:graphicFrameLocks noGrp="1"/>
          </p:cNvGraphicFramePr>
          <p:nvPr>
            <p:extLst>
              <p:ext uri="{D42A27DB-BD31-4B8C-83A1-F6EECF244321}">
                <p14:modId xmlns:p14="http://schemas.microsoft.com/office/powerpoint/2010/main" val="606166639"/>
              </p:ext>
            </p:extLst>
          </p:nvPr>
        </p:nvGraphicFramePr>
        <p:xfrm>
          <a:off x="179512" y="159564"/>
          <a:ext cx="8856985" cy="5069634"/>
        </p:xfrm>
        <a:graphic>
          <a:graphicData uri="http://schemas.openxmlformats.org/drawingml/2006/table">
            <a:tbl>
              <a:tblPr firstRow="1" firstCol="1" bandRow="1">
                <a:tableStyleId>{5C22544A-7EE6-4342-B048-85BDC9FD1C3A}</a:tableStyleId>
              </a:tblPr>
              <a:tblGrid>
                <a:gridCol w="2136304">
                  <a:extLst>
                    <a:ext uri="{9D8B030D-6E8A-4147-A177-3AD203B41FA5}">
                      <a16:colId xmlns:a16="http://schemas.microsoft.com/office/drawing/2014/main" val="2293795432"/>
                    </a:ext>
                  </a:extLst>
                </a:gridCol>
                <a:gridCol w="1277177">
                  <a:extLst>
                    <a:ext uri="{9D8B030D-6E8A-4147-A177-3AD203B41FA5}">
                      <a16:colId xmlns:a16="http://schemas.microsoft.com/office/drawing/2014/main" val="3258742683"/>
                    </a:ext>
                  </a:extLst>
                </a:gridCol>
                <a:gridCol w="1587172">
                  <a:extLst>
                    <a:ext uri="{9D8B030D-6E8A-4147-A177-3AD203B41FA5}">
                      <a16:colId xmlns:a16="http://schemas.microsoft.com/office/drawing/2014/main" val="2596694812"/>
                    </a:ext>
                  </a:extLst>
                </a:gridCol>
                <a:gridCol w="1587172">
                  <a:extLst>
                    <a:ext uri="{9D8B030D-6E8A-4147-A177-3AD203B41FA5}">
                      <a16:colId xmlns:a16="http://schemas.microsoft.com/office/drawing/2014/main" val="4096146026"/>
                    </a:ext>
                  </a:extLst>
                </a:gridCol>
                <a:gridCol w="1342719">
                  <a:extLst>
                    <a:ext uri="{9D8B030D-6E8A-4147-A177-3AD203B41FA5}">
                      <a16:colId xmlns:a16="http://schemas.microsoft.com/office/drawing/2014/main" val="933537059"/>
                    </a:ext>
                  </a:extLst>
                </a:gridCol>
                <a:gridCol w="926441">
                  <a:extLst>
                    <a:ext uri="{9D8B030D-6E8A-4147-A177-3AD203B41FA5}">
                      <a16:colId xmlns:a16="http://schemas.microsoft.com/office/drawing/2014/main" val="2202984693"/>
                    </a:ext>
                  </a:extLst>
                </a:gridCol>
              </a:tblGrid>
              <a:tr h="1121694">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Times New Roman"/>
                          <a:ea typeface="Times New Roman"/>
                          <a:cs typeface="Times New Roman"/>
                        </a:rPr>
                        <a:t>Dati di bilancio: Le entrate</a:t>
                      </a:r>
                    </a:p>
                    <a:p>
                      <a:pPr algn="ctr">
                        <a:lnSpc>
                          <a:spcPct val="115000"/>
                        </a:lnSpc>
                      </a:pP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15000"/>
                        </a:lnSpc>
                      </a:pP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15000"/>
                        </a:lnSpc>
                      </a:pP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lnSpc>
                          <a:spcPct val="115000"/>
                        </a:lnSpc>
                      </a:pP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it-IT" sz="1100">
                        <a:solidFill>
                          <a:srgbClr val="2E74B5"/>
                        </a:solidFill>
                        <a:effectLst/>
                        <a:latin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15000"/>
                        </a:lnSpc>
                      </a:pP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9717810"/>
                  </a:ext>
                </a:extLst>
              </a:tr>
              <a:tr h="1121694">
                <a:tc rowSpan="2">
                  <a:txBody>
                    <a:bodyPr/>
                    <a:lstStyle/>
                    <a:p>
                      <a:pPr algn="ctr">
                        <a:lnSpc>
                          <a:spcPct val="115000"/>
                        </a:lnSpc>
                      </a:pPr>
                      <a:r>
                        <a:rPr lang="it-IT" sz="800">
                          <a:effectLst/>
                        </a:rPr>
                        <a:t>DENOMINAZIONE</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it-IT" sz="800" dirty="0">
                          <a:effectLst/>
                        </a:rPr>
                        <a:t>RESIDUI ATTIVI AL 1/1/2020 (RS)</a:t>
                      </a: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it-IT" sz="800" dirty="0">
                          <a:effectLst/>
                        </a:rPr>
                        <a:t>RISCOSSIONI IN C/RESIDUI (RR)</a:t>
                      </a: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it-IT" sz="800">
                          <a:effectLst/>
                        </a:rPr>
                        <a:t>RIACCERTAMENTI RESIDUI (R) (3)</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it-IT" sz="1100">
                        <a:solidFill>
                          <a:srgbClr val="2E74B5"/>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it-IT" sz="800">
                          <a:effectLst/>
                        </a:rPr>
                        <a:t>RESIDUI ATTIVI DA ESERCIZI PRECEDENTI (EP=RS-RR+R)</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7020466"/>
                  </a:ext>
                </a:extLst>
              </a:tr>
              <a:tr h="1121694">
                <a:tc vMerge="1">
                  <a:txBody>
                    <a:bodyPr/>
                    <a:lstStyle/>
                    <a:p>
                      <a:endParaRPr lang="it-IT"/>
                    </a:p>
                  </a:txBody>
                  <a:tcPr/>
                </a:tc>
                <a:tc>
                  <a:txBody>
                    <a:bodyPr/>
                    <a:lstStyle/>
                    <a:p>
                      <a:pPr>
                        <a:lnSpc>
                          <a:spcPct val="115000"/>
                        </a:lnSpc>
                      </a:pPr>
                      <a:r>
                        <a:rPr lang="it-IT" sz="800">
                          <a:effectLst/>
                        </a:rPr>
                        <a:t>PREVISIONI DEFINITIVE DI COMPETENZA (CP)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it-IT" sz="800">
                          <a:effectLst/>
                        </a:rPr>
                        <a:t>RISCOSSIONI IN C/ COMPETENZA (RC)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it-IT" sz="800">
                          <a:effectLst/>
                        </a:rPr>
                        <a:t>ACCERTAMENTI (A)(4)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it-IT" sz="800">
                          <a:effectLst/>
                        </a:rPr>
                        <a:t>MAGGIORI O MINORI ENTRATE DI COMPETENZA =A­CP(5)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pPr>
                      <a:r>
                        <a:rPr lang="it-IT" sz="800">
                          <a:effectLst/>
                        </a:rPr>
                        <a:t>RESIDUI ATTIVI DA ESERCIZIO DI COMPETENZA (EC=A-RC)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91630695"/>
                  </a:ext>
                </a:extLst>
              </a:tr>
              <a:tr h="932214">
                <a:tc rowSpan="4">
                  <a:txBody>
                    <a:bodyPr/>
                    <a:lstStyle/>
                    <a:p>
                      <a:pPr>
                        <a:lnSpc>
                          <a:spcPct val="115000"/>
                        </a:lnSpc>
                      </a:pPr>
                      <a:r>
                        <a:rPr lang="it-IT" sz="800">
                          <a:effectLst/>
                        </a:rPr>
                        <a:t>TOTALE GENERALE DELLE USCITE</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it-IT" sz="800">
                          <a:effectLst/>
                        </a:rPr>
                        <a:t>PREVISIONI DEFINITIVE DI CASSA (CS)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it-IT" sz="800">
                          <a:effectLst/>
                        </a:rPr>
                        <a:t>TOTALE RISCOSSIONI (TR=RR +RC)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it-IT" sz="800">
                          <a:effectLst/>
                        </a:rPr>
                        <a:t>MAGGIORI O MINORI ENTRATE DI CASSA =TR-CS(5)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it-IT" sz="800">
                          <a:effectLst/>
                        </a:rPr>
                        <a:t>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pPr>
                      <a:r>
                        <a:rPr lang="it-IT" sz="800">
                          <a:effectLst/>
                        </a:rPr>
                        <a:t>TOTALE RESIDUI ATTIVI DA RIPORTARE (TR=EP+EC)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78029982"/>
                  </a:ext>
                </a:extLst>
              </a:tr>
              <a:tr h="257446">
                <a:tc vMerge="1">
                  <a:txBody>
                    <a:bodyPr/>
                    <a:lstStyle/>
                    <a:p>
                      <a:endParaRPr lang="it-IT"/>
                    </a:p>
                  </a:txBody>
                  <a:tcPr/>
                </a:tc>
                <a:tc>
                  <a:txBody>
                    <a:bodyPr/>
                    <a:lstStyle/>
                    <a:p>
                      <a:r>
                        <a:rPr lang="it-IT" sz="800">
                          <a:effectLst/>
                        </a:rPr>
                        <a:t>RS 1.740.511,27</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it-IT" sz="800">
                          <a:effectLst/>
                        </a:rPr>
                        <a:t>RR 935.530,56</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it-IT" sz="800">
                          <a:effectLst/>
                        </a:rPr>
                        <a:t> R -400.040,63</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r>
                        <a:rPr lang="it-IT" sz="800">
                          <a:effectLst/>
                        </a:rPr>
                        <a:t>CP -1.237.414,84E</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it-IT" sz="800">
                          <a:effectLst/>
                        </a:rPr>
                        <a:t>EP 404.940,08</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0530563"/>
                  </a:ext>
                </a:extLst>
              </a:tr>
              <a:tr h="257446">
                <a:tc vMerge="1">
                  <a:txBody>
                    <a:bodyPr/>
                    <a:lstStyle/>
                    <a:p>
                      <a:endParaRPr lang="it-IT"/>
                    </a:p>
                  </a:txBody>
                  <a:tcPr/>
                </a:tc>
                <a:tc>
                  <a:txBody>
                    <a:bodyPr/>
                    <a:lstStyle/>
                    <a:p>
                      <a:r>
                        <a:rPr lang="it-IT" sz="800">
                          <a:effectLst/>
                        </a:rPr>
                        <a:t>CP 31.086.512,45</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it-IT" sz="800">
                          <a:effectLst/>
                        </a:rPr>
                        <a:t>RC 28.701.118,66</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it-IT" sz="800">
                          <a:effectLst/>
                        </a:rPr>
                        <a:t>A 28.980.327,46</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it-IT"/>
                    </a:p>
                  </a:txBody>
                  <a:tcPr/>
                </a:tc>
                <a:tc>
                  <a:txBody>
                    <a:bodyPr/>
                    <a:lstStyle/>
                    <a:p>
                      <a:r>
                        <a:rPr lang="it-IT" sz="800">
                          <a:effectLst/>
                        </a:rPr>
                        <a:t> EC 279.208,80</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4155707"/>
                  </a:ext>
                </a:extLst>
              </a:tr>
              <a:tr h="257446">
                <a:tc vMerge="1">
                  <a:txBody>
                    <a:bodyPr/>
                    <a:lstStyle/>
                    <a:p>
                      <a:endParaRPr lang="it-IT"/>
                    </a:p>
                  </a:txBody>
                  <a:tcPr/>
                </a:tc>
                <a:tc>
                  <a:txBody>
                    <a:bodyPr/>
                    <a:lstStyle/>
                    <a:p>
                      <a:r>
                        <a:rPr lang="it-IT" sz="800">
                          <a:effectLst/>
                        </a:rPr>
                        <a:t>CS 31.958.253,57</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it-IT" sz="800">
                          <a:effectLst/>
                        </a:rPr>
                        <a:t>TR 29.636.649,22</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it-IT" sz="800">
                          <a:effectLst/>
                        </a:rPr>
                        <a:t> CS -2.321.604,35</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it-IT"/>
                    </a:p>
                  </a:txBody>
                  <a:tcPr/>
                </a:tc>
                <a:tc>
                  <a:txBody>
                    <a:bodyPr/>
                    <a:lstStyle/>
                    <a:p>
                      <a:r>
                        <a:rPr lang="it-IT" sz="800" dirty="0">
                          <a:effectLst/>
                        </a:rPr>
                        <a:t>TR 684.148,88</a:t>
                      </a: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1661506"/>
                  </a:ext>
                </a:extLst>
              </a:tr>
            </a:tbl>
          </a:graphicData>
        </a:graphic>
      </p:graphicFrame>
    </p:spTree>
    <p:extLst>
      <p:ext uri="{BB962C8B-B14F-4D97-AF65-F5344CB8AC3E}">
        <p14:creationId xmlns:p14="http://schemas.microsoft.com/office/powerpoint/2010/main" val="340232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12</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110746588"/>
              </p:ext>
            </p:extLst>
          </p:nvPr>
        </p:nvGraphicFramePr>
        <p:xfrm>
          <a:off x="251520" y="136525"/>
          <a:ext cx="8640961" cy="5092676"/>
        </p:xfrm>
        <a:graphic>
          <a:graphicData uri="http://schemas.openxmlformats.org/drawingml/2006/table">
            <a:tbl>
              <a:tblPr firstRow="1" firstCol="1" bandRow="1">
                <a:tableStyleId>{5C22544A-7EE6-4342-B048-85BDC9FD1C3A}</a:tableStyleId>
              </a:tblPr>
              <a:tblGrid>
                <a:gridCol w="1474148">
                  <a:extLst>
                    <a:ext uri="{9D8B030D-6E8A-4147-A177-3AD203B41FA5}">
                      <a16:colId xmlns:a16="http://schemas.microsoft.com/office/drawing/2014/main" val="20000"/>
                    </a:ext>
                  </a:extLst>
                </a:gridCol>
                <a:gridCol w="1474148">
                  <a:extLst>
                    <a:ext uri="{9D8B030D-6E8A-4147-A177-3AD203B41FA5}">
                      <a16:colId xmlns:a16="http://schemas.microsoft.com/office/drawing/2014/main" val="20001"/>
                    </a:ext>
                  </a:extLst>
                </a:gridCol>
                <a:gridCol w="1491430">
                  <a:extLst>
                    <a:ext uri="{9D8B030D-6E8A-4147-A177-3AD203B41FA5}">
                      <a16:colId xmlns:a16="http://schemas.microsoft.com/office/drawing/2014/main" val="20002"/>
                    </a:ext>
                  </a:extLst>
                </a:gridCol>
                <a:gridCol w="1491430">
                  <a:extLst>
                    <a:ext uri="{9D8B030D-6E8A-4147-A177-3AD203B41FA5}">
                      <a16:colId xmlns:a16="http://schemas.microsoft.com/office/drawing/2014/main" val="20003"/>
                    </a:ext>
                  </a:extLst>
                </a:gridCol>
                <a:gridCol w="1474148">
                  <a:extLst>
                    <a:ext uri="{9D8B030D-6E8A-4147-A177-3AD203B41FA5}">
                      <a16:colId xmlns:a16="http://schemas.microsoft.com/office/drawing/2014/main" val="20004"/>
                    </a:ext>
                  </a:extLst>
                </a:gridCol>
                <a:gridCol w="1235657">
                  <a:extLst>
                    <a:ext uri="{9D8B030D-6E8A-4147-A177-3AD203B41FA5}">
                      <a16:colId xmlns:a16="http://schemas.microsoft.com/office/drawing/2014/main" val="20005"/>
                    </a:ext>
                  </a:extLst>
                </a:gridCol>
              </a:tblGrid>
              <a:tr h="858278">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800" dirty="0">
                          <a:solidFill>
                            <a:schemeClr val="bg1"/>
                          </a:solidFill>
                          <a:effectLst/>
                          <a:latin typeface="Times New Roman"/>
                          <a:ea typeface="Times New Roman"/>
                          <a:cs typeface="Times New Roman"/>
                        </a:rPr>
                        <a:t>Dati di bilancio:</a:t>
                      </a:r>
                      <a:r>
                        <a:rPr lang="it-IT" sz="2800" baseline="0" dirty="0">
                          <a:solidFill>
                            <a:schemeClr val="bg1"/>
                          </a:solidFill>
                          <a:effectLst/>
                          <a:latin typeface="Times New Roman"/>
                          <a:ea typeface="Times New Roman"/>
                          <a:cs typeface="Times New Roman"/>
                        </a:rPr>
                        <a:t> </a:t>
                      </a:r>
                      <a:r>
                        <a:rPr lang="it-IT" sz="2800" dirty="0">
                          <a:solidFill>
                            <a:schemeClr val="bg1"/>
                          </a:solidFill>
                          <a:effectLst/>
                          <a:latin typeface="Times New Roman"/>
                          <a:ea typeface="Times New Roman"/>
                          <a:cs typeface="Times New Roman"/>
                        </a:rPr>
                        <a:t>Le uscite</a:t>
                      </a:r>
                    </a:p>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lgn="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spcAft>
                          <a:spcPts val="0"/>
                        </a:spcAft>
                      </a:pPr>
                      <a:endParaRPr lang="it-IT" sz="1200" dirty="0">
                        <a:solidFill>
                          <a:srgbClr val="2E74B5"/>
                        </a:solidFill>
                        <a:effectLst/>
                        <a:latin typeface="Times New Roman"/>
                        <a:ea typeface="Times New Roman"/>
                        <a:cs typeface="Times New Roman"/>
                      </a:endParaRPr>
                    </a:p>
                  </a:txBody>
                  <a:tcPr marL="68580" marR="68580" marT="0" marB="0"/>
                </a:tc>
                <a:tc hMerge="1">
                  <a:txBody>
                    <a:bodyPr/>
                    <a:lstStyle/>
                    <a:p>
                      <a:pPr algn="ctr">
                        <a:spcAft>
                          <a:spcPts val="0"/>
                        </a:spcAft>
                      </a:pPr>
                      <a:endParaRPr lang="it-IT" sz="1200" dirty="0">
                        <a:solidFill>
                          <a:srgbClr val="2E74B5"/>
                        </a:solidFill>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858278">
                <a:tc rowSpan="2">
                  <a:txBody>
                    <a:bodyPr/>
                    <a:lstStyle/>
                    <a:p>
                      <a:pPr algn="ctr">
                        <a:lnSpc>
                          <a:spcPct val="115000"/>
                        </a:lnSpc>
                      </a:pPr>
                      <a:r>
                        <a:rPr lang="it-IT" sz="800" dirty="0">
                          <a:effectLst/>
                        </a:rPr>
                        <a:t>DENOMINAZIONE</a:t>
                      </a: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it-IT" sz="800" dirty="0">
                          <a:effectLst/>
                        </a:rPr>
                        <a:t>RESIDUI ATTIVI AL 1/1/2020 (RS)</a:t>
                      </a: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it-IT" sz="800">
                          <a:effectLst/>
                        </a:rPr>
                        <a:t>RISCOSSIONI IN C/RESIDUI (RR)</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it-IT" sz="800">
                          <a:effectLst/>
                        </a:rPr>
                        <a:t>RIACCERTAMENTI RESIDUI (R) (3)</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it-IT" sz="1100">
                        <a:solidFill>
                          <a:srgbClr val="2E74B5"/>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it-IT" sz="800">
                          <a:effectLst/>
                        </a:rPr>
                        <a:t>RESIDUI ATTIVI DA ESERCIZI PRECEDENTI (EP=RS-RR+R)</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58278">
                <a:tc vMerge="1">
                  <a:txBody>
                    <a:bodyPr/>
                    <a:lstStyle/>
                    <a:p>
                      <a:endParaRPr lang="it-IT"/>
                    </a:p>
                  </a:txBody>
                  <a:tcPr/>
                </a:tc>
                <a:tc>
                  <a:txBody>
                    <a:bodyPr/>
                    <a:lstStyle/>
                    <a:p>
                      <a:pPr>
                        <a:lnSpc>
                          <a:spcPct val="115000"/>
                        </a:lnSpc>
                      </a:pPr>
                      <a:r>
                        <a:rPr lang="it-IT" sz="800">
                          <a:effectLst/>
                        </a:rPr>
                        <a:t>PREVISIONI DEFINITIVE DI COMPETENZA (CP)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it-IT" sz="800" dirty="0">
                          <a:effectLst/>
                        </a:rPr>
                        <a:t>RISCOSSIONI IN C/ COMPETENZA (RC) </a:t>
                      </a: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it-IT" sz="800" dirty="0">
                          <a:effectLst/>
                        </a:rPr>
                        <a:t>ACCERTAMENTI (A)(4) </a:t>
                      </a: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it-IT" sz="800">
                          <a:effectLst/>
                        </a:rPr>
                        <a:t>MAGGIORI O MINORI ENTRATE DI COMPETENZA =A­CP(5)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pPr>
                      <a:r>
                        <a:rPr lang="it-IT" sz="800">
                          <a:effectLst/>
                        </a:rPr>
                        <a:t>RESIDUI ATTIVI DA ESERCIZIO DI COMPETENZA (EC=A-RC)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58278">
                <a:tc rowSpan="4">
                  <a:txBody>
                    <a:bodyPr/>
                    <a:lstStyle/>
                    <a:p>
                      <a:pPr>
                        <a:lnSpc>
                          <a:spcPct val="115000"/>
                        </a:lnSpc>
                      </a:pPr>
                      <a:r>
                        <a:rPr lang="it-IT" sz="800">
                          <a:effectLst/>
                        </a:rPr>
                        <a:t>TOTALE GENERALE DELLE USCITE</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it-IT" sz="800">
                          <a:effectLst/>
                        </a:rPr>
                        <a:t>PREVISIONI DEFINITIVE DI CASSA (CS)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it-IT" sz="800">
                          <a:effectLst/>
                        </a:rPr>
                        <a:t>TOTALE RISCOSSIONI (TR=RR +RC)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pPr>
                      <a:r>
                        <a:rPr lang="it-IT" sz="800" dirty="0">
                          <a:effectLst/>
                        </a:rPr>
                        <a:t>MAGGIORI O MINORI ENTRATE DI CASSA =TR-CS(5) </a:t>
                      </a: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it-IT" sz="800" dirty="0">
                          <a:effectLst/>
                        </a:rPr>
                        <a:t> </a:t>
                      </a: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pPr>
                      <a:r>
                        <a:rPr lang="it-IT" sz="800">
                          <a:effectLst/>
                        </a:rPr>
                        <a:t>TOTALE RESIDUI ATTIVI DA RIPORTARE (TR=EP+EC) </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53188">
                <a:tc vMerge="1">
                  <a:txBody>
                    <a:bodyPr/>
                    <a:lstStyle/>
                    <a:p>
                      <a:endParaRPr lang="it-IT"/>
                    </a:p>
                  </a:txBody>
                  <a:tcPr/>
                </a:tc>
                <a:tc>
                  <a:txBody>
                    <a:bodyPr/>
                    <a:lstStyle/>
                    <a:p>
                      <a:r>
                        <a:rPr lang="it-IT" sz="800">
                          <a:effectLst/>
                        </a:rPr>
                        <a:t>RS 1.740.511,27</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it-IT" sz="800">
                          <a:effectLst/>
                        </a:rPr>
                        <a:t>RR 935.530,56</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it-IT" sz="800">
                          <a:effectLst/>
                        </a:rPr>
                        <a:t> R -400.040,63</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r>
                        <a:rPr lang="it-IT" sz="800" dirty="0">
                          <a:effectLst/>
                        </a:rPr>
                        <a:t>CP -1.237.414,84E</a:t>
                      </a: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it-IT" sz="800">
                          <a:effectLst/>
                        </a:rPr>
                        <a:t>EP 404.940,08</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53188">
                <a:tc vMerge="1">
                  <a:txBody>
                    <a:bodyPr/>
                    <a:lstStyle/>
                    <a:p>
                      <a:endParaRPr lang="it-IT"/>
                    </a:p>
                  </a:txBody>
                  <a:tcPr/>
                </a:tc>
                <a:tc>
                  <a:txBody>
                    <a:bodyPr/>
                    <a:lstStyle/>
                    <a:p>
                      <a:r>
                        <a:rPr lang="it-IT" sz="800">
                          <a:effectLst/>
                        </a:rPr>
                        <a:t>CP 31.086.512,45</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it-IT" sz="800">
                          <a:effectLst/>
                        </a:rPr>
                        <a:t>RC 28.701.118,66</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it-IT" sz="800" dirty="0">
                          <a:effectLst/>
                        </a:rPr>
                        <a:t>A 28.980.327,46</a:t>
                      </a: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it-IT"/>
                    </a:p>
                  </a:txBody>
                  <a:tcPr/>
                </a:tc>
                <a:tc>
                  <a:txBody>
                    <a:bodyPr/>
                    <a:lstStyle/>
                    <a:p>
                      <a:r>
                        <a:rPr lang="it-IT" sz="800" dirty="0">
                          <a:effectLst/>
                        </a:rPr>
                        <a:t> EC 279.208,80</a:t>
                      </a: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53188">
                <a:tc vMerge="1">
                  <a:txBody>
                    <a:bodyPr/>
                    <a:lstStyle/>
                    <a:p>
                      <a:endParaRPr lang="it-IT"/>
                    </a:p>
                  </a:txBody>
                  <a:tcPr/>
                </a:tc>
                <a:tc>
                  <a:txBody>
                    <a:bodyPr/>
                    <a:lstStyle/>
                    <a:p>
                      <a:r>
                        <a:rPr lang="it-IT" sz="800">
                          <a:effectLst/>
                        </a:rPr>
                        <a:t>CS 31.958.253,57</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it-IT" sz="800">
                          <a:effectLst/>
                        </a:rPr>
                        <a:t>TR 29.636.649,22</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it-IT" sz="800">
                          <a:effectLst/>
                        </a:rPr>
                        <a:t> CS -2.321.604,35</a:t>
                      </a:r>
                      <a:endParaRPr lang="it-IT" sz="120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it-IT"/>
                    </a:p>
                  </a:txBody>
                  <a:tcPr/>
                </a:tc>
                <a:tc>
                  <a:txBody>
                    <a:bodyPr/>
                    <a:lstStyle/>
                    <a:p>
                      <a:r>
                        <a:rPr lang="it-IT" sz="800" dirty="0">
                          <a:effectLst/>
                        </a:rPr>
                        <a:t>TR 684.148,88</a:t>
                      </a:r>
                      <a:endParaRPr lang="it-IT"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2649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13</a:t>
            </a:fld>
            <a:endParaRPr lang="it-IT"/>
          </a:p>
        </p:txBody>
      </p:sp>
      <p:sp>
        <p:nvSpPr>
          <p:cNvPr id="9" name="Segnaposto contenuto 2"/>
          <p:cNvSpPr>
            <a:spLocks noGrp="1"/>
          </p:cNvSpPr>
          <p:nvPr>
            <p:ph idx="21"/>
          </p:nvPr>
        </p:nvSpPr>
        <p:spPr>
          <a:xfrm>
            <a:off x="88445" y="44624"/>
            <a:ext cx="8948051" cy="740627"/>
          </a:xfrm>
        </p:spPr>
        <p:txBody>
          <a:bodyPr/>
          <a:lstStyle/>
          <a:p>
            <a:pPr marL="0" lvl="0" indent="0" algn="ctr">
              <a:buNone/>
            </a:pPr>
            <a:r>
              <a:rPr lang="it-IT" b="1" i="1" dirty="0">
                <a:solidFill>
                  <a:srgbClr val="1F497D"/>
                </a:solidFill>
              </a:rPr>
              <a:t>La Struttura Organizzativa</a:t>
            </a:r>
            <a:endParaRPr lang="it-IT" dirty="0">
              <a:solidFill>
                <a:srgbClr val="1F497D"/>
              </a:solidFill>
            </a:endParaRPr>
          </a:p>
        </p:txBody>
      </p:sp>
      <p:pic>
        <p:nvPicPr>
          <p:cNvPr id="6" name="Immagine 2">
            <a:extLst>
              <a:ext uri="{FF2B5EF4-FFF2-40B4-BE49-F238E27FC236}">
                <a16:creationId xmlns:a16="http://schemas.microsoft.com/office/drawing/2014/main" id="{7ADF934E-994F-A64E-85CE-679FE2FE3E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5126" y="908721"/>
            <a:ext cx="5927194" cy="4176464"/>
          </a:xfrm>
          <a:prstGeom prst="rect">
            <a:avLst/>
          </a:prstGeom>
          <a:noFill/>
          <a:ln>
            <a:noFill/>
          </a:ln>
        </p:spPr>
      </p:pic>
    </p:spTree>
    <p:extLst>
      <p:ext uri="{BB962C8B-B14F-4D97-AF65-F5344CB8AC3E}">
        <p14:creationId xmlns:p14="http://schemas.microsoft.com/office/powerpoint/2010/main" val="240368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14</a:t>
            </a:fld>
            <a:endParaRPr lang="it-IT"/>
          </a:p>
        </p:txBody>
      </p:sp>
      <p:pic>
        <p:nvPicPr>
          <p:cNvPr id="7" name="Immagine 6"/>
          <p:cNvPicPr>
            <a:picLocks noChangeAspect="1"/>
          </p:cNvPicPr>
          <p:nvPr/>
        </p:nvPicPr>
        <p:blipFill>
          <a:blip r:embed="rId2"/>
          <a:stretch>
            <a:fillRect/>
          </a:stretch>
        </p:blipFill>
        <p:spPr>
          <a:xfrm>
            <a:off x="539552" y="168972"/>
            <a:ext cx="7776864" cy="4950510"/>
          </a:xfrm>
          <a:prstGeom prst="rect">
            <a:avLst/>
          </a:prstGeom>
        </p:spPr>
      </p:pic>
    </p:spTree>
    <p:extLst>
      <p:ext uri="{BB962C8B-B14F-4D97-AF65-F5344CB8AC3E}">
        <p14:creationId xmlns:p14="http://schemas.microsoft.com/office/powerpoint/2010/main" val="337685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5496" y="764705"/>
            <a:ext cx="7416824" cy="26545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632032618"/>
              </p:ext>
            </p:extLst>
          </p:nvPr>
        </p:nvGraphicFramePr>
        <p:xfrm>
          <a:off x="107505" y="-604505"/>
          <a:ext cx="8208911" cy="4033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arrotondato 4"/>
          <p:cNvSpPr/>
          <p:nvPr/>
        </p:nvSpPr>
        <p:spPr>
          <a:xfrm>
            <a:off x="179512" y="4271465"/>
            <a:ext cx="2016224" cy="8115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Indicatori di impatto (3)</a:t>
            </a:r>
          </a:p>
        </p:txBody>
      </p:sp>
      <p:cxnSp>
        <p:nvCxnSpPr>
          <p:cNvPr id="7" name="Connettore 2 6"/>
          <p:cNvCxnSpPr>
            <a:stCxn id="5" idx="0"/>
          </p:cNvCxnSpPr>
          <p:nvPr/>
        </p:nvCxnSpPr>
        <p:spPr>
          <a:xfrm flipV="1">
            <a:off x="1187624" y="2564906"/>
            <a:ext cx="0" cy="17065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3203848" y="4138627"/>
            <a:ext cx="3960440" cy="1077218"/>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r>
              <a:rPr lang="it-IT" sz="1600" dirty="0"/>
              <a:t>Strumenti di rilevazione delle conseguenze derivanti dalle azioni intraprese dall’Agenzia per favorire lo sviluppo del contesto territoriale di riferimento</a:t>
            </a:r>
          </a:p>
        </p:txBody>
      </p:sp>
      <p:cxnSp>
        <p:nvCxnSpPr>
          <p:cNvPr id="15" name="Connettore 1 14"/>
          <p:cNvCxnSpPr/>
          <p:nvPr/>
        </p:nvCxnSpPr>
        <p:spPr>
          <a:xfrm>
            <a:off x="2699792" y="6130751"/>
            <a:ext cx="43204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1853444" y="0"/>
            <a:ext cx="6282444" cy="584775"/>
          </a:xfrm>
          <a:prstGeom prst="rect">
            <a:avLst/>
          </a:prstGeom>
        </p:spPr>
        <p:txBody>
          <a:bodyPr wrap="square">
            <a:spAutoFit/>
          </a:bodyPr>
          <a:lstStyle/>
          <a:p>
            <a:pPr lvl="0" algn="ctr"/>
            <a:r>
              <a:rPr lang="it-IT" sz="3200" dirty="0">
                <a:solidFill>
                  <a:srgbClr val="1F497D"/>
                </a:solidFill>
              </a:rPr>
              <a:t>L’Albero della Performance </a:t>
            </a:r>
          </a:p>
        </p:txBody>
      </p:sp>
      <p:cxnSp>
        <p:nvCxnSpPr>
          <p:cNvPr id="3" name="Connettore 1 2"/>
          <p:cNvCxnSpPr/>
          <p:nvPr/>
        </p:nvCxnSpPr>
        <p:spPr>
          <a:xfrm flipV="1">
            <a:off x="2195736" y="4687689"/>
            <a:ext cx="1008112" cy="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7668344" y="1491825"/>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b="1" dirty="0"/>
              <a:t>OUTPUT</a:t>
            </a:r>
          </a:p>
          <a:p>
            <a:pPr algn="ctr"/>
            <a:r>
              <a:rPr lang="it-IT" dirty="0"/>
              <a:t>(Valenza soprattutto «interna»)</a:t>
            </a:r>
          </a:p>
        </p:txBody>
      </p:sp>
      <p:sp>
        <p:nvSpPr>
          <p:cNvPr id="31" name="Rettangolo 30"/>
          <p:cNvSpPr/>
          <p:nvPr/>
        </p:nvSpPr>
        <p:spPr>
          <a:xfrm>
            <a:off x="7668344" y="4005064"/>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b="1" dirty="0"/>
              <a:t>OUTCOME</a:t>
            </a:r>
          </a:p>
          <a:p>
            <a:pPr algn="ctr"/>
            <a:r>
              <a:rPr lang="it-IT" dirty="0"/>
              <a:t>(Valenza soprattutto «esterna»)</a:t>
            </a:r>
          </a:p>
        </p:txBody>
      </p:sp>
    </p:spTree>
    <p:extLst>
      <p:ext uri="{BB962C8B-B14F-4D97-AF65-F5344CB8AC3E}">
        <p14:creationId xmlns:p14="http://schemas.microsoft.com/office/powerpoint/2010/main" val="142975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4B10242-BB81-4249-B641-A8618B76FCEF}"/>
              </a:ext>
            </a:extLst>
          </p:cNvPr>
          <p:cNvPicPr>
            <a:picLocks noChangeAspect="1"/>
          </p:cNvPicPr>
          <p:nvPr/>
        </p:nvPicPr>
        <p:blipFill>
          <a:blip r:embed="rId2"/>
          <a:stretch>
            <a:fillRect/>
          </a:stretch>
        </p:blipFill>
        <p:spPr>
          <a:xfrm>
            <a:off x="35877" y="467360"/>
            <a:ext cx="9072245" cy="5923280"/>
          </a:xfrm>
          <a:prstGeom prst="rect">
            <a:avLst/>
          </a:prstGeom>
        </p:spPr>
      </p:pic>
    </p:spTree>
    <p:extLst>
      <p:ext uri="{BB962C8B-B14F-4D97-AF65-F5344CB8AC3E}">
        <p14:creationId xmlns:p14="http://schemas.microsoft.com/office/powerpoint/2010/main" val="115209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A39B747-7B85-43CF-BD1F-F2E3123AF5AC}"/>
              </a:ext>
            </a:extLst>
          </p:cNvPr>
          <p:cNvPicPr>
            <a:picLocks noChangeAspect="1"/>
          </p:cNvPicPr>
          <p:nvPr/>
        </p:nvPicPr>
        <p:blipFill>
          <a:blip r:embed="rId2"/>
          <a:stretch>
            <a:fillRect/>
          </a:stretch>
        </p:blipFill>
        <p:spPr>
          <a:xfrm>
            <a:off x="352425" y="466725"/>
            <a:ext cx="8439150" cy="5924550"/>
          </a:xfrm>
          <a:prstGeom prst="rect">
            <a:avLst/>
          </a:prstGeom>
        </p:spPr>
      </p:pic>
    </p:spTree>
    <p:extLst>
      <p:ext uri="{BB962C8B-B14F-4D97-AF65-F5344CB8AC3E}">
        <p14:creationId xmlns:p14="http://schemas.microsoft.com/office/powerpoint/2010/main" val="3678998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425185996"/>
              </p:ext>
            </p:extLst>
          </p:nvPr>
        </p:nvGraphicFramePr>
        <p:xfrm>
          <a:off x="10795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Le</a:t>
            </a:r>
            <a:r>
              <a:rPr lang="it-IT" dirty="0"/>
              <a:t> </a:t>
            </a:r>
            <a:r>
              <a:rPr lang="it-IT" b="1" dirty="0">
                <a:solidFill>
                  <a:srgbClr val="1F497D"/>
                </a:solidFill>
              </a:rPr>
              <a:t>criticità riscontrate</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18</a:t>
            </a:fld>
            <a:endParaRPr lang="it-IT"/>
          </a:p>
        </p:txBody>
      </p:sp>
    </p:spTree>
    <p:extLst>
      <p:ext uri="{BB962C8B-B14F-4D97-AF65-F5344CB8AC3E}">
        <p14:creationId xmlns:p14="http://schemas.microsoft.com/office/powerpoint/2010/main" val="370111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20884229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Gli Obiettivi Strategici</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19</a:t>
            </a:fld>
            <a:endParaRPr lang="it-IT"/>
          </a:p>
        </p:txBody>
      </p:sp>
    </p:spTree>
    <p:extLst>
      <p:ext uri="{BB962C8B-B14F-4D97-AF65-F5344CB8AC3E}">
        <p14:creationId xmlns:p14="http://schemas.microsoft.com/office/powerpoint/2010/main" val="237347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018390372"/>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dirty="0"/>
              <a:t>Premessa</a:t>
            </a:r>
          </a:p>
        </p:txBody>
      </p:sp>
    </p:spTree>
    <p:extLst>
      <p:ext uri="{BB962C8B-B14F-4D97-AF65-F5344CB8AC3E}">
        <p14:creationId xmlns:p14="http://schemas.microsoft.com/office/powerpoint/2010/main" val="1551127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63068389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 Indicatori di impatto</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20</a:t>
            </a:fld>
            <a:endParaRPr lang="it-IT"/>
          </a:p>
        </p:txBody>
      </p:sp>
    </p:spTree>
    <p:extLst>
      <p:ext uri="{BB962C8B-B14F-4D97-AF65-F5344CB8AC3E}">
        <p14:creationId xmlns:p14="http://schemas.microsoft.com/office/powerpoint/2010/main" val="2643083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endParaRPr lang="it-IT"/>
          </a:p>
        </p:txBody>
      </p:sp>
      <p:sp>
        <p:nvSpPr>
          <p:cNvPr id="6" name="Sottotitolo 5"/>
          <p:cNvSpPr>
            <a:spLocks noGrp="1"/>
          </p:cNvSpPr>
          <p:nvPr>
            <p:ph type="subTitle" idx="1"/>
          </p:nvPr>
        </p:nvSpPr>
        <p:spPr/>
        <p:txBody>
          <a:bodyPr/>
          <a:lstStyle/>
          <a:p>
            <a:endParaRPr lang="it-IT"/>
          </a:p>
        </p:txBody>
      </p:sp>
      <p:sp>
        <p:nvSpPr>
          <p:cNvPr id="4" name="Segnaposto data 3"/>
          <p:cNvSpPr>
            <a:spLocks noGrp="1"/>
          </p:cNvSpPr>
          <p:nvPr>
            <p:ph type="dt" sz="half" idx="10"/>
          </p:nvPr>
        </p:nvSpPr>
        <p:spPr>
          <a:prstGeom prst="rect">
            <a:avLst/>
          </a:prstGeom>
        </p:spPr>
        <p:txBody>
          <a:bodyPr/>
          <a:lstStyle/>
          <a:p>
            <a:endParaRPr lang="it-IT" dirty="0"/>
          </a:p>
        </p:txBody>
      </p:sp>
      <p:sp>
        <p:nvSpPr>
          <p:cNvPr id="5" name="Segnaposto numero diapositiva 4"/>
          <p:cNvSpPr>
            <a:spLocks noGrp="1"/>
          </p:cNvSpPr>
          <p:nvPr>
            <p:ph type="sldNum" sz="quarter" idx="12"/>
          </p:nvPr>
        </p:nvSpPr>
        <p:spPr>
          <a:prstGeom prst="rect">
            <a:avLst/>
          </a:prstGeom>
        </p:spPr>
        <p:txBody>
          <a:bodyPr/>
          <a:lstStyle/>
          <a:p>
            <a:fld id="{1702CDE7-171E-CB48-8875-FB83627CA2BB}" type="slidenum">
              <a:rPr lang="it-IT" smtClean="0"/>
              <a:pPr/>
              <a:t>21</a:t>
            </a:fld>
            <a:endParaRPr lang="it-IT"/>
          </a:p>
        </p:txBody>
      </p:sp>
      <p:sp>
        <p:nvSpPr>
          <p:cNvPr id="10" name="CasellaDiTesto 9"/>
          <p:cNvSpPr txBox="1"/>
          <p:nvPr/>
        </p:nvSpPr>
        <p:spPr>
          <a:xfrm>
            <a:off x="251520" y="44624"/>
            <a:ext cx="8846893" cy="584776"/>
          </a:xfrm>
          <a:prstGeom prst="rect">
            <a:avLst/>
          </a:prstGeom>
          <a:noFill/>
        </p:spPr>
        <p:txBody>
          <a:bodyPr wrap="none" rtlCol="0">
            <a:spAutoFit/>
          </a:bodyPr>
          <a:lstStyle/>
          <a:p>
            <a:r>
              <a:rPr lang="it-IT" sz="3200" b="1" dirty="0">
                <a:solidFill>
                  <a:srgbClr val="1F497D"/>
                </a:solidFill>
              </a:rPr>
              <a:t>I Tre obiettivi strategici e gli indicatori di impatto</a:t>
            </a:r>
          </a:p>
        </p:txBody>
      </p:sp>
      <p:graphicFrame>
        <p:nvGraphicFramePr>
          <p:cNvPr id="2" name="Tabella 1"/>
          <p:cNvGraphicFramePr>
            <a:graphicFrameLocks noGrp="1"/>
          </p:cNvGraphicFramePr>
          <p:nvPr>
            <p:extLst>
              <p:ext uri="{D42A27DB-BD31-4B8C-83A1-F6EECF244321}">
                <p14:modId xmlns:p14="http://schemas.microsoft.com/office/powerpoint/2010/main" val="3466853577"/>
              </p:ext>
            </p:extLst>
          </p:nvPr>
        </p:nvGraphicFramePr>
        <p:xfrm>
          <a:off x="107504" y="629401"/>
          <a:ext cx="8990908" cy="6183974"/>
        </p:xfrm>
        <a:graphic>
          <a:graphicData uri="http://schemas.openxmlformats.org/drawingml/2006/table">
            <a:tbl>
              <a:tblPr firstRow="1" firstCol="1" bandRow="1">
                <a:tableStyleId>{5C22544A-7EE6-4342-B048-85BDC9FD1C3A}</a:tableStyleId>
              </a:tblPr>
              <a:tblGrid>
                <a:gridCol w="2640187">
                  <a:extLst>
                    <a:ext uri="{9D8B030D-6E8A-4147-A177-3AD203B41FA5}">
                      <a16:colId xmlns:a16="http://schemas.microsoft.com/office/drawing/2014/main" val="20000"/>
                    </a:ext>
                  </a:extLst>
                </a:gridCol>
                <a:gridCol w="1712554">
                  <a:extLst>
                    <a:ext uri="{9D8B030D-6E8A-4147-A177-3AD203B41FA5}">
                      <a16:colId xmlns:a16="http://schemas.microsoft.com/office/drawing/2014/main" val="20001"/>
                    </a:ext>
                  </a:extLst>
                </a:gridCol>
                <a:gridCol w="1355772">
                  <a:extLst>
                    <a:ext uri="{9D8B030D-6E8A-4147-A177-3AD203B41FA5}">
                      <a16:colId xmlns:a16="http://schemas.microsoft.com/office/drawing/2014/main" val="20002"/>
                    </a:ext>
                  </a:extLst>
                </a:gridCol>
                <a:gridCol w="1306532">
                  <a:extLst>
                    <a:ext uri="{9D8B030D-6E8A-4147-A177-3AD203B41FA5}">
                      <a16:colId xmlns:a16="http://schemas.microsoft.com/office/drawing/2014/main" val="20003"/>
                    </a:ext>
                  </a:extLst>
                </a:gridCol>
                <a:gridCol w="1975863">
                  <a:extLst>
                    <a:ext uri="{9D8B030D-6E8A-4147-A177-3AD203B41FA5}">
                      <a16:colId xmlns:a16="http://schemas.microsoft.com/office/drawing/2014/main" val="20004"/>
                    </a:ext>
                  </a:extLst>
                </a:gridCol>
              </a:tblGrid>
              <a:tr h="546537">
                <a:tc>
                  <a:txBody>
                    <a:bodyPr/>
                    <a:lstStyle/>
                    <a:p>
                      <a:pPr algn="ctr">
                        <a:lnSpc>
                          <a:spcPct val="115000"/>
                        </a:lnSpc>
                        <a:spcAft>
                          <a:spcPts val="0"/>
                        </a:spcAft>
                      </a:pPr>
                      <a:r>
                        <a:rPr lang="it-IT" sz="1000" dirty="0">
                          <a:effectLst/>
                        </a:rPr>
                        <a:t>OBIETTIVO STRATEGICO</a:t>
                      </a:r>
                      <a:endParaRPr lang="it-IT" sz="1000" dirty="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000">
                          <a:effectLst/>
                        </a:rPr>
                        <a:t>INDICATORI DI IMPATTO</a:t>
                      </a:r>
                      <a:endParaRPr lang="it-IT" sz="100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000" dirty="0">
                          <a:effectLst/>
                        </a:rPr>
                        <a:t>VALORI AL 31/12/2020 DA PIANO</a:t>
                      </a:r>
                      <a:endParaRPr lang="it-IT" sz="1000" dirty="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000" dirty="0">
                          <a:effectLst/>
                        </a:rPr>
                        <a:t>VALORI CONSEGUITI AL 31/12/2020</a:t>
                      </a:r>
                      <a:endParaRPr lang="it-IT" sz="1000" dirty="0">
                        <a:effectLst/>
                        <a:latin typeface="Times New Roman"/>
                        <a:ea typeface="Times New Roman"/>
                        <a:cs typeface="Times New Roman"/>
                      </a:endParaRPr>
                    </a:p>
                  </a:txBody>
                  <a:tcPr marL="40996" marR="40996" marT="0" marB="0"/>
                </a:tc>
                <a:tc>
                  <a:txBody>
                    <a:bodyPr/>
                    <a:lstStyle/>
                    <a:p>
                      <a:pPr algn="ctr">
                        <a:lnSpc>
                          <a:spcPct val="115000"/>
                        </a:lnSpc>
                        <a:spcAft>
                          <a:spcPts val="0"/>
                        </a:spcAft>
                      </a:pPr>
                      <a:r>
                        <a:rPr lang="it-IT" sz="1000">
                          <a:effectLst/>
                        </a:rPr>
                        <a:t>RAPPORTO TRA VALORE CONSEGUITO E TARGET PER L’INDICATORE </a:t>
                      </a:r>
                      <a:endParaRPr lang="it-IT" sz="1000">
                        <a:effectLst/>
                        <a:latin typeface="Times New Roman"/>
                        <a:ea typeface="Times New Roman"/>
                        <a:cs typeface="Times New Roman"/>
                      </a:endParaRPr>
                    </a:p>
                  </a:txBody>
                  <a:tcPr marL="40996" marR="40996" marT="0" marB="0"/>
                </a:tc>
                <a:extLst>
                  <a:ext uri="{0D108BD9-81ED-4DB2-BD59-A6C34878D82A}">
                    <a16:rowId xmlns:a16="http://schemas.microsoft.com/office/drawing/2014/main" val="10000"/>
                  </a:ext>
                </a:extLst>
              </a:tr>
              <a:tr h="1473997">
                <a:tc>
                  <a:txBody>
                    <a:bodyPr/>
                    <a:lstStyle/>
                    <a:p>
                      <a:pPr>
                        <a:lnSpc>
                          <a:spcPct val="115000"/>
                        </a:lnSpc>
                        <a:spcAft>
                          <a:spcPts val="600"/>
                        </a:spcAft>
                      </a:pPr>
                      <a:r>
                        <a:rPr lang="it-IT"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Mantenimento dei criteri di riconoscimento quale Organismo Pagatore, ai sensi del Reg. (CE) n. 907/14 (peso: 40%)</a:t>
                      </a:r>
                      <a:endParaRPr lang="it-I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it-IT"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II1.1: Percentuale di ricevimenti dell’ufficio URCAA per i quali gli operatori CAA rilasciano un giudizio positivo (Fonte: Sistema informativo per la gestione degli appuntamenti online) </a:t>
                      </a:r>
                    </a:p>
                  </a:txBody>
                  <a:tcPr marL="68580" marR="68580" marT="0" marB="0"/>
                </a:tc>
                <a:tc>
                  <a:txBody>
                    <a:bodyPr/>
                    <a:lstStyle/>
                    <a:p>
                      <a:pPr algn="ctr">
                        <a:lnSpc>
                          <a:spcPct val="115000"/>
                        </a:lnSpc>
                      </a:pPr>
                      <a:r>
                        <a:rPr lang="it-IT"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Percentuale di ricevimenti dell’ufficio URCAA per i quali gli operatori CAA rilasciano un giudizio positivo &gt;= 60%</a:t>
                      </a:r>
                    </a:p>
                  </a:txBody>
                  <a:tcPr marL="68580" marR="68580" marT="0" marB="0"/>
                </a:tc>
                <a:tc>
                  <a:txBody>
                    <a:bodyPr/>
                    <a:lstStyle/>
                    <a:p>
                      <a:pPr algn="ctr">
                        <a:lnSpc>
                          <a:spcPct val="115000"/>
                        </a:lnSpc>
                      </a:pPr>
                      <a:r>
                        <a:rPr lang="it-IT"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93,20%</a:t>
                      </a:r>
                    </a:p>
                  </a:txBody>
                  <a:tcPr marL="68580" marR="68580" marT="0" marB="0"/>
                </a:tc>
                <a:tc>
                  <a:txBody>
                    <a:bodyPr/>
                    <a:lstStyle/>
                    <a:p>
                      <a:pPr algn="ctr">
                        <a:lnSpc>
                          <a:spcPct val="115000"/>
                        </a:lnSpc>
                      </a:pPr>
                      <a:r>
                        <a:rPr lang="it-IT"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 </a:t>
                      </a:r>
                    </a:p>
                    <a:p>
                      <a:pPr algn="ctr">
                        <a:lnSpc>
                          <a:spcPct val="115000"/>
                        </a:lnSpc>
                      </a:pPr>
                      <a:r>
                        <a:rPr lang="it-IT"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pPr>
                      <a:r>
                        <a:rPr lang="it-IT"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10001"/>
                  </a:ext>
                </a:extLst>
              </a:tr>
              <a:tr h="1101772">
                <a:tc rowSpan="2">
                  <a:txBody>
                    <a:bodyPr/>
                    <a:lstStyle/>
                    <a:p>
                      <a:pPr>
                        <a:lnSpc>
                          <a:spcPct val="115000"/>
                        </a:lnSpc>
                        <a:spcAft>
                          <a:spcPts val="600"/>
                        </a:spcAft>
                      </a:pPr>
                      <a:r>
                        <a:rPr lang="it-IT"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Raggiungimento degli obiettivi di spesa previsti dai regolamenti comunitari di riferimento per i Fondi FEAGA e FEASR e perfezionamento dell’iter dei pagamenti (peso: 30%)</a:t>
                      </a:r>
                      <a:endParaRPr lang="it-IT"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it-IT"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II.2.1 Raggiungimento del target relativo all’N+3 per il Fondo FEASR</a:t>
                      </a:r>
                    </a:p>
                    <a:p>
                      <a:pPr algn="just">
                        <a:lnSpc>
                          <a:spcPct val="115000"/>
                        </a:lnSpc>
                      </a:pPr>
                      <a:r>
                        <a:rPr lang="it-IT"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pPr>
                      <a:r>
                        <a:rPr lang="it-IT"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Riscontrabile dal Report di “Rete Rurale”</a:t>
                      </a:r>
                    </a:p>
                  </a:txBody>
                  <a:tcPr marL="68580" marR="68580" marT="0" marB="0"/>
                </a:tc>
                <a:tc>
                  <a:txBody>
                    <a:bodyPr/>
                    <a:lstStyle/>
                    <a:p>
                      <a:pPr algn="ctr">
                        <a:lnSpc>
                          <a:spcPct val="115000"/>
                        </a:lnSpc>
                      </a:pPr>
                      <a:r>
                        <a:rPr lang="it-IT"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Percentuale di realizzazione Delle spese dell’anno di Impegno 2020 pari al 100 %</a:t>
                      </a:r>
                    </a:p>
                  </a:txBody>
                  <a:tcPr marL="68580" marR="68580" marT="0" marB="0"/>
                </a:tc>
                <a:tc>
                  <a:txBody>
                    <a:bodyPr/>
                    <a:lstStyle/>
                    <a:p>
                      <a:pPr algn="ctr">
                        <a:lnSpc>
                          <a:spcPct val="115000"/>
                        </a:lnSpc>
                      </a:pPr>
                      <a:r>
                        <a:rPr lang="it-IT"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tc>
                <a:tc>
                  <a:txBody>
                    <a:bodyPr/>
                    <a:lstStyle/>
                    <a:p>
                      <a:pPr algn="ctr">
                        <a:lnSpc>
                          <a:spcPct val="115000"/>
                        </a:lnSpc>
                      </a:pPr>
                      <a:r>
                        <a:rPr lang="it-IT"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p>
                    <a:p>
                      <a:pPr algn="ctr">
                        <a:lnSpc>
                          <a:spcPct val="115000"/>
                        </a:lnSpc>
                      </a:pPr>
                      <a:r>
                        <a:rPr lang="it-IT" sz="1000">
                          <a:solidFill>
                            <a:schemeClr val="tx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it-IT"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287884">
                <a:tc vMerge="1">
                  <a:txBody>
                    <a:bodyPr/>
                    <a:lstStyle/>
                    <a:p>
                      <a:endParaRPr lang="it-IT"/>
                    </a:p>
                  </a:txBody>
                  <a:tcPr/>
                </a:tc>
                <a:tc>
                  <a:txBody>
                    <a:bodyPr/>
                    <a:lstStyle/>
                    <a:p>
                      <a:pPr algn="just">
                        <a:lnSpc>
                          <a:spcPct val="115000"/>
                        </a:lnSpc>
                      </a:pPr>
                      <a:r>
                        <a:rPr lang="it-IT"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II.2.2 Raggiungimento del target di spesa relativo al Fondo FEAGA per le domande presentate nella campagna 2019 	Riscontrabile dal sistema SIAN</a:t>
                      </a:r>
                    </a:p>
                  </a:txBody>
                  <a:tcPr marL="68580" marR="68580" marT="0" marB="0"/>
                </a:tc>
                <a:tc>
                  <a:txBody>
                    <a:bodyPr/>
                    <a:lstStyle/>
                    <a:p>
                      <a:pPr algn="ctr">
                        <a:lnSpc>
                          <a:spcPct val="115000"/>
                        </a:lnSpc>
                      </a:pPr>
                      <a:r>
                        <a:rPr lang="it-IT"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Almeno il 96% degli importi ammissibili deve essere erogato entro il 30 Giugno 2020</a:t>
                      </a:r>
                    </a:p>
                  </a:txBody>
                  <a:tcPr marL="68580" marR="68580" marT="0" marB="0"/>
                </a:tc>
                <a:tc>
                  <a:txBody>
                    <a:bodyPr/>
                    <a:lstStyle/>
                    <a:p>
                      <a:pPr algn="ctr">
                        <a:lnSpc>
                          <a:spcPct val="115000"/>
                        </a:lnSpc>
                      </a:pPr>
                      <a:r>
                        <a:rPr lang="it-IT"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98,22%</a:t>
                      </a:r>
                    </a:p>
                  </a:txBody>
                  <a:tcPr marL="68580" marR="68580" marT="0" marB="0"/>
                </a:tc>
                <a:tc>
                  <a:txBody>
                    <a:bodyPr/>
                    <a:lstStyle/>
                    <a:p>
                      <a:pPr algn="ctr">
                        <a:lnSpc>
                          <a:spcPct val="115000"/>
                        </a:lnSpc>
                      </a:pPr>
                      <a:r>
                        <a:rPr lang="it-IT"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tc>
                <a:extLst>
                  <a:ext uri="{0D108BD9-81ED-4DB2-BD59-A6C34878D82A}">
                    <a16:rowId xmlns:a16="http://schemas.microsoft.com/office/drawing/2014/main" val="10003"/>
                  </a:ext>
                </a:extLst>
              </a:tr>
              <a:tr h="1773784">
                <a:tc>
                  <a:txBody>
                    <a:bodyPr/>
                    <a:lstStyle/>
                    <a:p>
                      <a:pPr algn="just">
                        <a:lnSpc>
                          <a:spcPct val="115000"/>
                        </a:lnSpc>
                        <a:tabLst>
                          <a:tab pos="180340" algn="l"/>
                        </a:tabLst>
                      </a:pPr>
                      <a:r>
                        <a:rPr lang="it-IT"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Adeguamento delle funzionalità del sistema informativo, anche in funzione del Piano Triennale per l’Informatizzazione e di quanto disposto dal Reg (UE) 907/2014 in merito alla sicurezza delle informazioni</a:t>
                      </a:r>
                      <a:endParaRPr lang="it-IT"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it-IT"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II.3.1 Possibilità per beneficiari e gli utenti di ARCEA di accedere agli atti dell’Agenzia (Kit Decreto) in formato digitale aperto</a:t>
                      </a:r>
                    </a:p>
                  </a:txBody>
                  <a:tcPr marL="68580" marR="68580" marT="0" marB="0"/>
                </a:tc>
                <a:tc>
                  <a:txBody>
                    <a:bodyPr/>
                    <a:lstStyle/>
                    <a:p>
                      <a:pPr algn="ctr">
                        <a:lnSpc>
                          <a:spcPct val="115000"/>
                        </a:lnSpc>
                      </a:pPr>
                      <a:r>
                        <a:rPr lang="it-IT"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tc>
                <a:tc>
                  <a:txBody>
                    <a:bodyPr/>
                    <a:lstStyle/>
                    <a:p>
                      <a:pPr algn="ctr">
                        <a:lnSpc>
                          <a:spcPct val="115000"/>
                        </a:lnSpc>
                      </a:pPr>
                      <a:r>
                        <a:rPr lang="it-IT"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tc>
                <a:tc>
                  <a:txBody>
                    <a:bodyPr/>
                    <a:lstStyle/>
                    <a:p>
                      <a:pPr algn="ctr">
                        <a:lnSpc>
                          <a:spcPct val="115000"/>
                        </a:lnSpc>
                      </a:pPr>
                      <a:r>
                        <a:rPr lang="it-IT"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tc>
                <a:extLst>
                  <a:ext uri="{0D108BD9-81ED-4DB2-BD59-A6C34878D82A}">
                    <a16:rowId xmlns:a16="http://schemas.microsoft.com/office/drawing/2014/main" val="2087736957"/>
                  </a:ext>
                </a:extLst>
              </a:tr>
            </a:tbl>
          </a:graphicData>
        </a:graphic>
      </p:graphicFrame>
    </p:spTree>
    <p:extLst>
      <p:ext uri="{BB962C8B-B14F-4D97-AF65-F5344CB8AC3E}">
        <p14:creationId xmlns:p14="http://schemas.microsoft.com/office/powerpoint/2010/main" val="3035023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621520367"/>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algn="ctr"/>
            <a:r>
              <a:rPr lang="it-IT" b="1" dirty="0">
                <a:solidFill>
                  <a:srgbClr val="1F497D"/>
                </a:solidFill>
              </a:rPr>
              <a:t>Gli obiettivi Operativi</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22</a:t>
            </a:fld>
            <a:endParaRPr lang="it-IT"/>
          </a:p>
        </p:txBody>
      </p:sp>
    </p:spTree>
    <p:extLst>
      <p:ext uri="{BB962C8B-B14F-4D97-AF65-F5344CB8AC3E}">
        <p14:creationId xmlns:p14="http://schemas.microsoft.com/office/powerpoint/2010/main" val="1343399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23</a:t>
            </a:fld>
            <a:endParaRPr lang="it-IT"/>
          </a:p>
        </p:txBody>
      </p:sp>
      <p:graphicFrame>
        <p:nvGraphicFramePr>
          <p:cNvPr id="11" name="Table 10">
            <a:extLst>
              <a:ext uri="{FF2B5EF4-FFF2-40B4-BE49-F238E27FC236}">
                <a16:creationId xmlns:a16="http://schemas.microsoft.com/office/drawing/2014/main" id="{702754ED-D6C6-184A-8284-E4C0ECAAB8BA}"/>
              </a:ext>
            </a:extLst>
          </p:cNvPr>
          <p:cNvGraphicFramePr>
            <a:graphicFrameLocks noGrp="1"/>
          </p:cNvGraphicFramePr>
          <p:nvPr>
            <p:extLst>
              <p:ext uri="{D42A27DB-BD31-4B8C-83A1-F6EECF244321}">
                <p14:modId xmlns:p14="http://schemas.microsoft.com/office/powerpoint/2010/main" val="889929241"/>
              </p:ext>
            </p:extLst>
          </p:nvPr>
        </p:nvGraphicFramePr>
        <p:xfrm>
          <a:off x="0" y="106885"/>
          <a:ext cx="8964488" cy="6614591"/>
        </p:xfrm>
        <a:graphic>
          <a:graphicData uri="http://schemas.openxmlformats.org/drawingml/2006/table">
            <a:tbl>
              <a:tblPr firstRow="1" firstCol="1" bandRow="1">
                <a:tableStyleId>{5C22544A-7EE6-4342-B048-85BDC9FD1C3A}</a:tableStyleId>
              </a:tblPr>
              <a:tblGrid>
                <a:gridCol w="1382588">
                  <a:extLst>
                    <a:ext uri="{9D8B030D-6E8A-4147-A177-3AD203B41FA5}">
                      <a16:colId xmlns:a16="http://schemas.microsoft.com/office/drawing/2014/main" val="1438178530"/>
                    </a:ext>
                  </a:extLst>
                </a:gridCol>
                <a:gridCol w="2748763">
                  <a:extLst>
                    <a:ext uri="{9D8B030D-6E8A-4147-A177-3AD203B41FA5}">
                      <a16:colId xmlns:a16="http://schemas.microsoft.com/office/drawing/2014/main" val="195778299"/>
                    </a:ext>
                  </a:extLst>
                </a:gridCol>
                <a:gridCol w="4833137">
                  <a:extLst>
                    <a:ext uri="{9D8B030D-6E8A-4147-A177-3AD203B41FA5}">
                      <a16:colId xmlns:a16="http://schemas.microsoft.com/office/drawing/2014/main" val="3619784161"/>
                    </a:ext>
                  </a:extLst>
                </a:gridCol>
              </a:tblGrid>
              <a:tr h="275608">
                <a:tc>
                  <a:txBody>
                    <a:bodyPr/>
                    <a:lstStyle/>
                    <a:p>
                      <a:pPr algn="ctr">
                        <a:spcAft>
                          <a:spcPts val="0"/>
                        </a:spcAft>
                      </a:pPr>
                      <a:r>
                        <a:rPr lang="it-IT" sz="1400">
                          <a:effectLst/>
                        </a:rPr>
                        <a:t>Risultato</a:t>
                      </a:r>
                      <a:endParaRPr lang="en-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tc>
                  <a:txBody>
                    <a:bodyPr/>
                    <a:lstStyle/>
                    <a:p>
                      <a:pPr algn="ctr">
                        <a:spcAft>
                          <a:spcPts val="0"/>
                        </a:spcAft>
                      </a:pPr>
                      <a:r>
                        <a:rPr lang="it-IT" sz="1400">
                          <a:effectLst/>
                        </a:rPr>
                        <a:t>Obiettivi Operativi</a:t>
                      </a:r>
                      <a:endParaRPr lang="en-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tc>
                  <a:txBody>
                    <a:bodyPr/>
                    <a:lstStyle/>
                    <a:p>
                      <a:pPr algn="ctr">
                        <a:spcAft>
                          <a:spcPts val="0"/>
                        </a:spcAft>
                      </a:pPr>
                      <a:r>
                        <a:rPr lang="it-IT" sz="1400">
                          <a:effectLst/>
                        </a:rPr>
                        <a:t>Risultato O.O.</a:t>
                      </a:r>
                      <a:endParaRPr lang="en-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extLst>
                  <a:ext uri="{0D108BD9-81ED-4DB2-BD59-A6C34878D82A}">
                    <a16:rowId xmlns:a16="http://schemas.microsoft.com/office/drawing/2014/main" val="3785242750"/>
                  </a:ext>
                </a:extLst>
              </a:tr>
              <a:tr h="1102432">
                <a:tc rowSpan="6">
                  <a:txBody>
                    <a:bodyPr/>
                    <a:lstStyle/>
                    <a:p>
                      <a:pPr algn="ctr">
                        <a:spcAft>
                          <a:spcPts val="0"/>
                        </a:spcAft>
                      </a:pPr>
                      <a:r>
                        <a:rPr lang="it-IT" sz="1400" dirty="0">
                          <a:effectLst/>
                        </a:rPr>
                        <a:t>OS1</a:t>
                      </a:r>
                      <a:endParaRPr lang="en-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tc>
                  <a:txBody>
                    <a:bodyPr/>
                    <a:lstStyle/>
                    <a:p>
                      <a:pPr algn="ctr">
                        <a:spcAft>
                          <a:spcPts val="0"/>
                        </a:spcAft>
                      </a:pPr>
                      <a:r>
                        <a:rPr lang="it-IT" sz="1400" dirty="0">
                          <a:effectLst/>
                        </a:rPr>
                        <a:t>Garantire un adeguato ambiente interno, anche con riferimento al corretto funzionamento dell’Agenzia</a:t>
                      </a:r>
                      <a:br>
                        <a:rPr lang="it-IT" sz="1400" dirty="0">
                          <a:effectLst/>
                        </a:rPr>
                      </a:br>
                      <a:r>
                        <a:rPr lang="it-IT" sz="1400" dirty="0">
                          <a:effectLst/>
                        </a:rPr>
                        <a:t>(PESO 20%)</a:t>
                      </a:r>
                      <a:endParaRPr lang="en-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tc>
                  <a:txBody>
                    <a:bodyPr/>
                    <a:lstStyle/>
                    <a:p>
                      <a:pPr algn="ctr"/>
                      <a:r>
                        <a:rPr lang="it-IT"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92,00</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471375"/>
                  </a:ext>
                </a:extLst>
              </a:tr>
              <a:tr h="826824">
                <a:tc vMerge="1">
                  <a:txBody>
                    <a:bodyPr/>
                    <a:lstStyle/>
                    <a:p>
                      <a:endParaRPr lang="en-IT"/>
                    </a:p>
                  </a:txBody>
                  <a:tcPr/>
                </a:tc>
                <a:tc>
                  <a:txBody>
                    <a:bodyPr/>
                    <a:lstStyle/>
                    <a:p>
                      <a:pPr algn="ctr">
                        <a:spcAft>
                          <a:spcPts val="0"/>
                        </a:spcAft>
                      </a:pPr>
                      <a:r>
                        <a:rPr lang="it-IT" sz="1400">
                          <a:effectLst/>
                        </a:rPr>
                        <a:t>Garantire un’adeguata attività di controllo</a:t>
                      </a:r>
                      <a:br>
                        <a:rPr lang="it-IT" sz="1400">
                          <a:effectLst/>
                        </a:rPr>
                      </a:br>
                      <a:r>
                        <a:rPr lang="it-IT" sz="1400">
                          <a:effectLst/>
                        </a:rPr>
                        <a:t>(PESO 20%)</a:t>
                      </a:r>
                      <a:endParaRPr lang="en-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tc>
                  <a:txBody>
                    <a:bodyPr/>
                    <a:lstStyle/>
                    <a:p>
                      <a:pPr algn="ctr"/>
                      <a:r>
                        <a:rPr lang="it-IT"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2380158"/>
                  </a:ext>
                </a:extLst>
              </a:tr>
              <a:tr h="1378039">
                <a:tc vMerge="1">
                  <a:txBody>
                    <a:bodyPr/>
                    <a:lstStyle/>
                    <a:p>
                      <a:endParaRPr lang="en-IT"/>
                    </a:p>
                  </a:txBody>
                  <a:tcPr/>
                </a:tc>
                <a:tc>
                  <a:txBody>
                    <a:bodyPr/>
                    <a:lstStyle/>
                    <a:p>
                      <a:pPr algn="ctr">
                        <a:spcAft>
                          <a:spcPts val="0"/>
                        </a:spcAft>
                      </a:pPr>
                      <a:r>
                        <a:rPr lang="it-IT" sz="1400" dirty="0">
                          <a:effectLst/>
                        </a:rPr>
                        <a:t>Garantire l’efficienza e l’adeguatezza dei sistemi di controlli interni dell’Agenzia, nel rispetto della normativa di riferimento</a:t>
                      </a:r>
                      <a:br>
                        <a:rPr lang="it-IT" sz="1400" dirty="0">
                          <a:effectLst/>
                        </a:rPr>
                      </a:br>
                      <a:r>
                        <a:rPr lang="it-IT" sz="1400" dirty="0">
                          <a:effectLst/>
                        </a:rPr>
                        <a:t>(PESO 20%)</a:t>
                      </a:r>
                      <a:endParaRPr lang="en-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tc>
                  <a:txBody>
                    <a:bodyPr/>
                    <a:lstStyle/>
                    <a:p>
                      <a:pPr algn="ctr"/>
                      <a:r>
                        <a:rPr lang="it-IT"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2423854"/>
                  </a:ext>
                </a:extLst>
              </a:tr>
              <a:tr h="826824">
                <a:tc vMerge="1">
                  <a:txBody>
                    <a:bodyPr/>
                    <a:lstStyle/>
                    <a:p>
                      <a:endParaRPr lang="en-IT"/>
                    </a:p>
                  </a:txBody>
                  <a:tcPr/>
                </a:tc>
                <a:tc>
                  <a:txBody>
                    <a:bodyPr/>
                    <a:lstStyle/>
                    <a:p>
                      <a:pPr algn="ctr">
                        <a:spcAft>
                          <a:spcPts val="0"/>
                        </a:spcAft>
                      </a:pPr>
                      <a:r>
                        <a:rPr lang="it-IT" sz="1400">
                          <a:effectLst/>
                        </a:rPr>
                        <a:t>Garantire un adeguato livello di sicurezza delle informazioni</a:t>
                      </a:r>
                      <a:br>
                        <a:rPr lang="it-IT" sz="1400">
                          <a:effectLst/>
                        </a:rPr>
                      </a:br>
                      <a:r>
                        <a:rPr lang="it-IT" sz="1400">
                          <a:effectLst/>
                        </a:rPr>
                        <a:t>(PESO 15%)</a:t>
                      </a:r>
                      <a:endParaRPr lang="en-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tc>
                  <a:txBody>
                    <a:bodyPr/>
                    <a:lstStyle/>
                    <a:p>
                      <a:pPr algn="ctr"/>
                      <a:r>
                        <a:rPr lang="it-IT"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83,79</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4440451"/>
                  </a:ext>
                </a:extLst>
              </a:tr>
              <a:tr h="1102432">
                <a:tc vMerge="1">
                  <a:txBody>
                    <a:bodyPr/>
                    <a:lstStyle/>
                    <a:p>
                      <a:endParaRPr lang="en-IT"/>
                    </a:p>
                  </a:txBody>
                  <a:tcPr/>
                </a:tc>
                <a:tc>
                  <a:txBody>
                    <a:bodyPr/>
                    <a:lstStyle/>
                    <a:p>
                      <a:pPr algn="ctr">
                        <a:spcAft>
                          <a:spcPts val="0"/>
                        </a:spcAft>
                      </a:pPr>
                      <a:r>
                        <a:rPr lang="it-IT" sz="1400">
                          <a:effectLst/>
                        </a:rPr>
                        <a:t>Garantire una comunicazione efficace anche in rapporto alla trasparenza, all’integrità ed all’anticorruzione</a:t>
                      </a:r>
                      <a:br>
                        <a:rPr lang="it-IT" sz="1400">
                          <a:effectLst/>
                        </a:rPr>
                      </a:br>
                      <a:r>
                        <a:rPr lang="it-IT" sz="1400">
                          <a:effectLst/>
                        </a:rPr>
                        <a:t>(PESO 10%)</a:t>
                      </a:r>
                      <a:endParaRPr lang="en-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tc>
                  <a:txBody>
                    <a:bodyPr/>
                    <a:lstStyle/>
                    <a:p>
                      <a:pPr algn="ctr"/>
                      <a:r>
                        <a:rPr lang="it-IT"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7028735"/>
                  </a:ext>
                </a:extLst>
              </a:tr>
              <a:tr h="1102432">
                <a:tc vMerge="1">
                  <a:txBody>
                    <a:bodyPr/>
                    <a:lstStyle/>
                    <a:p>
                      <a:endParaRPr lang="en-IT"/>
                    </a:p>
                  </a:txBody>
                  <a:tcPr/>
                </a:tc>
                <a:tc>
                  <a:txBody>
                    <a:bodyPr/>
                    <a:lstStyle/>
                    <a:p>
                      <a:pPr algn="ctr">
                        <a:spcAft>
                          <a:spcPts val="0"/>
                        </a:spcAft>
                      </a:pPr>
                      <a:r>
                        <a:rPr lang="it-IT" sz="1400">
                          <a:effectLst/>
                        </a:rPr>
                        <a:t>Garantire un’adeguata attività di monitoraggio anche in rapporto alla trasparenza ed all’integrità</a:t>
                      </a:r>
                      <a:br>
                        <a:rPr lang="it-IT" sz="1400">
                          <a:effectLst/>
                        </a:rPr>
                      </a:br>
                      <a:r>
                        <a:rPr lang="it-IT" sz="1400">
                          <a:effectLst/>
                        </a:rPr>
                        <a:t>(PESO 15%)</a:t>
                      </a:r>
                      <a:endParaRPr lang="en-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tc>
                  <a:txBody>
                    <a:bodyPr/>
                    <a:lstStyle/>
                    <a:p>
                      <a:pPr algn="ctr"/>
                      <a:r>
                        <a:rPr lang="it-IT"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8599531"/>
                  </a:ext>
                </a:extLst>
              </a:tr>
            </a:tbl>
          </a:graphicData>
        </a:graphic>
      </p:graphicFrame>
    </p:spTree>
    <p:extLst>
      <p:ext uri="{BB962C8B-B14F-4D97-AF65-F5344CB8AC3E}">
        <p14:creationId xmlns:p14="http://schemas.microsoft.com/office/powerpoint/2010/main" val="1312021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24</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671860469"/>
              </p:ext>
            </p:extLst>
          </p:nvPr>
        </p:nvGraphicFramePr>
        <p:xfrm>
          <a:off x="18908" y="116630"/>
          <a:ext cx="9125093" cy="5112569"/>
        </p:xfrm>
        <a:graphic>
          <a:graphicData uri="http://schemas.openxmlformats.org/drawingml/2006/table">
            <a:tbl>
              <a:tblPr firstRow="1" firstCol="1" bandRow="1">
                <a:tableStyleId>{5C22544A-7EE6-4342-B048-85BDC9FD1C3A}</a:tableStyleId>
              </a:tblPr>
              <a:tblGrid>
                <a:gridCol w="2752892">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2987825">
                  <a:extLst>
                    <a:ext uri="{9D8B030D-6E8A-4147-A177-3AD203B41FA5}">
                      <a16:colId xmlns:a16="http://schemas.microsoft.com/office/drawing/2014/main" val="20002"/>
                    </a:ext>
                  </a:extLst>
                </a:gridCol>
              </a:tblGrid>
              <a:tr h="262236">
                <a:tc>
                  <a:txBody>
                    <a:bodyPr/>
                    <a:lstStyle/>
                    <a:p>
                      <a:pPr algn="ctr">
                        <a:lnSpc>
                          <a:spcPct val="115000"/>
                        </a:lnSpc>
                        <a:spcAft>
                          <a:spcPts val="1000"/>
                        </a:spcAft>
                      </a:pPr>
                      <a:r>
                        <a:rPr lang="it-IT" sz="1400" b="1" dirty="0">
                          <a:effectLst/>
                          <a:latin typeface="Times New Roman"/>
                          <a:ea typeface="Calibri"/>
                          <a:cs typeface="Times New Roman"/>
                        </a:rPr>
                        <a:t>Obiettivo Strategico</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400" b="1" dirty="0">
                          <a:effectLst/>
                          <a:latin typeface="Times New Roman"/>
                          <a:ea typeface="Calibri"/>
                          <a:cs typeface="Times New Roman"/>
                        </a:rPr>
                        <a:t>Obiettivi operativi</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400" dirty="0" err="1">
                          <a:effectLst/>
                          <a:latin typeface="+mn-lt"/>
                          <a:ea typeface="Calibri"/>
                          <a:cs typeface="Times New Roman"/>
                        </a:rPr>
                        <a:t>Risultato</a:t>
                      </a:r>
                      <a:endParaRPr lang="en-U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791248">
                <a:tc rowSpan="2">
                  <a:txBody>
                    <a:bodyPr/>
                    <a:lstStyle/>
                    <a:p>
                      <a:pPr algn="ctr">
                        <a:spcAft>
                          <a:spcPts val="0"/>
                        </a:spcAft>
                      </a:pPr>
                      <a:r>
                        <a:rPr lang="it-IT" sz="1400" dirty="0">
                          <a:effectLst/>
                        </a:rPr>
                        <a:t>OS2</a:t>
                      </a:r>
                      <a:endParaRPr lang="en-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tc>
                  <a:txBody>
                    <a:bodyPr/>
                    <a:lstStyle/>
                    <a:p>
                      <a:pPr algn="ctr">
                        <a:spcAft>
                          <a:spcPts val="0"/>
                        </a:spcAft>
                      </a:pPr>
                      <a:r>
                        <a:rPr lang="it-IT" sz="1400" dirty="0">
                          <a:effectLst/>
                        </a:rPr>
                        <a:t>Implementazione delle necessarie procedure tecnico-amministrative</a:t>
                      </a:r>
                      <a:br>
                        <a:rPr lang="it-IT" sz="1400" dirty="0">
                          <a:effectLst/>
                        </a:rPr>
                      </a:br>
                      <a:r>
                        <a:rPr lang="it-IT" sz="1400" dirty="0">
                          <a:effectLst/>
                        </a:rPr>
                        <a:t>(PESO 60%)</a:t>
                      </a:r>
                      <a:endParaRPr lang="en-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tc>
                  <a:txBody>
                    <a:bodyPr/>
                    <a:lstStyle/>
                    <a:p>
                      <a:pPr algn="ctr">
                        <a:spcAft>
                          <a:spcPts val="0"/>
                        </a:spcAft>
                      </a:pPr>
                      <a:r>
                        <a:rPr lang="it-IT" sz="1400">
                          <a:effectLst/>
                        </a:rPr>
                        <a:t>100</a:t>
                      </a:r>
                      <a:endParaRPr lang="en-IT"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extLst>
                  <a:ext uri="{0D108BD9-81ED-4DB2-BD59-A6C34878D82A}">
                    <a16:rowId xmlns:a16="http://schemas.microsoft.com/office/drawing/2014/main" val="10001"/>
                  </a:ext>
                </a:extLst>
              </a:tr>
              <a:tr h="1381728">
                <a:tc vMerge="1">
                  <a:txBody>
                    <a:bodyPr/>
                    <a:lstStyle/>
                    <a:p>
                      <a:endParaRPr lang="en-IT"/>
                    </a:p>
                  </a:txBody>
                  <a:tcPr/>
                </a:tc>
                <a:tc>
                  <a:txBody>
                    <a:bodyPr/>
                    <a:lstStyle/>
                    <a:p>
                      <a:pPr algn="ctr">
                        <a:spcAft>
                          <a:spcPts val="0"/>
                        </a:spcAft>
                      </a:pPr>
                      <a:r>
                        <a:rPr lang="it-IT" sz="1400" dirty="0">
                          <a:effectLst/>
                        </a:rPr>
                        <a:t>Conseguimento dei target di spesa entro le scadenze previste dai Regolamenti Europei</a:t>
                      </a:r>
                      <a:br>
                        <a:rPr lang="it-IT" sz="1400" dirty="0">
                          <a:effectLst/>
                        </a:rPr>
                      </a:br>
                      <a:r>
                        <a:rPr lang="it-IT" sz="1400" dirty="0">
                          <a:effectLst/>
                        </a:rPr>
                        <a:t>(PESO 40%)</a:t>
                      </a:r>
                      <a:endParaRPr lang="en-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tc>
                  <a:txBody>
                    <a:bodyPr/>
                    <a:lstStyle/>
                    <a:p>
                      <a:pPr algn="ctr">
                        <a:spcAft>
                          <a:spcPts val="0"/>
                        </a:spcAft>
                      </a:pPr>
                      <a:r>
                        <a:rPr lang="it-IT" sz="1400" dirty="0">
                          <a:effectLst/>
                        </a:rPr>
                        <a:t>100</a:t>
                      </a:r>
                      <a:endParaRPr lang="en-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extLst>
                  <a:ext uri="{0D108BD9-81ED-4DB2-BD59-A6C34878D82A}">
                    <a16:rowId xmlns:a16="http://schemas.microsoft.com/office/drawing/2014/main" val="10002"/>
                  </a:ext>
                </a:extLst>
              </a:tr>
              <a:tr h="2677357">
                <a:tc>
                  <a:txBody>
                    <a:bodyPr/>
                    <a:lstStyle/>
                    <a:p>
                      <a:pPr algn="ctr"/>
                      <a:r>
                        <a:rPr lang="en-IT" sz="1400" dirty="0"/>
                        <a:t>OS3</a:t>
                      </a:r>
                    </a:p>
                  </a:txBody>
                  <a:tcPr/>
                </a:tc>
                <a:tc>
                  <a:txBody>
                    <a:bodyPr/>
                    <a:lstStyle/>
                    <a:p>
                      <a:pPr algn="ctr">
                        <a:spcAft>
                          <a:spcPts val="0"/>
                        </a:spcAft>
                      </a:pPr>
                      <a:r>
                        <a:rPr lang="it-IT" sz="1400" dirty="0">
                          <a:effectLst/>
                        </a:rPr>
                        <a:t>Implementazione delle azioni organizzative e tecniche finalizzate a sfruttare le aree di miglioramento emerse nel corso dell’Audit della Commissione Europea</a:t>
                      </a:r>
                      <a:br>
                        <a:rPr lang="it-IT" sz="1400" dirty="0">
                          <a:effectLst/>
                        </a:rPr>
                      </a:br>
                      <a:r>
                        <a:rPr lang="it-IT" sz="1400" dirty="0">
                          <a:effectLst/>
                        </a:rPr>
                        <a:t>(PESO 50%)</a:t>
                      </a:r>
                      <a:endParaRPr lang="en-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tc>
                  <a:txBody>
                    <a:bodyPr/>
                    <a:lstStyle/>
                    <a:p>
                      <a:pPr algn="ctr">
                        <a:spcAft>
                          <a:spcPts val="0"/>
                        </a:spcAft>
                      </a:pPr>
                      <a:r>
                        <a:rPr lang="it-IT" sz="1400" dirty="0">
                          <a:effectLst/>
                        </a:rPr>
                        <a:t>100</a:t>
                      </a:r>
                      <a:endParaRPr lang="en-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45" marR="2845"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93559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261672946"/>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Gli indicatori di risultato</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25</a:t>
            </a:fld>
            <a:endParaRPr lang="it-IT"/>
          </a:p>
        </p:txBody>
      </p:sp>
    </p:spTree>
    <p:extLst>
      <p:ext uri="{BB962C8B-B14F-4D97-AF65-F5344CB8AC3E}">
        <p14:creationId xmlns:p14="http://schemas.microsoft.com/office/powerpoint/2010/main" val="975870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26</a:t>
            </a:fld>
            <a:endParaRPr lang="it-IT"/>
          </a:p>
        </p:txBody>
      </p:sp>
      <p:graphicFrame>
        <p:nvGraphicFramePr>
          <p:cNvPr id="2" name="Tabella 1">
            <a:extLst>
              <a:ext uri="{FF2B5EF4-FFF2-40B4-BE49-F238E27FC236}">
                <a16:creationId xmlns:a16="http://schemas.microsoft.com/office/drawing/2014/main" id="{B71321C9-1AD0-42BE-8EBE-624CCDF69910}"/>
              </a:ext>
            </a:extLst>
          </p:cNvPr>
          <p:cNvGraphicFramePr>
            <a:graphicFrameLocks noGrp="1"/>
          </p:cNvGraphicFramePr>
          <p:nvPr>
            <p:extLst>
              <p:ext uri="{D42A27DB-BD31-4B8C-83A1-F6EECF244321}">
                <p14:modId xmlns:p14="http://schemas.microsoft.com/office/powerpoint/2010/main" val="2657748394"/>
              </p:ext>
            </p:extLst>
          </p:nvPr>
        </p:nvGraphicFramePr>
        <p:xfrm>
          <a:off x="0" y="136524"/>
          <a:ext cx="9144000" cy="6721476"/>
        </p:xfrm>
        <a:graphic>
          <a:graphicData uri="http://schemas.openxmlformats.org/drawingml/2006/table">
            <a:tbl>
              <a:tblPr firstRow="1" firstCol="1" bandRow="1">
                <a:tableStyleId>{5C22544A-7EE6-4342-B048-85BDC9FD1C3A}</a:tableStyleId>
              </a:tblPr>
              <a:tblGrid>
                <a:gridCol w="2552380">
                  <a:extLst>
                    <a:ext uri="{9D8B030D-6E8A-4147-A177-3AD203B41FA5}">
                      <a16:colId xmlns:a16="http://schemas.microsoft.com/office/drawing/2014/main" val="2753785152"/>
                    </a:ext>
                  </a:extLst>
                </a:gridCol>
                <a:gridCol w="1317426">
                  <a:extLst>
                    <a:ext uri="{9D8B030D-6E8A-4147-A177-3AD203B41FA5}">
                      <a16:colId xmlns:a16="http://schemas.microsoft.com/office/drawing/2014/main" val="2344982570"/>
                    </a:ext>
                  </a:extLst>
                </a:gridCol>
                <a:gridCol w="1317426">
                  <a:extLst>
                    <a:ext uri="{9D8B030D-6E8A-4147-A177-3AD203B41FA5}">
                      <a16:colId xmlns:a16="http://schemas.microsoft.com/office/drawing/2014/main" val="1696322478"/>
                    </a:ext>
                  </a:extLst>
                </a:gridCol>
                <a:gridCol w="1321916">
                  <a:extLst>
                    <a:ext uri="{9D8B030D-6E8A-4147-A177-3AD203B41FA5}">
                      <a16:colId xmlns:a16="http://schemas.microsoft.com/office/drawing/2014/main" val="4130760785"/>
                    </a:ext>
                  </a:extLst>
                </a:gridCol>
                <a:gridCol w="1317426">
                  <a:extLst>
                    <a:ext uri="{9D8B030D-6E8A-4147-A177-3AD203B41FA5}">
                      <a16:colId xmlns:a16="http://schemas.microsoft.com/office/drawing/2014/main" val="2367174441"/>
                    </a:ext>
                  </a:extLst>
                </a:gridCol>
                <a:gridCol w="1317426">
                  <a:extLst>
                    <a:ext uri="{9D8B030D-6E8A-4147-A177-3AD203B41FA5}">
                      <a16:colId xmlns:a16="http://schemas.microsoft.com/office/drawing/2014/main" val="1996125872"/>
                    </a:ext>
                  </a:extLst>
                </a:gridCol>
              </a:tblGrid>
              <a:tr h="192312">
                <a:tc>
                  <a:txBody>
                    <a:bodyPr/>
                    <a:lstStyle/>
                    <a:p>
                      <a:pPr algn="ctr"/>
                      <a:r>
                        <a:rPr lang="it-IT" sz="1200">
                          <a:effectLst/>
                        </a:rPr>
                        <a:t>Obiettivo Strategico</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Risultato</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Obiettivi Operativi</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Risultato O.O.</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Indicatori</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Risultato</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2021576349"/>
                  </a:ext>
                </a:extLst>
              </a:tr>
              <a:tr h="271501">
                <a:tc rowSpan="14">
                  <a:txBody>
                    <a:bodyPr/>
                    <a:lstStyle/>
                    <a:p>
                      <a:pPr algn="ctr"/>
                      <a:r>
                        <a:rPr lang="it-IT" sz="1200" dirty="0">
                          <a:effectLst/>
                        </a:rPr>
                        <a:t>Mantenimento dei criteri di riconoscimento quale Organismo Pagatore, ai sensi del Reg. (UE) n. 907/14</a:t>
                      </a:r>
                      <a:br>
                        <a:rPr lang="it-IT" sz="1200" dirty="0">
                          <a:effectLst/>
                        </a:rPr>
                      </a:br>
                      <a:r>
                        <a:rPr lang="it-IT" sz="1200" dirty="0">
                          <a:effectLst/>
                        </a:rPr>
                        <a:t>(PESO 40%)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rowSpan="14">
                  <a:txBody>
                    <a:bodyPr/>
                    <a:lstStyle/>
                    <a:p>
                      <a:pPr algn="ctr"/>
                      <a:r>
                        <a:rPr lang="it-IT" sz="1200" dirty="0">
                          <a:effectLst/>
                        </a:rPr>
                        <a:t>84,11 %</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rowSpan="2">
                  <a:txBody>
                    <a:bodyPr/>
                    <a:lstStyle/>
                    <a:p>
                      <a:pPr algn="ctr"/>
                      <a:r>
                        <a:rPr lang="it-IT" sz="1200" dirty="0">
                          <a:effectLst/>
                        </a:rPr>
                        <a:t>1.1</a:t>
                      </a:r>
                      <a:br>
                        <a:rPr lang="it-IT" sz="1200" dirty="0">
                          <a:effectLst/>
                        </a:rPr>
                      </a:br>
                      <a:r>
                        <a:rPr lang="it-IT" sz="1200" dirty="0">
                          <a:effectLst/>
                        </a:rPr>
                        <a:t>(PESO 30%)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rowSpan="2">
                  <a:txBody>
                    <a:bodyPr/>
                    <a:lstStyle/>
                    <a:p>
                      <a:pPr algn="ctr"/>
                      <a:r>
                        <a:rPr lang="it-IT" sz="1200">
                          <a:effectLst/>
                        </a:rPr>
                        <a:t>55,20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I1.1.1  (PESO 60%)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92,00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2566065234"/>
                  </a:ext>
                </a:extLst>
              </a:tr>
              <a:tr h="410078">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1200" dirty="0">
                          <a:effectLst/>
                        </a:rPr>
                        <a:t>I.1.1.2 (PESO 40%)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3167412817"/>
                  </a:ext>
                </a:extLst>
              </a:tr>
              <a:tr h="224014">
                <a:tc vMerge="1">
                  <a:txBody>
                    <a:bodyPr/>
                    <a:lstStyle/>
                    <a:p>
                      <a:endParaRPr lang="it-IT"/>
                    </a:p>
                  </a:txBody>
                  <a:tcPr/>
                </a:tc>
                <a:tc vMerge="1">
                  <a:txBody>
                    <a:bodyPr/>
                    <a:lstStyle/>
                    <a:p>
                      <a:endParaRPr lang="it-IT"/>
                    </a:p>
                  </a:txBody>
                  <a:tcPr/>
                </a:tc>
                <a:tc rowSpan="4">
                  <a:txBody>
                    <a:bodyPr/>
                    <a:lstStyle/>
                    <a:p>
                      <a:pPr algn="ctr"/>
                      <a:r>
                        <a:rPr lang="it-IT" sz="1200" dirty="0">
                          <a:effectLst/>
                        </a:rPr>
                        <a:t>1.2</a:t>
                      </a:r>
                      <a:br>
                        <a:rPr lang="it-IT" sz="1200" dirty="0">
                          <a:effectLst/>
                        </a:rPr>
                      </a:br>
                      <a:r>
                        <a:rPr lang="it-IT" sz="1200" dirty="0">
                          <a:effectLst/>
                        </a:rPr>
                        <a:t>(PESO 15%)</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rowSpan="4">
                  <a:txBody>
                    <a:bodyPr/>
                    <a:lstStyle/>
                    <a:p>
                      <a:pPr algn="ctr"/>
                      <a:r>
                        <a:rPr lang="it-IT" sz="1200">
                          <a:effectLst/>
                        </a:rPr>
                        <a:t>95,95</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I1.2.1 (PESO 25%)</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100,00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1315070917"/>
                  </a:ext>
                </a:extLst>
              </a:tr>
              <a:tr h="192312">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1200" dirty="0">
                          <a:effectLst/>
                        </a:rPr>
                        <a:t>I1.2.2  (PESO 25%)</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83,79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1604776290"/>
                  </a:ext>
                </a:extLst>
              </a:tr>
              <a:tr h="232693">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1200" dirty="0">
                          <a:effectLst/>
                        </a:rPr>
                        <a:t>I1.2.3   (PESO 25%)</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100,00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1827672242"/>
                  </a:ext>
                </a:extLst>
              </a:tr>
              <a:tr h="192312">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1200" dirty="0">
                          <a:effectLst/>
                        </a:rPr>
                        <a:t>I.1.2.4  (PESO 25%)</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100,00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1593691342"/>
                  </a:ext>
                </a:extLst>
              </a:tr>
              <a:tr h="322407">
                <a:tc vMerge="1">
                  <a:txBody>
                    <a:bodyPr/>
                    <a:lstStyle/>
                    <a:p>
                      <a:endParaRPr lang="it-IT"/>
                    </a:p>
                  </a:txBody>
                  <a:tcPr/>
                </a:tc>
                <a:tc vMerge="1">
                  <a:txBody>
                    <a:bodyPr/>
                    <a:lstStyle/>
                    <a:p>
                      <a:endParaRPr lang="it-IT"/>
                    </a:p>
                  </a:txBody>
                  <a:tcPr/>
                </a:tc>
                <a:tc rowSpan="2">
                  <a:txBody>
                    <a:bodyPr/>
                    <a:lstStyle/>
                    <a:p>
                      <a:pPr algn="ctr"/>
                      <a:r>
                        <a:rPr lang="it-IT" sz="1200" dirty="0">
                          <a:effectLst/>
                        </a:rPr>
                        <a:t>1.3</a:t>
                      </a:r>
                      <a:br>
                        <a:rPr lang="it-IT" sz="1200" dirty="0">
                          <a:effectLst/>
                        </a:rPr>
                      </a:br>
                      <a:r>
                        <a:rPr lang="it-IT" sz="1200" dirty="0">
                          <a:effectLst/>
                        </a:rPr>
                        <a:t>(PESO 15%)</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rowSpan="2">
                  <a:txBody>
                    <a:bodyPr/>
                    <a:lstStyle/>
                    <a:p>
                      <a:pPr algn="ctr"/>
                      <a:r>
                        <a:rPr lang="it-IT" sz="1200">
                          <a:effectLst/>
                        </a:rPr>
                        <a:t>100,00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I.1.3.1  (PESO 50%)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100,00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4153567809"/>
                  </a:ext>
                </a:extLst>
              </a:tr>
              <a:tr h="192312">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1200" dirty="0">
                          <a:effectLst/>
                        </a:rPr>
                        <a:t>I.1.3.2  (PESO 50%)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100,00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2526425444"/>
                  </a:ext>
                </a:extLst>
              </a:tr>
              <a:tr h="347859">
                <a:tc vMerge="1">
                  <a:txBody>
                    <a:bodyPr/>
                    <a:lstStyle/>
                    <a:p>
                      <a:endParaRPr lang="it-IT"/>
                    </a:p>
                  </a:txBody>
                  <a:tcPr/>
                </a:tc>
                <a:tc vMerge="1">
                  <a:txBody>
                    <a:bodyPr/>
                    <a:lstStyle/>
                    <a:p>
                      <a:endParaRPr lang="it-IT"/>
                    </a:p>
                  </a:txBody>
                  <a:tcPr/>
                </a:tc>
                <a:tc rowSpan="4">
                  <a:txBody>
                    <a:bodyPr/>
                    <a:lstStyle/>
                    <a:p>
                      <a:pPr algn="ctr"/>
                      <a:r>
                        <a:rPr lang="it-IT" sz="1200" dirty="0">
                          <a:effectLst/>
                        </a:rPr>
                        <a:t>1.4</a:t>
                      </a:r>
                      <a:br>
                        <a:rPr lang="it-IT" sz="1200" dirty="0">
                          <a:effectLst/>
                        </a:rPr>
                      </a:br>
                      <a:r>
                        <a:rPr lang="it-IT" sz="1200" dirty="0">
                          <a:effectLst/>
                        </a:rPr>
                        <a:t>(PESO 10%)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rowSpan="4">
                  <a:txBody>
                    <a:bodyPr/>
                    <a:lstStyle/>
                    <a:p>
                      <a:pPr algn="ctr"/>
                      <a:r>
                        <a:rPr lang="it-IT" sz="1200">
                          <a:effectLst/>
                        </a:rPr>
                        <a:t>81,54</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I.1.4.1 (PESO 20%)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57,69</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1916550864"/>
                  </a:ext>
                </a:extLst>
              </a:tr>
              <a:tr h="200764">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1200" dirty="0">
                          <a:effectLst/>
                        </a:rPr>
                        <a:t>I.1.4.2 (PESO 10%)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2490330633"/>
                  </a:ext>
                </a:extLst>
              </a:tr>
              <a:tr h="356866">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1200" dirty="0">
                          <a:effectLst/>
                        </a:rPr>
                        <a:t>I.1.4.3 (PESO 35%)</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100,00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3447377623"/>
                  </a:ext>
                </a:extLst>
              </a:tr>
              <a:tr h="316749">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1200" dirty="0">
                          <a:effectLst/>
                        </a:rPr>
                        <a:t>I.1.4.4 (PESO 35%)</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100,00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2664894723"/>
                  </a:ext>
                </a:extLst>
              </a:tr>
              <a:tr h="384623">
                <a:tc vMerge="1">
                  <a:txBody>
                    <a:bodyPr/>
                    <a:lstStyle/>
                    <a:p>
                      <a:endParaRPr lang="it-IT"/>
                    </a:p>
                  </a:txBody>
                  <a:tcPr/>
                </a:tc>
                <a:tc vMerge="1">
                  <a:txBody>
                    <a:bodyPr/>
                    <a:lstStyle/>
                    <a:p>
                      <a:endParaRPr lang="it-IT"/>
                    </a:p>
                  </a:txBody>
                  <a:tcPr/>
                </a:tc>
                <a:tc>
                  <a:txBody>
                    <a:bodyPr/>
                    <a:lstStyle/>
                    <a:p>
                      <a:pPr algn="ctr"/>
                      <a:r>
                        <a:rPr lang="it-IT" sz="1200" dirty="0">
                          <a:effectLst/>
                        </a:rPr>
                        <a:t>1.5 </a:t>
                      </a:r>
                    </a:p>
                    <a:p>
                      <a:pPr algn="ctr"/>
                      <a:r>
                        <a:rPr lang="it-IT" sz="1200" dirty="0">
                          <a:effectLst/>
                        </a:rPr>
                        <a:t>(PESO 15%)</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100,00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I.1.5.1 (PESO 100%)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100,00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2150179869"/>
                  </a:ext>
                </a:extLst>
              </a:tr>
              <a:tr h="384623">
                <a:tc vMerge="1">
                  <a:txBody>
                    <a:bodyPr/>
                    <a:lstStyle/>
                    <a:p>
                      <a:endParaRPr lang="it-IT"/>
                    </a:p>
                  </a:txBody>
                  <a:tcPr/>
                </a:tc>
                <a:tc vMerge="1">
                  <a:txBody>
                    <a:bodyPr/>
                    <a:lstStyle/>
                    <a:p>
                      <a:endParaRPr lang="it-IT"/>
                    </a:p>
                  </a:txBody>
                  <a:tcPr/>
                </a:tc>
                <a:tc>
                  <a:txBody>
                    <a:bodyPr/>
                    <a:lstStyle/>
                    <a:p>
                      <a:pPr algn="ctr"/>
                      <a:r>
                        <a:rPr lang="it-IT" sz="1200" dirty="0">
                          <a:effectLst/>
                        </a:rPr>
                        <a:t>1.6</a:t>
                      </a:r>
                      <a:br>
                        <a:rPr lang="it-IT" sz="1200" dirty="0">
                          <a:effectLst/>
                        </a:rPr>
                      </a:br>
                      <a:r>
                        <a:rPr lang="it-IT" sz="1200" dirty="0">
                          <a:effectLst/>
                        </a:rPr>
                        <a:t>(PESO 15%)</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100,00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I.1.6.1(PESO 100%)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100,00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3144144459"/>
                  </a:ext>
                </a:extLst>
              </a:tr>
              <a:tr h="1153870">
                <a:tc>
                  <a:txBody>
                    <a:bodyPr/>
                    <a:lstStyle/>
                    <a:p>
                      <a:pPr algn="ctr"/>
                      <a:r>
                        <a:rPr lang="it-IT" sz="1200">
                          <a:effectLst/>
                        </a:rPr>
                        <a:t>Raggiungimento degli obiettivi di spesa previsti dai regolamenti comunitari di riferimento per i Fondi FEAGA e FEASR e perfezionamento dell’iter dei pagamenti</a:t>
                      </a:r>
                      <a:br>
                        <a:rPr lang="it-IT" sz="1200">
                          <a:effectLst/>
                        </a:rPr>
                      </a:br>
                      <a:r>
                        <a:rPr lang="it-IT" sz="1200">
                          <a:effectLst/>
                        </a:rPr>
                        <a:t>(PESO 30%)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100,00 %</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2.1</a:t>
                      </a:r>
                      <a:br>
                        <a:rPr lang="it-IT" sz="1200" dirty="0">
                          <a:effectLst/>
                        </a:rPr>
                      </a:br>
                      <a:r>
                        <a:rPr lang="it-IT" sz="1200" dirty="0">
                          <a:effectLst/>
                        </a:rPr>
                        <a:t>(PESO 100%)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100,00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I.2.1.1 PESO 100%)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100,00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1319716034"/>
                  </a:ext>
                </a:extLst>
              </a:tr>
              <a:tr h="384623">
                <a:tc rowSpan="2">
                  <a:txBody>
                    <a:bodyPr/>
                    <a:lstStyle/>
                    <a:p>
                      <a:pPr algn="ctr"/>
                      <a:r>
                        <a:rPr lang="it-IT" sz="1200">
                          <a:effectLst/>
                        </a:rPr>
                        <a:t>Adeguamento delle funzionalità del sistema informativo, anche in funzione del Piano Triennale per l’Informatizzazione e di quanto disposto dal Reg (UE) 907/2014 in merito alla sicurezza delle informazioni</a:t>
                      </a:r>
                      <a:br>
                        <a:rPr lang="it-IT" sz="1200">
                          <a:effectLst/>
                        </a:rPr>
                      </a:br>
                      <a:r>
                        <a:rPr lang="it-IT" sz="1200">
                          <a:effectLst/>
                        </a:rPr>
                        <a:t>(PESO 30%)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rowSpan="2">
                  <a:txBody>
                    <a:bodyPr/>
                    <a:lstStyle/>
                    <a:p>
                      <a:pPr algn="ctr"/>
                      <a:r>
                        <a:rPr lang="it-IT" sz="1200">
                          <a:effectLst/>
                        </a:rPr>
                        <a:t>100,00 %</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3.1</a:t>
                      </a:r>
                      <a:br>
                        <a:rPr lang="it-IT" sz="1200" dirty="0">
                          <a:effectLst/>
                        </a:rPr>
                      </a:br>
                      <a:r>
                        <a:rPr lang="it-IT" sz="1200" dirty="0">
                          <a:effectLst/>
                        </a:rPr>
                        <a:t>(PESO 50%)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100,00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I.1.3.1 (PESO 100%)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100,00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1968624585"/>
                  </a:ext>
                </a:extLst>
              </a:tr>
              <a:tr h="961558">
                <a:tc vMerge="1">
                  <a:txBody>
                    <a:bodyPr/>
                    <a:lstStyle/>
                    <a:p>
                      <a:endParaRPr lang="it-IT"/>
                    </a:p>
                  </a:txBody>
                  <a:tcPr/>
                </a:tc>
                <a:tc vMerge="1">
                  <a:txBody>
                    <a:bodyPr/>
                    <a:lstStyle/>
                    <a:p>
                      <a:endParaRPr lang="it-IT"/>
                    </a:p>
                  </a:txBody>
                  <a:tcPr/>
                </a:tc>
                <a:tc>
                  <a:txBody>
                    <a:bodyPr/>
                    <a:lstStyle/>
                    <a:p>
                      <a:pPr algn="ctr"/>
                      <a:r>
                        <a:rPr lang="it-IT" sz="1200" dirty="0">
                          <a:effectLst/>
                        </a:rPr>
                        <a:t>3.2</a:t>
                      </a:r>
                      <a:br>
                        <a:rPr lang="it-IT" sz="1200" dirty="0">
                          <a:effectLst/>
                        </a:rPr>
                      </a:br>
                      <a:r>
                        <a:rPr lang="it-IT" sz="1200" dirty="0">
                          <a:effectLst/>
                        </a:rPr>
                        <a:t>(PESO 50%)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a:effectLst/>
                        </a:rPr>
                        <a:t>100,00</a:t>
                      </a:r>
                      <a:endParaRPr lang="it-I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I.1.3.2 (PESO 100%)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tc>
                  <a:txBody>
                    <a:bodyPr/>
                    <a:lstStyle/>
                    <a:p>
                      <a:pPr algn="ctr"/>
                      <a:r>
                        <a:rPr lang="it-IT" sz="1200" dirty="0">
                          <a:effectLst/>
                        </a:rPr>
                        <a:t>100,00</a:t>
                      </a:r>
                      <a:endParaRPr lang="it-I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42" marR="942" marT="0" marB="0"/>
                </a:tc>
                <a:extLst>
                  <a:ext uri="{0D108BD9-81ED-4DB2-BD59-A6C34878D82A}">
                    <a16:rowId xmlns:a16="http://schemas.microsoft.com/office/drawing/2014/main" val="1612796252"/>
                  </a:ext>
                </a:extLst>
              </a:tr>
            </a:tbl>
          </a:graphicData>
        </a:graphic>
      </p:graphicFrame>
    </p:spTree>
    <p:extLst>
      <p:ext uri="{BB962C8B-B14F-4D97-AF65-F5344CB8AC3E}">
        <p14:creationId xmlns:p14="http://schemas.microsoft.com/office/powerpoint/2010/main" val="1756665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27</a:t>
            </a:fld>
            <a:endParaRPr lang="it-IT"/>
          </a:p>
        </p:txBody>
      </p:sp>
      <p:graphicFrame>
        <p:nvGraphicFramePr>
          <p:cNvPr id="7" name="Tabella 6"/>
          <p:cNvGraphicFramePr>
            <a:graphicFrameLocks noGrp="1"/>
          </p:cNvGraphicFramePr>
          <p:nvPr>
            <p:extLst>
              <p:ext uri="{D42A27DB-BD31-4B8C-83A1-F6EECF244321}">
                <p14:modId xmlns:p14="http://schemas.microsoft.com/office/powerpoint/2010/main" val="2230651794"/>
              </p:ext>
            </p:extLst>
          </p:nvPr>
        </p:nvGraphicFramePr>
        <p:xfrm>
          <a:off x="251519" y="1268758"/>
          <a:ext cx="8784977" cy="3816424"/>
        </p:xfrm>
        <a:graphic>
          <a:graphicData uri="http://schemas.openxmlformats.org/drawingml/2006/table">
            <a:tbl>
              <a:tblPr firstRow="1" firstCol="1" bandRow="1">
                <a:tableStyleId>{5C22544A-7EE6-4342-B048-85BDC9FD1C3A}</a:tableStyleId>
              </a:tblPr>
              <a:tblGrid>
                <a:gridCol w="1330045">
                  <a:extLst>
                    <a:ext uri="{9D8B030D-6E8A-4147-A177-3AD203B41FA5}">
                      <a16:colId xmlns:a16="http://schemas.microsoft.com/office/drawing/2014/main" val="20000"/>
                    </a:ext>
                  </a:extLst>
                </a:gridCol>
                <a:gridCol w="1330045">
                  <a:extLst>
                    <a:ext uri="{9D8B030D-6E8A-4147-A177-3AD203B41FA5}">
                      <a16:colId xmlns:a16="http://schemas.microsoft.com/office/drawing/2014/main" val="20001"/>
                    </a:ext>
                  </a:extLst>
                </a:gridCol>
                <a:gridCol w="1402082">
                  <a:extLst>
                    <a:ext uri="{9D8B030D-6E8A-4147-A177-3AD203B41FA5}">
                      <a16:colId xmlns:a16="http://schemas.microsoft.com/office/drawing/2014/main" val="20002"/>
                    </a:ext>
                  </a:extLst>
                </a:gridCol>
                <a:gridCol w="1268551">
                  <a:extLst>
                    <a:ext uri="{9D8B030D-6E8A-4147-A177-3AD203B41FA5}">
                      <a16:colId xmlns:a16="http://schemas.microsoft.com/office/drawing/2014/main" val="20003"/>
                    </a:ext>
                  </a:extLst>
                </a:gridCol>
                <a:gridCol w="1899313">
                  <a:extLst>
                    <a:ext uri="{9D8B030D-6E8A-4147-A177-3AD203B41FA5}">
                      <a16:colId xmlns:a16="http://schemas.microsoft.com/office/drawing/2014/main" val="20004"/>
                    </a:ext>
                  </a:extLst>
                </a:gridCol>
                <a:gridCol w="1554941">
                  <a:extLst>
                    <a:ext uri="{9D8B030D-6E8A-4147-A177-3AD203B41FA5}">
                      <a16:colId xmlns:a16="http://schemas.microsoft.com/office/drawing/2014/main" val="20005"/>
                    </a:ext>
                  </a:extLst>
                </a:gridCol>
              </a:tblGrid>
              <a:tr h="2775580">
                <a:tc>
                  <a:txBody>
                    <a:bodyPr/>
                    <a:lstStyle/>
                    <a:p>
                      <a:pPr algn="ctr">
                        <a:lnSpc>
                          <a:spcPct val="107000"/>
                        </a:lnSpc>
                        <a:spcAft>
                          <a:spcPts val="0"/>
                        </a:spcAft>
                      </a:pPr>
                      <a:r>
                        <a:rPr lang="it-IT" sz="1800" dirty="0">
                          <a:solidFill>
                            <a:schemeClr val="bg1"/>
                          </a:solidFill>
                          <a:effectLst/>
                        </a:rPr>
                        <a:t>OBIETTIVO STRATEGICO</a:t>
                      </a:r>
                      <a:endParaRPr lang="it-IT" sz="1800" dirty="0">
                        <a:solidFill>
                          <a:schemeClr val="bg1"/>
                        </a:solidFill>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PESO OBIETTIVO STRATEGICO</a:t>
                      </a:r>
                      <a:endParaRPr lang="it-IT"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RAPPORTO TRA VALORE CONSEGUITO E TARGET PER L’INDICATORE DI IMPATTO</a:t>
                      </a:r>
                      <a:endParaRPr lang="it-IT"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MEDIA PONDERATA OBIETTIVI OPERATIVI</a:t>
                      </a:r>
                      <a:endParaRPr lang="it-IT"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 RAGGIUNGIMENTO OBIETTIVO STRATEGICO</a:t>
                      </a:r>
                      <a:endParaRPr lang="it-IT" sz="1800" dirty="0">
                        <a:effectLst/>
                        <a:latin typeface="Times New Roman"/>
                        <a:ea typeface="Times New Roman"/>
                        <a:cs typeface="Times New Roman"/>
                      </a:endParaRPr>
                    </a:p>
                  </a:txBody>
                  <a:tcPr marL="44450" marR="44450" marT="0" marB="0" anchor="ctr"/>
                </a:tc>
                <a:tc>
                  <a:txBody>
                    <a:bodyPr/>
                    <a:lstStyle/>
                    <a:p>
                      <a:pPr algn="ctr">
                        <a:lnSpc>
                          <a:spcPct val="107000"/>
                        </a:lnSpc>
                        <a:spcAft>
                          <a:spcPts val="0"/>
                        </a:spcAft>
                      </a:pPr>
                      <a:r>
                        <a:rPr lang="it-IT" sz="1800" dirty="0">
                          <a:effectLst/>
                        </a:rPr>
                        <a:t>INDICATORE SINTETICO DI PERFORMANCE GENERALE</a:t>
                      </a:r>
                      <a:endParaRPr lang="it-IT" sz="1800" dirty="0">
                        <a:effectLst/>
                        <a:latin typeface="Times New Roman"/>
                        <a:ea typeface="Times New Roman"/>
                        <a:cs typeface="Times New Roman"/>
                      </a:endParaRPr>
                    </a:p>
                  </a:txBody>
                  <a:tcPr marL="44450" marR="44450" marT="0" marB="0" anchor="ctr"/>
                </a:tc>
                <a:extLst>
                  <a:ext uri="{0D108BD9-81ED-4DB2-BD59-A6C34878D82A}">
                    <a16:rowId xmlns:a16="http://schemas.microsoft.com/office/drawing/2014/main" val="10000"/>
                  </a:ext>
                </a:extLst>
              </a:tr>
              <a:tr h="346948">
                <a:tc>
                  <a:txBody>
                    <a:bodyPr/>
                    <a:lstStyle/>
                    <a:p>
                      <a:pPr algn="ctr">
                        <a:lnSpc>
                          <a:spcPct val="115000"/>
                        </a:lnSpc>
                      </a:pPr>
                      <a:r>
                        <a:rPr lang="it-IT"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OS1</a:t>
                      </a:r>
                      <a:endParaRPr lang="it-IT"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it-IT"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nchor="ctr"/>
                </a:tc>
                <a:tc>
                  <a:txBody>
                    <a:bodyPr/>
                    <a:lstStyle/>
                    <a:p>
                      <a:pPr algn="ctr">
                        <a:lnSpc>
                          <a:spcPct val="115000"/>
                        </a:lnSpc>
                      </a:pPr>
                      <a:r>
                        <a:rPr lang="it-IT"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p>
                  </a:txBody>
                  <a:tcPr marL="68580" marR="68580" marT="0" marB="0" anchor="ctr"/>
                </a:tc>
                <a:tc>
                  <a:txBody>
                    <a:bodyPr/>
                    <a:lstStyle/>
                    <a:p>
                      <a:pPr algn="ctr">
                        <a:lnSpc>
                          <a:spcPct val="115000"/>
                        </a:lnSpc>
                      </a:pPr>
                      <a:r>
                        <a:rPr lang="it-IT"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84,11</a:t>
                      </a:r>
                    </a:p>
                  </a:txBody>
                  <a:tcPr marL="68580" marR="68580" marT="0" marB="0" anchor="ctr"/>
                </a:tc>
                <a:tc>
                  <a:txBody>
                    <a:bodyPr/>
                    <a:lstStyle/>
                    <a:p>
                      <a:pPr algn="ctr">
                        <a:lnSpc>
                          <a:spcPct val="115000"/>
                        </a:lnSpc>
                      </a:pPr>
                      <a:r>
                        <a:rPr lang="it-IT"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92,05</a:t>
                      </a:r>
                    </a:p>
                  </a:txBody>
                  <a:tcPr marL="68580" marR="68580" marT="0" marB="0" anchor="ctr"/>
                </a:tc>
                <a:tc rowSpan="3">
                  <a:txBody>
                    <a:bodyPr/>
                    <a:lstStyle/>
                    <a:p>
                      <a:pPr algn="ctr">
                        <a:lnSpc>
                          <a:spcPct val="115000"/>
                        </a:lnSpc>
                      </a:pPr>
                      <a:r>
                        <a:rPr lang="it-IT" sz="2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96,82</a:t>
                      </a:r>
                      <a:endParaRPr lang="it-IT"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46948">
                <a:tc>
                  <a:txBody>
                    <a:bodyPr/>
                    <a:lstStyle/>
                    <a:p>
                      <a:pPr algn="ctr">
                        <a:lnSpc>
                          <a:spcPct val="115000"/>
                        </a:lnSpc>
                      </a:pPr>
                      <a:r>
                        <a:rPr lang="it-IT" sz="14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OS2</a:t>
                      </a:r>
                      <a:endParaRPr lang="it-IT" sz="1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it-IT"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nchor="ctr"/>
                </a:tc>
                <a:tc>
                  <a:txBody>
                    <a:bodyPr/>
                    <a:lstStyle/>
                    <a:p>
                      <a:pPr algn="ctr">
                        <a:lnSpc>
                          <a:spcPct val="115000"/>
                        </a:lnSpc>
                      </a:pPr>
                      <a:r>
                        <a:rPr lang="it-IT"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p>
                  </a:txBody>
                  <a:tcPr marL="68580" marR="68580" marT="0" marB="0" anchor="ctr"/>
                </a:tc>
                <a:tc>
                  <a:txBody>
                    <a:bodyPr/>
                    <a:lstStyle/>
                    <a:p>
                      <a:pPr algn="ctr">
                        <a:lnSpc>
                          <a:spcPct val="115000"/>
                        </a:lnSpc>
                      </a:pPr>
                      <a:r>
                        <a:rPr lang="it-I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75,00</a:t>
                      </a:r>
                    </a:p>
                  </a:txBody>
                  <a:tcPr marL="68580" marR="68580" marT="0" marB="0" anchor="ctr"/>
                </a:tc>
                <a:tc>
                  <a:txBody>
                    <a:bodyPr/>
                    <a:lstStyle/>
                    <a:p>
                      <a:pPr algn="ctr">
                        <a:lnSpc>
                          <a:spcPct val="115000"/>
                        </a:lnSpc>
                      </a:pPr>
                      <a:r>
                        <a:rPr lang="it-I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87,50</a:t>
                      </a:r>
                    </a:p>
                  </a:txBody>
                  <a:tcPr marL="68580" marR="68580" marT="0" marB="0" anchor="ctr"/>
                </a:tc>
                <a:tc vMerge="1">
                  <a:txBody>
                    <a:bodyPr/>
                    <a:lstStyle/>
                    <a:p>
                      <a:endParaRPr lang="it-IT"/>
                    </a:p>
                  </a:txBody>
                  <a:tcPr/>
                </a:tc>
                <a:extLst>
                  <a:ext uri="{0D108BD9-81ED-4DB2-BD59-A6C34878D82A}">
                    <a16:rowId xmlns:a16="http://schemas.microsoft.com/office/drawing/2014/main" val="10002"/>
                  </a:ext>
                </a:extLst>
              </a:tr>
              <a:tr h="346948">
                <a:tc>
                  <a:txBody>
                    <a:bodyPr/>
                    <a:lstStyle/>
                    <a:p>
                      <a:pPr algn="ctr">
                        <a:lnSpc>
                          <a:spcPct val="115000"/>
                        </a:lnSpc>
                      </a:pPr>
                      <a:r>
                        <a:rPr lang="it-IT"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OS3</a:t>
                      </a:r>
                      <a:endParaRPr lang="it-IT"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it-IT"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nchor="ctr"/>
                </a:tc>
                <a:tc>
                  <a:txBody>
                    <a:bodyPr/>
                    <a:lstStyle/>
                    <a:p>
                      <a:pPr algn="ctr">
                        <a:lnSpc>
                          <a:spcPct val="115000"/>
                        </a:lnSpc>
                      </a:pPr>
                      <a:r>
                        <a:rPr lang="it-IT"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p>
                  </a:txBody>
                  <a:tcPr marL="68580" marR="68580" marT="0" marB="0" anchor="ctr"/>
                </a:tc>
                <a:tc>
                  <a:txBody>
                    <a:bodyPr/>
                    <a:lstStyle/>
                    <a:p>
                      <a:pPr algn="ctr">
                        <a:lnSpc>
                          <a:spcPct val="115000"/>
                        </a:lnSpc>
                      </a:pPr>
                      <a:r>
                        <a:rPr lang="it-IT"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100,00</a:t>
                      </a:r>
                    </a:p>
                  </a:txBody>
                  <a:tcPr marL="68580" marR="68580" marT="0" marB="0" anchor="ctr"/>
                </a:tc>
                <a:tc>
                  <a:txBody>
                    <a:bodyPr/>
                    <a:lstStyle/>
                    <a:p>
                      <a:pPr algn="ctr">
                        <a:lnSpc>
                          <a:spcPct val="115000"/>
                        </a:lnSpc>
                      </a:pPr>
                      <a:r>
                        <a:rPr lang="it-IT"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100,00</a:t>
                      </a:r>
                    </a:p>
                  </a:txBody>
                  <a:tcPr marL="68580" marR="68580" marT="0" marB="0" anchor="ctr"/>
                </a:tc>
                <a:tc vMerge="1">
                  <a:txBody>
                    <a:bodyPr/>
                    <a:lstStyle/>
                    <a:p>
                      <a:endParaRPr lang="it-IT"/>
                    </a:p>
                  </a:txBody>
                  <a:tcPr/>
                </a:tc>
                <a:extLst>
                  <a:ext uri="{0D108BD9-81ED-4DB2-BD59-A6C34878D82A}">
                    <a16:rowId xmlns:a16="http://schemas.microsoft.com/office/drawing/2014/main" val="10003"/>
                  </a:ext>
                </a:extLst>
              </a:tr>
            </a:tbl>
          </a:graphicData>
        </a:graphic>
      </p:graphicFrame>
      <p:sp>
        <p:nvSpPr>
          <p:cNvPr id="6" name="Segnaposto contenuto 2"/>
          <p:cNvSpPr>
            <a:spLocks noGrp="1"/>
          </p:cNvSpPr>
          <p:nvPr>
            <p:ph idx="21"/>
          </p:nvPr>
        </p:nvSpPr>
        <p:spPr>
          <a:xfrm>
            <a:off x="88445" y="96085"/>
            <a:ext cx="8948051" cy="740627"/>
          </a:xfrm>
        </p:spPr>
        <p:txBody>
          <a:bodyPr/>
          <a:lstStyle/>
          <a:p>
            <a:pPr algn="ctr"/>
            <a:r>
              <a:rPr lang="it-IT" b="1" dirty="0">
                <a:solidFill>
                  <a:srgbClr val="1F497D"/>
                </a:solidFill>
              </a:rPr>
              <a:t>La performance di Ente</a:t>
            </a:r>
          </a:p>
        </p:txBody>
      </p:sp>
    </p:spTree>
    <p:extLst>
      <p:ext uri="{BB962C8B-B14F-4D97-AF65-F5344CB8AC3E}">
        <p14:creationId xmlns:p14="http://schemas.microsoft.com/office/powerpoint/2010/main" val="1957044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54499255"/>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a:xfrm>
            <a:off x="88445" y="44624"/>
            <a:ext cx="8948051" cy="740627"/>
          </a:xfrm>
        </p:spPr>
        <p:txBody>
          <a:bodyPr/>
          <a:lstStyle/>
          <a:p>
            <a:pPr marL="0" indent="0" algn="ctr">
              <a:buNone/>
            </a:pPr>
            <a:r>
              <a:rPr lang="it-IT" b="1" dirty="0">
                <a:solidFill>
                  <a:srgbClr val="1F497D"/>
                </a:solidFill>
              </a:rPr>
              <a:t>Focus tematici</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28</a:t>
            </a:fld>
            <a:endParaRPr lang="it-IT"/>
          </a:p>
        </p:txBody>
      </p:sp>
    </p:spTree>
    <p:extLst>
      <p:ext uri="{BB962C8B-B14F-4D97-AF65-F5344CB8AC3E}">
        <p14:creationId xmlns:p14="http://schemas.microsoft.com/office/powerpoint/2010/main" val="217245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29</a:t>
            </a:fld>
            <a:endParaRPr lang="it-IT"/>
          </a:p>
        </p:txBody>
      </p:sp>
      <p:pic>
        <p:nvPicPr>
          <p:cNvPr id="6" name="Immagine 5"/>
          <p:cNvPicPr>
            <a:picLocks noChangeAspect="1"/>
          </p:cNvPicPr>
          <p:nvPr/>
        </p:nvPicPr>
        <p:blipFill>
          <a:blip r:embed="rId2"/>
          <a:stretch>
            <a:fillRect/>
          </a:stretch>
        </p:blipFill>
        <p:spPr>
          <a:xfrm>
            <a:off x="-36512" y="0"/>
            <a:ext cx="4884539" cy="6858000"/>
          </a:xfrm>
          <a:prstGeom prst="rect">
            <a:avLst/>
          </a:prstGeom>
        </p:spPr>
      </p:pic>
      <p:sp>
        <p:nvSpPr>
          <p:cNvPr id="7" name="CasellaDiTesto 6"/>
          <p:cNvSpPr txBox="1"/>
          <p:nvPr/>
        </p:nvSpPr>
        <p:spPr>
          <a:xfrm>
            <a:off x="5724128" y="1746681"/>
            <a:ext cx="2952328" cy="1754327"/>
          </a:xfrm>
          <a:prstGeom prst="rect">
            <a:avLst/>
          </a:prstGeom>
          <a:noFill/>
        </p:spPr>
        <p:txBody>
          <a:bodyPr wrap="square" rtlCol="0">
            <a:spAutoFit/>
          </a:bodyPr>
          <a:lstStyle/>
          <a:p>
            <a:pPr algn="ctr"/>
            <a:r>
              <a:rPr lang="it-IT" sz="3600" dirty="0"/>
              <a:t>Flusso di lavoro FEASR SIGC</a:t>
            </a:r>
          </a:p>
        </p:txBody>
      </p:sp>
    </p:spTree>
    <p:extLst>
      <p:ext uri="{BB962C8B-B14F-4D97-AF65-F5344CB8AC3E}">
        <p14:creationId xmlns:p14="http://schemas.microsoft.com/office/powerpoint/2010/main" val="281568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692696"/>
            <a:ext cx="8928992" cy="2160240"/>
          </a:xfrm>
        </p:spPr>
        <p:txBody>
          <a:bodyPr/>
          <a:lstStyle/>
          <a:p>
            <a:pPr marL="0" lvl="1" indent="0" algn="just">
              <a:buNone/>
            </a:pPr>
            <a:r>
              <a:rPr lang="it-IT" sz="2400" dirty="0"/>
              <a:t>Il presente è un documento grafico, pensato come una presentazione “</a:t>
            </a:r>
            <a:r>
              <a:rPr lang="it-IT" sz="2400" dirty="0" err="1"/>
              <a:t>Power</a:t>
            </a:r>
            <a:r>
              <a:rPr lang="it-IT" sz="2400" dirty="0"/>
              <a:t> Point”, in cui sono condensati nella forma grafica e fortemente intuitiva delle “slide”, i punti essenziali del Piano e sono proposti focus tematici su argomenti di interesse di diverse categorie di stakeholder. In particolare, rispetto allo scorso anno, sono stati selezioni i seguenti focus tematici:</a:t>
            </a:r>
            <a:endParaRPr lang="it-IT" dirty="0"/>
          </a:p>
        </p:txBody>
      </p:sp>
      <p:sp>
        <p:nvSpPr>
          <p:cNvPr id="3" name="Segnaposto contenuto 2"/>
          <p:cNvSpPr>
            <a:spLocks noGrp="1"/>
          </p:cNvSpPr>
          <p:nvPr>
            <p:ph idx="21"/>
          </p:nvPr>
        </p:nvSpPr>
        <p:spPr/>
        <p:txBody>
          <a:bodyPr/>
          <a:lstStyle/>
          <a:p>
            <a:pPr marL="0" indent="0" algn="ctr">
              <a:buNone/>
            </a:pPr>
            <a:r>
              <a:rPr lang="it-IT" dirty="0"/>
              <a:t>Il presente documento</a:t>
            </a: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3</a:t>
            </a:fld>
            <a:endParaRPr lang="it-IT"/>
          </a:p>
        </p:txBody>
      </p:sp>
      <p:graphicFrame>
        <p:nvGraphicFramePr>
          <p:cNvPr id="7" name="Tabella 6"/>
          <p:cNvGraphicFramePr>
            <a:graphicFrameLocks noGrp="1"/>
          </p:cNvGraphicFramePr>
          <p:nvPr>
            <p:extLst>
              <p:ext uri="{D42A27DB-BD31-4B8C-83A1-F6EECF244321}">
                <p14:modId xmlns:p14="http://schemas.microsoft.com/office/powerpoint/2010/main" val="2315239248"/>
              </p:ext>
            </p:extLst>
          </p:nvPr>
        </p:nvGraphicFramePr>
        <p:xfrm>
          <a:off x="36512" y="2982431"/>
          <a:ext cx="9144000" cy="2492133"/>
        </p:xfrm>
        <a:graphic>
          <a:graphicData uri="http://schemas.openxmlformats.org/drawingml/2006/table">
            <a:tbl>
              <a:tblPr firstRow="1" firstCol="1" bandRow="1">
                <a:tableStyleId>{68D230F3-CF80-4859-8CE7-A43EE81993B5}</a:tableStyleId>
              </a:tblPr>
              <a:tblGrid>
                <a:gridCol w="2915816">
                  <a:extLst>
                    <a:ext uri="{9D8B030D-6E8A-4147-A177-3AD203B41FA5}">
                      <a16:colId xmlns:a16="http://schemas.microsoft.com/office/drawing/2014/main" val="20000"/>
                    </a:ext>
                  </a:extLst>
                </a:gridCol>
                <a:gridCol w="6228184">
                  <a:extLst>
                    <a:ext uri="{9D8B030D-6E8A-4147-A177-3AD203B41FA5}">
                      <a16:colId xmlns:a16="http://schemas.microsoft.com/office/drawing/2014/main" val="20001"/>
                    </a:ext>
                  </a:extLst>
                </a:gridCol>
              </a:tblGrid>
              <a:tr h="218805">
                <a:tc>
                  <a:txBody>
                    <a:bodyPr/>
                    <a:lstStyle/>
                    <a:p>
                      <a:pPr algn="ctr">
                        <a:lnSpc>
                          <a:spcPct val="115000"/>
                        </a:lnSpc>
                        <a:spcAft>
                          <a:spcPts val="0"/>
                        </a:spcAft>
                      </a:pPr>
                      <a:r>
                        <a:rPr lang="it-IT" sz="1400" dirty="0">
                          <a:effectLst/>
                        </a:rPr>
                        <a:t>Focus Tematico</a:t>
                      </a:r>
                      <a:endParaRPr lang="it-IT" sz="14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Principali </a:t>
                      </a:r>
                      <a:r>
                        <a:rPr lang="it-IT" sz="1400" dirty="0" err="1">
                          <a:effectLst/>
                        </a:rPr>
                        <a:t>stakeholders</a:t>
                      </a:r>
                      <a:r>
                        <a:rPr lang="it-IT" sz="1400" dirty="0">
                          <a:effectLst/>
                        </a:rPr>
                        <a:t> di riferimento</a:t>
                      </a:r>
                      <a:endParaRPr lang="it-IT" sz="14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18805">
                <a:tc>
                  <a:txBody>
                    <a:bodyPr/>
                    <a:lstStyle/>
                    <a:p>
                      <a:pPr algn="just">
                        <a:lnSpc>
                          <a:spcPct val="115000"/>
                        </a:lnSpc>
                        <a:spcAft>
                          <a:spcPts val="0"/>
                        </a:spcAft>
                      </a:pPr>
                      <a:r>
                        <a:rPr lang="it-IT" sz="1400" dirty="0">
                          <a:effectLst/>
                        </a:rPr>
                        <a:t>Il Piano di rilancio dell’ARCEA</a:t>
                      </a:r>
                      <a:endParaRPr lang="it-IT" sz="1400" dirty="0">
                        <a:solidFill>
                          <a:srgbClr val="365F91"/>
                        </a:solidFill>
                        <a:effectLst/>
                        <a:latin typeface="Calibri"/>
                        <a:ea typeface="Calibri"/>
                        <a:cs typeface="Times New Roman"/>
                      </a:endParaRPr>
                    </a:p>
                  </a:txBody>
                  <a:tcPr marL="68580" marR="68580"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it-IT" sz="1400" dirty="0">
                          <a:effectLst/>
                        </a:rPr>
                        <a:t>CAA; beneficiari; Regione Calabria, Ministero delle Politiche Agricole, la Commissione Europea e l’Organismo di Certificazione</a:t>
                      </a:r>
                      <a:endParaRPr lang="it-IT" sz="1400" dirty="0">
                        <a:solidFill>
                          <a:srgbClr val="365F91"/>
                        </a:solidFill>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601291">
                <a:tc>
                  <a:txBody>
                    <a:bodyPr/>
                    <a:lstStyle/>
                    <a:p>
                      <a:pPr algn="just">
                        <a:lnSpc>
                          <a:spcPct val="115000"/>
                        </a:lnSpc>
                        <a:spcAft>
                          <a:spcPts val="0"/>
                        </a:spcAft>
                      </a:pPr>
                      <a:r>
                        <a:rPr lang="it-IT" sz="1400" dirty="0">
                          <a:effectLst/>
                        </a:rPr>
                        <a:t>La Sicurezza delle Informazioni</a:t>
                      </a:r>
                      <a:endParaRPr lang="it-IT" sz="140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Istituzioni poste a presidio del processo di informatizzazione della pubblicazione amministrazione, come l’AGID o Garante per la privacy</a:t>
                      </a:r>
                      <a:endParaRPr lang="it-IT" sz="14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83728">
                <a:tc>
                  <a:txBody>
                    <a:bodyPr/>
                    <a:lstStyle/>
                    <a:p>
                      <a:pPr algn="just">
                        <a:lnSpc>
                          <a:spcPct val="115000"/>
                        </a:lnSpc>
                        <a:spcAft>
                          <a:spcPts val="0"/>
                        </a:spcAft>
                      </a:pPr>
                      <a:r>
                        <a:rPr lang="it-IT" sz="1400">
                          <a:effectLst/>
                        </a:rPr>
                        <a:t>Il processo sotteso alle erogazioni dei fondi FEASR e FEAGA ed al sistema dei controlli</a:t>
                      </a:r>
                      <a:endParaRPr lang="it-IT" sz="140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Regione Calabria, Ministero delle Politiche Agricole, la Commissione Europea e l’Organismo di Certificazione</a:t>
                      </a:r>
                      <a:endParaRPr lang="it-IT" sz="14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18805">
                <a:tc>
                  <a:txBody>
                    <a:bodyPr/>
                    <a:lstStyle/>
                    <a:p>
                      <a:pPr algn="just">
                        <a:lnSpc>
                          <a:spcPct val="115000"/>
                        </a:lnSpc>
                        <a:spcAft>
                          <a:spcPts val="0"/>
                        </a:spcAft>
                      </a:pPr>
                      <a:r>
                        <a:rPr lang="it-IT" sz="1400" dirty="0">
                          <a:solidFill>
                            <a:schemeClr val="tx1"/>
                          </a:solidFill>
                          <a:effectLst/>
                          <a:latin typeface="Calibri"/>
                          <a:ea typeface="Calibri"/>
                          <a:cs typeface="Times New Roman"/>
                        </a:rPr>
                        <a:t>Istruttoria Informatizzata</a:t>
                      </a: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it-IT" sz="1400" dirty="0">
                          <a:solidFill>
                            <a:schemeClr val="tx1"/>
                          </a:solidFill>
                          <a:effectLst/>
                        </a:rPr>
                        <a:t>CAA e beneficiari</a:t>
                      </a:r>
                      <a:endParaRPr lang="it-IT" sz="1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val="10004"/>
                  </a:ext>
                </a:extLst>
              </a:tr>
              <a:tr h="218805">
                <a:tc>
                  <a:txBody>
                    <a:bodyPr/>
                    <a:lstStyle/>
                    <a:p>
                      <a:pPr algn="just">
                        <a:lnSpc>
                          <a:spcPct val="115000"/>
                        </a:lnSpc>
                        <a:spcAft>
                          <a:spcPts val="0"/>
                        </a:spcAft>
                      </a:pPr>
                      <a:r>
                        <a:rPr lang="it-IT" sz="1400" dirty="0">
                          <a:effectLst/>
                        </a:rPr>
                        <a:t>La lotta antifrode dell’ARCEA</a:t>
                      </a:r>
                      <a:endParaRPr lang="it-IT" sz="140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Corte dei Conti, Corpi di Polizia, Prefetture e Procure dello Stato</a:t>
                      </a:r>
                      <a:endParaRPr lang="it-IT" sz="1400" dirty="0">
                        <a:solidFill>
                          <a:srgbClr val="365F91"/>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9497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30</a:t>
            </a:fld>
            <a:endParaRPr lang="it-IT"/>
          </a:p>
        </p:txBody>
      </p:sp>
      <p:pic>
        <p:nvPicPr>
          <p:cNvPr id="6" name="Picture 3" descr="C:\Users\ARCEA\Documents\Audit_Visite_Ispettive\Commissione_Europea_Giugno_2015\DU_S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1" y="-5789"/>
            <a:ext cx="4608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5724128" y="1746681"/>
            <a:ext cx="2952328" cy="1754327"/>
          </a:xfrm>
          <a:prstGeom prst="rect">
            <a:avLst/>
          </a:prstGeom>
          <a:noFill/>
        </p:spPr>
        <p:txBody>
          <a:bodyPr wrap="square" rtlCol="0">
            <a:spAutoFit/>
          </a:bodyPr>
          <a:lstStyle/>
          <a:p>
            <a:pPr algn="ctr"/>
            <a:r>
              <a:rPr lang="it-IT" sz="3600" dirty="0"/>
              <a:t>Flusso di lavoro FEAGA</a:t>
            </a:r>
          </a:p>
        </p:txBody>
      </p:sp>
    </p:spTree>
    <p:extLst>
      <p:ext uri="{BB962C8B-B14F-4D97-AF65-F5344CB8AC3E}">
        <p14:creationId xmlns:p14="http://schemas.microsoft.com/office/powerpoint/2010/main" val="2248375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egnaposto contenuto 10"/>
          <p:cNvGraphicFramePr>
            <a:graphicFrameLocks noGrp="1"/>
          </p:cNvGraphicFramePr>
          <p:nvPr>
            <p:ph idx="1"/>
            <p:extLst>
              <p:ext uri="{D42A27DB-BD31-4B8C-83A1-F6EECF244321}">
                <p14:modId xmlns:p14="http://schemas.microsoft.com/office/powerpoint/2010/main" val="1209450885"/>
              </p:ext>
            </p:extLst>
          </p:nvPr>
        </p:nvGraphicFramePr>
        <p:xfrm>
          <a:off x="107950" y="908050"/>
          <a:ext cx="518413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data 2"/>
          <p:cNvSpPr>
            <a:spLocks noGrp="1"/>
          </p:cNvSpPr>
          <p:nvPr>
            <p:ph type="dt" sz="half" idx="22"/>
          </p:nvPr>
        </p:nvSpPr>
        <p:spPr/>
        <p:txBody>
          <a:bodyPr/>
          <a:lstStyle/>
          <a:p>
            <a:pPr>
              <a:defRPr/>
            </a:pPr>
            <a:fld id="{07C70D68-8BEF-4F34-8F7A-225B90205A18}" type="datetime1">
              <a:rPr lang="it-IT" smtClean="0"/>
              <a:pPr>
                <a:defRPr/>
              </a:pPr>
              <a:t>04/03/2022</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31</a:t>
            </a:fld>
            <a:endParaRPr lang="it-IT" dirty="0"/>
          </a:p>
        </p:txBody>
      </p:sp>
      <p:sp>
        <p:nvSpPr>
          <p:cNvPr id="5" name="Segnaposto contenuto 2"/>
          <p:cNvSpPr txBox="1">
            <a:spLocks/>
          </p:cNvSpPr>
          <p:nvPr/>
        </p:nvSpPr>
        <p:spPr>
          <a:xfrm>
            <a:off x="179512"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it-IT" dirty="0"/>
              <a:t>I numeri dell’ Istruttoria Informatizzata FEASR</a:t>
            </a:r>
          </a:p>
        </p:txBody>
      </p:sp>
      <p:graphicFrame>
        <p:nvGraphicFramePr>
          <p:cNvPr id="9" name="Tabella 8"/>
          <p:cNvGraphicFramePr>
            <a:graphicFrameLocks noGrp="1"/>
          </p:cNvGraphicFramePr>
          <p:nvPr>
            <p:extLst>
              <p:ext uri="{D42A27DB-BD31-4B8C-83A1-F6EECF244321}">
                <p14:modId xmlns:p14="http://schemas.microsoft.com/office/powerpoint/2010/main" val="3623746739"/>
              </p:ext>
            </p:extLst>
          </p:nvPr>
        </p:nvGraphicFramePr>
        <p:xfrm>
          <a:off x="5724128" y="764703"/>
          <a:ext cx="3240360" cy="4266629"/>
        </p:xfrm>
        <a:graphic>
          <a:graphicData uri="http://schemas.openxmlformats.org/drawingml/2006/table">
            <a:tbl>
              <a:tblPr firstRow="1" bandRow="1">
                <a:tableStyleId>{3B4B98B0-60AC-42C2-AFA5-B58CD77FA1E5}</a:tableStyleId>
              </a:tblPr>
              <a:tblGrid>
                <a:gridCol w="907301">
                  <a:extLst>
                    <a:ext uri="{9D8B030D-6E8A-4147-A177-3AD203B41FA5}">
                      <a16:colId xmlns:a16="http://schemas.microsoft.com/office/drawing/2014/main" val="20000"/>
                    </a:ext>
                  </a:extLst>
                </a:gridCol>
                <a:gridCol w="1036915">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807955">
                <a:tc>
                  <a:txBody>
                    <a:bodyPr/>
                    <a:lstStyle/>
                    <a:p>
                      <a:pPr algn="ctr">
                        <a:lnSpc>
                          <a:spcPct val="107000"/>
                        </a:lnSpc>
                        <a:spcAft>
                          <a:spcPts val="0"/>
                        </a:spcAft>
                      </a:pPr>
                      <a:r>
                        <a:rPr lang="it-IT" sz="1200" u="none" dirty="0">
                          <a:effectLst/>
                        </a:rPr>
                        <a:t>MISURA</a:t>
                      </a:r>
                      <a:endParaRPr lang="en-US" sz="1200" u="none"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1200" u="none" dirty="0">
                          <a:effectLst/>
                        </a:rPr>
                        <a:t>NUMERO BENEFICIARI AMMESSI</a:t>
                      </a:r>
                      <a:endParaRPr lang="en-US" sz="1200" u="none"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it-IT" sz="1200" u="none" dirty="0">
                          <a:effectLst/>
                        </a:rPr>
                        <a:t>NUMERO CONTROLLI AUTOMATIZZATI</a:t>
                      </a:r>
                      <a:endParaRPr lang="en-US" sz="1200" u="none"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269318">
                <a:tc>
                  <a:txBody>
                    <a:bodyPr/>
                    <a:lstStyle/>
                    <a:p>
                      <a:pPr algn="ctr">
                        <a:lnSpc>
                          <a:spcPct val="107000"/>
                        </a:lnSpc>
                        <a:spcAft>
                          <a:spcPts val="0"/>
                        </a:spcAft>
                      </a:pPr>
                      <a:r>
                        <a:rPr lang="it-IT" sz="1200" dirty="0">
                          <a:effectLst/>
                        </a:rPr>
                        <a:t>13.01.01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8810</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26.430</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69318">
                <a:tc>
                  <a:txBody>
                    <a:bodyPr/>
                    <a:lstStyle/>
                    <a:p>
                      <a:pPr algn="ctr">
                        <a:lnSpc>
                          <a:spcPct val="107000"/>
                        </a:lnSpc>
                        <a:spcAft>
                          <a:spcPts val="0"/>
                        </a:spcAft>
                      </a:pPr>
                      <a:r>
                        <a:rPr lang="it-IT" sz="1200" dirty="0">
                          <a:effectLst/>
                        </a:rPr>
                        <a:t>13.02.01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7027</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21.081</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69318">
                <a:tc>
                  <a:txBody>
                    <a:bodyPr/>
                    <a:lstStyle/>
                    <a:p>
                      <a:pPr algn="ctr">
                        <a:lnSpc>
                          <a:spcPct val="107000"/>
                        </a:lnSpc>
                        <a:spcAft>
                          <a:spcPts val="0"/>
                        </a:spcAft>
                      </a:pPr>
                      <a:r>
                        <a:rPr lang="it-IT" sz="1200">
                          <a:effectLst/>
                        </a:rPr>
                        <a:t>11.01.01</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2934</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20.538</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69318">
                <a:tc>
                  <a:txBody>
                    <a:bodyPr/>
                    <a:lstStyle/>
                    <a:p>
                      <a:pPr algn="ctr">
                        <a:lnSpc>
                          <a:spcPct val="107000"/>
                        </a:lnSpc>
                        <a:spcAft>
                          <a:spcPts val="0"/>
                        </a:spcAft>
                      </a:pPr>
                      <a:r>
                        <a:rPr lang="it-IT" sz="1200">
                          <a:effectLst/>
                        </a:rPr>
                        <a:t>11.02.01</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2983</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cs-CZ" sz="1200" u="none" strike="noStrike" dirty="0">
                          <a:effectLst/>
                        </a:rPr>
                        <a:t>17.898</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69318">
                <a:tc>
                  <a:txBody>
                    <a:bodyPr/>
                    <a:lstStyle/>
                    <a:p>
                      <a:pPr algn="ctr">
                        <a:lnSpc>
                          <a:spcPct val="107000"/>
                        </a:lnSpc>
                        <a:spcAft>
                          <a:spcPts val="0"/>
                        </a:spcAft>
                      </a:pPr>
                      <a:r>
                        <a:rPr lang="it-IT" sz="1200" dirty="0">
                          <a:effectLst/>
                        </a:rPr>
                        <a:t>10.01.02</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1978</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13.846</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69318">
                <a:tc>
                  <a:txBody>
                    <a:bodyPr/>
                    <a:lstStyle/>
                    <a:p>
                      <a:pPr algn="ctr">
                        <a:lnSpc>
                          <a:spcPct val="107000"/>
                        </a:lnSpc>
                        <a:spcAft>
                          <a:spcPts val="0"/>
                        </a:spcAft>
                      </a:pPr>
                      <a:r>
                        <a:rPr lang="it-IT" sz="1200">
                          <a:effectLst/>
                        </a:rPr>
                        <a:t>10.01.01</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690</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u="none" strike="noStrike" dirty="0">
                          <a:effectLst/>
                        </a:rPr>
                        <a:t>4.140</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69318">
                <a:tc>
                  <a:txBody>
                    <a:bodyPr/>
                    <a:lstStyle/>
                    <a:p>
                      <a:pPr algn="ctr">
                        <a:lnSpc>
                          <a:spcPct val="107000"/>
                        </a:lnSpc>
                        <a:spcAft>
                          <a:spcPts val="0"/>
                        </a:spcAft>
                      </a:pPr>
                      <a:r>
                        <a:rPr lang="it-IT" sz="1200" dirty="0">
                          <a:effectLst/>
                        </a:rPr>
                        <a:t>10.01.03</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31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u="none" strike="noStrike" dirty="0">
                          <a:effectLst/>
                        </a:rPr>
                        <a:t>155</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69318">
                <a:tc>
                  <a:txBody>
                    <a:bodyPr/>
                    <a:lstStyle/>
                    <a:p>
                      <a:pPr algn="ctr">
                        <a:lnSpc>
                          <a:spcPct val="107000"/>
                        </a:lnSpc>
                        <a:spcAft>
                          <a:spcPts val="0"/>
                        </a:spcAft>
                      </a:pPr>
                      <a:r>
                        <a:rPr lang="it-IT" sz="1200">
                          <a:effectLst/>
                        </a:rPr>
                        <a:t>10.01.04</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57</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513</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69318">
                <a:tc>
                  <a:txBody>
                    <a:bodyPr/>
                    <a:lstStyle/>
                    <a:p>
                      <a:pPr algn="ctr">
                        <a:lnSpc>
                          <a:spcPct val="107000"/>
                        </a:lnSpc>
                        <a:spcAft>
                          <a:spcPts val="0"/>
                        </a:spcAft>
                      </a:pPr>
                      <a:r>
                        <a:rPr lang="it-IT" sz="1200">
                          <a:effectLst/>
                        </a:rPr>
                        <a:t>10.01.05</a:t>
                      </a:r>
                      <a:endParaRPr lang="en-US" sz="120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919</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8.271</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69318">
                <a:tc>
                  <a:txBody>
                    <a:bodyPr/>
                    <a:lstStyle/>
                    <a:p>
                      <a:pPr algn="ctr">
                        <a:lnSpc>
                          <a:spcPct val="107000"/>
                        </a:lnSpc>
                        <a:spcAft>
                          <a:spcPts val="0"/>
                        </a:spcAft>
                      </a:pPr>
                      <a:r>
                        <a:rPr lang="it-IT" sz="1200" dirty="0">
                          <a:effectLst/>
                        </a:rPr>
                        <a:t>10.01.07</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233</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u="none" strike="noStrike" dirty="0">
                          <a:effectLst/>
                        </a:rPr>
                        <a:t>699</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69318">
                <a:tc>
                  <a:txBody>
                    <a:bodyPr/>
                    <a:lstStyle/>
                    <a:p>
                      <a:pPr algn="ctr">
                        <a:lnSpc>
                          <a:spcPct val="107000"/>
                        </a:lnSpc>
                        <a:spcAft>
                          <a:spcPts val="0"/>
                        </a:spcAft>
                      </a:pPr>
                      <a:r>
                        <a:rPr lang="it-IT" sz="1200" dirty="0">
                          <a:effectLst/>
                        </a:rPr>
                        <a:t>10.01.08</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t-IT" sz="1200" dirty="0">
                          <a:effectLst/>
                        </a:rPr>
                        <a:t>296</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1.184</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246875">
                <a:tc>
                  <a:txBody>
                    <a:bodyPr/>
                    <a:lstStyle/>
                    <a:p>
                      <a:pPr algn="ctr">
                        <a:lnSpc>
                          <a:spcPct val="107000"/>
                        </a:lnSpc>
                        <a:spcAft>
                          <a:spcPts val="0"/>
                        </a:spcAft>
                      </a:pPr>
                      <a:r>
                        <a:rPr lang="en-US" sz="1200" dirty="0">
                          <a:effectLst/>
                        </a:rPr>
                        <a:t>14.01.01</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200" dirty="0">
                          <a:effectLst/>
                        </a:rPr>
                        <a:t>945</a:t>
                      </a:r>
                      <a:endParaRPr lang="en-US"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200" u="none" strike="noStrike" dirty="0">
                          <a:effectLst/>
                        </a:rPr>
                        <a:t>12.000</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173415">
                <a:tc>
                  <a:txBody>
                    <a:bodyPr/>
                    <a:lstStyle/>
                    <a:p>
                      <a:pPr algn="ctr">
                        <a:lnSpc>
                          <a:spcPct val="107000"/>
                        </a:lnSpc>
                        <a:spcAft>
                          <a:spcPts val="0"/>
                        </a:spcAft>
                      </a:pPr>
                      <a:r>
                        <a:rPr lang="en-US" sz="1600" dirty="0">
                          <a:effectLst/>
                        </a:rPr>
                        <a:t>TOTALE</a:t>
                      </a:r>
                      <a:endParaRPr lang="en-US" sz="16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US" sz="1400" b="1" dirty="0">
                          <a:effectLst/>
                        </a:rPr>
                        <a:t>26.903</a:t>
                      </a:r>
                      <a:endParaRPr lang="en-US" sz="1400" b="1" dirty="0">
                        <a:effectLst/>
                        <a:latin typeface="Calibri"/>
                        <a:ea typeface="Calibri"/>
                        <a:cs typeface="Times New Roman"/>
                      </a:endParaRPr>
                    </a:p>
                  </a:txBody>
                  <a:tcPr marL="68580" marR="68580" marT="0" marB="0"/>
                </a:tc>
                <a:tc>
                  <a:txBody>
                    <a:bodyPr/>
                    <a:lstStyle/>
                    <a:p>
                      <a:pPr algn="ctr">
                        <a:lnSpc>
                          <a:spcPct val="107000"/>
                        </a:lnSpc>
                        <a:spcAft>
                          <a:spcPts val="0"/>
                        </a:spcAft>
                      </a:pPr>
                      <a:r>
                        <a:rPr lang="is-IS" sz="1400" b="1" u="none" strike="noStrike" dirty="0">
                          <a:effectLst/>
                        </a:rPr>
                        <a:t>126.755</a:t>
                      </a:r>
                      <a:endParaRPr lang="en-US" sz="1400" b="1" dirty="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47089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344465262"/>
              </p:ext>
            </p:extLst>
          </p:nvPr>
        </p:nvGraphicFramePr>
        <p:xfrm>
          <a:off x="10795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a:prstGeom prst="rect">
            <a:avLst/>
          </a:prstGeom>
        </p:spPr>
        <p:txBody>
          <a:bodyPr/>
          <a:lstStyle/>
          <a:p>
            <a:pPr>
              <a:buNone/>
            </a:pPr>
            <a:r>
              <a:rPr lang="it-IT" dirty="0"/>
              <a:t>Aspetti salienti dell’Istruttoria Informatizzata 1/2</a:t>
            </a:r>
          </a:p>
        </p:txBody>
      </p:sp>
    </p:spTree>
    <p:extLst>
      <p:ext uri="{BB962C8B-B14F-4D97-AF65-F5344CB8AC3E}">
        <p14:creationId xmlns:p14="http://schemas.microsoft.com/office/powerpoint/2010/main" val="405306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1424642636"/>
              </p:ext>
            </p:extLst>
          </p:nvPr>
        </p:nvGraphicFramePr>
        <p:xfrm>
          <a:off x="10795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txBox="1">
            <a:spLocks/>
          </p:cNvSpPr>
          <p:nvPr/>
        </p:nvSpPr>
        <p:spPr>
          <a:xfrm>
            <a:off x="107504"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it-IT" dirty="0"/>
              <a:t>Aspetti salienti dell’Istruttoria Informatizzata 2/2</a:t>
            </a:r>
          </a:p>
        </p:txBody>
      </p:sp>
    </p:spTree>
    <p:extLst>
      <p:ext uri="{BB962C8B-B14F-4D97-AF65-F5344CB8AC3E}">
        <p14:creationId xmlns:p14="http://schemas.microsoft.com/office/powerpoint/2010/main" val="1911679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a:spLocks noGrp="1"/>
          </p:cNvSpPr>
          <p:nvPr>
            <p:ph idx="1"/>
          </p:nvPr>
        </p:nvSpPr>
        <p:spPr>
          <a:prstGeom prst="rect">
            <a:avLst/>
          </a:prstGeom>
        </p:spPr>
        <p:txBody>
          <a:bodyPr/>
          <a:lstStyle/>
          <a:p>
            <a:pPr marL="0" indent="0" algn="ctr" fontAlgn="auto">
              <a:spcBef>
                <a:spcPts val="0"/>
              </a:spcBef>
              <a:spcAft>
                <a:spcPts val="0"/>
              </a:spcAft>
              <a:buNone/>
              <a:defRPr/>
            </a:pPr>
            <a:r>
              <a:rPr lang="it-IT" dirty="0"/>
              <a:t>Sistema di Controllo del PSR Calabria - Ruoli</a:t>
            </a:r>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34</a:t>
            </a:fld>
            <a:endParaRPr lang="it-IT" dirty="0"/>
          </a:p>
        </p:txBody>
      </p:sp>
      <p:sp>
        <p:nvSpPr>
          <p:cNvPr id="7" name="Rettangolo 6"/>
          <p:cNvSpPr/>
          <p:nvPr/>
        </p:nvSpPr>
        <p:spPr>
          <a:xfrm>
            <a:off x="467544" y="622003"/>
            <a:ext cx="8136904" cy="136683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just">
              <a:defRPr/>
            </a:pPr>
            <a:r>
              <a:rPr lang="it-IT" sz="2000" dirty="0">
                <a:solidFill>
                  <a:schemeClr val="tx1"/>
                </a:solidFill>
                <a:ea typeface="Calibri" pitchFamily="34" charset="0"/>
                <a:cs typeface="Calibri" pitchFamily="34" charset="0"/>
              </a:rPr>
              <a:t>In prima approssimazione, con notevole semplificazione, è possibile rappresentare la struttura del sistema di controllo del PSR Calabria,  per mezzo della tabella seguente:</a:t>
            </a:r>
            <a:endParaRPr lang="it-IT" sz="2400" dirty="0">
              <a:solidFill>
                <a:schemeClr val="tx1"/>
              </a:solidFill>
              <a:latin typeface="Arial" pitchFamily="34" charset="0"/>
              <a:cs typeface="Arial" pitchFamily="34" charset="0"/>
            </a:endParaRPr>
          </a:p>
        </p:txBody>
      </p:sp>
      <p:pic>
        <p:nvPicPr>
          <p:cNvPr id="8" name="Immagine 7"/>
          <p:cNvPicPr>
            <a:picLocks noChangeAspect="1" noChangeArrowheads="1"/>
          </p:cNvPicPr>
          <p:nvPr/>
        </p:nvPicPr>
        <p:blipFill>
          <a:blip r:embed="rId2" cstate="print">
            <a:extLst>
              <a:ext uri="{28A0092B-C50C-407E-A947-70E740481C1C}">
                <a14:useLocalDpi xmlns:a14="http://schemas.microsoft.com/office/drawing/2010/main" val="0"/>
              </a:ext>
            </a:extLst>
          </a:blip>
          <a:srcRect l="16493" t="10748" r="8110"/>
          <a:stretch>
            <a:fillRect/>
          </a:stretch>
        </p:blipFill>
        <p:spPr bwMode="auto">
          <a:xfrm>
            <a:off x="1043609" y="1844824"/>
            <a:ext cx="7128791"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2518389" y="3121223"/>
            <a:ext cx="397427" cy="307777"/>
          </a:xfrm>
          <a:prstGeom prst="rect">
            <a:avLst/>
          </a:prstGeom>
          <a:noFill/>
        </p:spPr>
        <p:txBody>
          <a:bodyPr wrap="none" rtlCol="0">
            <a:spAutoFit/>
          </a:bodyPr>
          <a:lstStyle/>
          <a:p>
            <a:r>
              <a:rPr lang="it-IT" sz="1400" dirty="0">
                <a:latin typeface="Arial Narrow"/>
                <a:cs typeface="Arial Narrow"/>
              </a:rPr>
              <a:t>-20</a:t>
            </a:r>
          </a:p>
        </p:txBody>
      </p:sp>
      <p:sp>
        <p:nvSpPr>
          <p:cNvPr id="9" name="Segnaposto contenuto 2"/>
          <p:cNvSpPr txBox="1">
            <a:spLocks/>
          </p:cNvSpPr>
          <p:nvPr/>
        </p:nvSpPr>
        <p:spPr>
          <a:xfrm>
            <a:off x="107502" y="26977"/>
            <a:ext cx="8856984" cy="52170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it-IT"/>
              <a:t>Sistema di Controllo del PSR Calabria - Ruoli</a:t>
            </a:r>
            <a:endParaRPr lang="it-IT" dirty="0"/>
          </a:p>
        </p:txBody>
      </p:sp>
    </p:spTree>
    <p:extLst>
      <p:ext uri="{BB962C8B-B14F-4D97-AF65-F5344CB8AC3E}">
        <p14:creationId xmlns:p14="http://schemas.microsoft.com/office/powerpoint/2010/main" val="115148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1977878130"/>
              </p:ext>
            </p:extLst>
          </p:nvPr>
        </p:nvGraphicFramePr>
        <p:xfrm>
          <a:off x="323528" y="836712"/>
          <a:ext cx="8640959"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egnaposto contenuto 2"/>
          <p:cNvSpPr>
            <a:spLocks noGrp="1"/>
          </p:cNvSpPr>
          <p:nvPr>
            <p:ph idx="1"/>
          </p:nvPr>
        </p:nvSpPr>
        <p:spPr>
          <a:xfrm>
            <a:off x="192862" y="116632"/>
            <a:ext cx="8928992" cy="4320480"/>
          </a:xfrm>
          <a:prstGeom prst="rect">
            <a:avLst/>
          </a:prstGeom>
        </p:spPr>
        <p:txBody>
          <a:bodyPr/>
          <a:lstStyle/>
          <a:p>
            <a:pPr marL="0" indent="0" algn="ctr" fontAlgn="auto">
              <a:spcBef>
                <a:spcPts val="0"/>
              </a:spcBef>
              <a:spcAft>
                <a:spcPts val="0"/>
              </a:spcAft>
              <a:buNone/>
              <a:defRPr/>
            </a:pPr>
            <a:r>
              <a:rPr lang="it-IT" dirty="0"/>
              <a:t>Sistema di Controllo del PSR Calabria </a:t>
            </a:r>
            <a:r>
              <a:rPr lang="mr-IN" dirty="0"/>
              <a:t>–</a:t>
            </a:r>
            <a:r>
              <a:rPr lang="it-IT" dirty="0"/>
              <a:t> Sintesi 1/2</a:t>
            </a:r>
          </a:p>
        </p:txBody>
      </p:sp>
    </p:spTree>
    <p:extLst>
      <p:ext uri="{BB962C8B-B14F-4D97-AF65-F5344CB8AC3E}">
        <p14:creationId xmlns:p14="http://schemas.microsoft.com/office/powerpoint/2010/main" val="4176079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3256587298"/>
              </p:ext>
            </p:extLst>
          </p:nvPr>
        </p:nvGraphicFramePr>
        <p:xfrm>
          <a:off x="251521" y="764704"/>
          <a:ext cx="8784975"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egnaposto contenuto 2"/>
          <p:cNvSpPr>
            <a:spLocks noGrp="1"/>
          </p:cNvSpPr>
          <p:nvPr>
            <p:ph idx="1"/>
          </p:nvPr>
        </p:nvSpPr>
        <p:spPr>
          <a:xfrm>
            <a:off x="107504" y="44624"/>
            <a:ext cx="8928992" cy="4320480"/>
          </a:xfrm>
          <a:prstGeom prst="rect">
            <a:avLst/>
          </a:prstGeom>
        </p:spPr>
        <p:txBody>
          <a:bodyPr/>
          <a:lstStyle/>
          <a:p>
            <a:pPr marL="0" indent="0" algn="ctr" fontAlgn="auto">
              <a:spcBef>
                <a:spcPts val="0"/>
              </a:spcBef>
              <a:spcAft>
                <a:spcPts val="0"/>
              </a:spcAft>
              <a:buNone/>
              <a:defRPr/>
            </a:pPr>
            <a:r>
              <a:rPr lang="it-IT" dirty="0"/>
              <a:t>Sistema di Controllo del PSR Calabria </a:t>
            </a:r>
            <a:r>
              <a:rPr lang="mr-IN" dirty="0"/>
              <a:t>–</a:t>
            </a:r>
            <a:r>
              <a:rPr lang="it-IT" dirty="0"/>
              <a:t> Sintesi 2/2</a:t>
            </a:r>
          </a:p>
        </p:txBody>
      </p:sp>
    </p:spTree>
    <p:extLst>
      <p:ext uri="{BB962C8B-B14F-4D97-AF65-F5344CB8AC3E}">
        <p14:creationId xmlns:p14="http://schemas.microsoft.com/office/powerpoint/2010/main" val="2094278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bwMode="auto">
          <a:xfrm>
            <a:off x="457200" y="13116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1800" b="1" dirty="0">
                <a:solidFill>
                  <a:srgbClr val="1F497D"/>
                </a:solidFill>
                <a:latin typeface="Times New Roman" charset="0"/>
              </a:rPr>
              <a:t>RISULTATI DELLA LOTTA ALLE FRODI E STATO DEI RECUPERI</a:t>
            </a:r>
            <a:br>
              <a:rPr lang="it-IT" sz="1800" b="1" dirty="0">
                <a:solidFill>
                  <a:srgbClr val="1F497D"/>
                </a:solidFill>
                <a:latin typeface="Times New Roman" charset="0"/>
              </a:rPr>
            </a:br>
            <a:endParaRPr lang="it-IT" sz="1800" b="1" dirty="0">
              <a:solidFill>
                <a:srgbClr val="1F497D"/>
              </a:solidFill>
              <a:latin typeface="Times New Roman" charset="0"/>
            </a:endParaRPr>
          </a:p>
        </p:txBody>
      </p:sp>
      <p:sp>
        <p:nvSpPr>
          <p:cNvPr id="65539" name="Rectangle 3"/>
          <p:cNvSpPr>
            <a:spLocks noGrp="1" noChangeArrowheads="1"/>
          </p:cNvSpPr>
          <p:nvPr>
            <p:ph type="body" idx="4294967295"/>
          </p:nvPr>
        </p:nvSpPr>
        <p:spPr bwMode="auto">
          <a:xfrm>
            <a:off x="6659563" y="1196975"/>
            <a:ext cx="2305050" cy="4032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a:lnSpc>
                <a:spcPct val="80000"/>
              </a:lnSpc>
              <a:buFont typeface="Arial" charset="0"/>
              <a:buNone/>
            </a:pPr>
            <a:endParaRPr lang="it-IT" sz="2400" b="1" dirty="0">
              <a:latin typeface="Times New Roman" charset="0"/>
            </a:endParaRPr>
          </a:p>
          <a:p>
            <a:pPr algn="r">
              <a:lnSpc>
                <a:spcPct val="90000"/>
              </a:lnSpc>
              <a:buFont typeface="Arial" charset="0"/>
              <a:buNone/>
            </a:pPr>
            <a:r>
              <a:rPr lang="it-IT" sz="2400" b="1" dirty="0">
                <a:solidFill>
                  <a:srgbClr val="1F497D"/>
                </a:solidFill>
                <a:effectLst>
                  <a:outerShdw blurRad="38100" dist="38100" dir="2700000" algn="tl">
                    <a:srgbClr val="DDDDDD"/>
                  </a:outerShdw>
                </a:effectLst>
                <a:latin typeface="Times New Roman" charset="0"/>
              </a:rPr>
              <a:t>Corte dei Conti</a:t>
            </a:r>
            <a:r>
              <a:rPr lang="it-IT" sz="2400" dirty="0">
                <a:solidFill>
                  <a:srgbClr val="1F497D"/>
                </a:solidFill>
                <a:latin typeface="Times New Roman" charset="0"/>
              </a:rPr>
              <a:t> </a:t>
            </a:r>
            <a:r>
              <a:rPr lang="it-IT" sz="2400" u="sng" dirty="0">
                <a:solidFill>
                  <a:srgbClr val="1F497D"/>
                </a:solidFill>
                <a:latin typeface="Times New Roman" charset="0"/>
              </a:rPr>
              <a:t>Relazione  annuale 2020</a:t>
            </a:r>
            <a:r>
              <a:rPr lang="it-IT" sz="2400" dirty="0">
                <a:solidFill>
                  <a:srgbClr val="1F497D"/>
                </a:solidFill>
                <a:latin typeface="Times New Roman" charset="0"/>
              </a:rPr>
              <a:t> </a:t>
            </a:r>
            <a:r>
              <a:rPr lang="it-IT" sz="2400" b="1" dirty="0">
                <a:solidFill>
                  <a:srgbClr val="1F497D"/>
                </a:solidFill>
                <a:latin typeface="Times New Roman" charset="0"/>
              </a:rPr>
              <a:t> </a:t>
            </a:r>
          </a:p>
          <a:p>
            <a:pPr algn="r">
              <a:lnSpc>
                <a:spcPct val="90000"/>
              </a:lnSpc>
              <a:buFont typeface="Arial" charset="0"/>
              <a:buNone/>
            </a:pPr>
            <a:r>
              <a:rPr lang="ja-JP" altLang="it-IT" sz="2000" b="1" dirty="0">
                <a:solidFill>
                  <a:srgbClr val="1F497D"/>
                </a:solidFill>
                <a:latin typeface="Times New Roman" charset="0"/>
              </a:rPr>
              <a:t>“</a:t>
            </a:r>
            <a:r>
              <a:rPr lang="it-IT" sz="2000" i="1" dirty="0">
                <a:solidFill>
                  <a:srgbClr val="1F497D"/>
                </a:solidFill>
                <a:latin typeface="Times New Roman" charset="0"/>
              </a:rPr>
              <a:t>I rapporti finanziari con l</a:t>
            </a:r>
            <a:r>
              <a:rPr lang="ja-JP" altLang="it-IT" sz="2000" i="1" dirty="0">
                <a:solidFill>
                  <a:srgbClr val="1F497D"/>
                </a:solidFill>
                <a:latin typeface="Times New Roman" charset="0"/>
              </a:rPr>
              <a:t>’</a:t>
            </a:r>
            <a:r>
              <a:rPr lang="it-IT" sz="2000" i="1" dirty="0">
                <a:solidFill>
                  <a:srgbClr val="1F497D"/>
                </a:solidFill>
                <a:latin typeface="Times New Roman" charset="0"/>
              </a:rPr>
              <a:t>Unione europea</a:t>
            </a:r>
          </a:p>
          <a:p>
            <a:pPr algn="r">
              <a:lnSpc>
                <a:spcPct val="90000"/>
              </a:lnSpc>
              <a:buFont typeface="Arial" charset="0"/>
              <a:buNone/>
            </a:pPr>
            <a:r>
              <a:rPr lang="it-IT" sz="2000" i="1" dirty="0">
                <a:solidFill>
                  <a:srgbClr val="1F497D"/>
                </a:solidFill>
                <a:latin typeface="Times New Roman" charset="0"/>
              </a:rPr>
              <a:t>e l</a:t>
            </a:r>
            <a:r>
              <a:rPr lang="ja-JP" altLang="it-IT" sz="2000" i="1" dirty="0">
                <a:solidFill>
                  <a:srgbClr val="1F497D"/>
                </a:solidFill>
                <a:latin typeface="Times New Roman" charset="0"/>
              </a:rPr>
              <a:t>’</a:t>
            </a:r>
            <a:r>
              <a:rPr lang="it-IT" sz="2000" i="1" dirty="0">
                <a:solidFill>
                  <a:srgbClr val="1F497D"/>
                </a:solidFill>
                <a:latin typeface="Times New Roman" charset="0"/>
              </a:rPr>
              <a:t>utilizzazione dei Fondi comunitari</a:t>
            </a:r>
            <a:r>
              <a:rPr lang="ja-JP" altLang="it-IT" sz="2000" b="1" dirty="0">
                <a:solidFill>
                  <a:srgbClr val="1F497D"/>
                </a:solidFill>
                <a:latin typeface="Times New Roman" charset="0"/>
              </a:rPr>
              <a:t>”</a:t>
            </a:r>
            <a:endParaRPr lang="it-IT" sz="2000" b="1" dirty="0">
              <a:solidFill>
                <a:srgbClr val="1F497D"/>
              </a:solidFill>
              <a:latin typeface="Times New Roman" charset="0"/>
            </a:endParaRPr>
          </a:p>
        </p:txBody>
      </p:sp>
      <p:pic>
        <p:nvPicPr>
          <p:cNvPr id="6554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7312" t="18591" r="23975" b="10010"/>
          <a:stretch/>
        </p:blipFill>
        <p:spPr bwMode="auto">
          <a:xfrm>
            <a:off x="539750" y="764397"/>
            <a:ext cx="5688013" cy="441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42729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bwMode="auto">
          <a:xfrm>
            <a:off x="395288" y="188913"/>
            <a:ext cx="8229600" cy="3603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br>
              <a:rPr lang="it-IT" sz="2000" b="1" dirty="0">
                <a:solidFill>
                  <a:srgbClr val="1F497D"/>
                </a:solidFill>
                <a:latin typeface="Times New Roman" charset="0"/>
              </a:rPr>
            </a:br>
            <a:endParaRPr lang="it-IT" sz="2000" b="1" dirty="0">
              <a:solidFill>
                <a:srgbClr val="1F497D"/>
              </a:solidFill>
              <a:latin typeface="Times New Roman" charset="0"/>
            </a:endParaRPr>
          </a:p>
        </p:txBody>
      </p:sp>
      <p:graphicFrame>
        <p:nvGraphicFramePr>
          <p:cNvPr id="2" name="Diagramma 1"/>
          <p:cNvGraphicFramePr/>
          <p:nvPr>
            <p:extLst>
              <p:ext uri="{D42A27DB-BD31-4B8C-83A1-F6EECF244321}">
                <p14:modId xmlns:p14="http://schemas.microsoft.com/office/powerpoint/2010/main" val="3614512527"/>
              </p:ext>
            </p:extLst>
          </p:nvPr>
        </p:nvGraphicFramePr>
        <p:xfrm>
          <a:off x="179388" y="620713"/>
          <a:ext cx="878522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9992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bwMode="auto">
          <a:xfrm>
            <a:off x="457200" y="274638"/>
            <a:ext cx="8229600" cy="4905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2853060315"/>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76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553841509"/>
              </p:ext>
            </p:extLst>
          </p:nvPr>
        </p:nvGraphicFramePr>
        <p:xfrm>
          <a:off x="107950" y="908050"/>
          <a:ext cx="8856663"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p:cNvSpPr/>
          <p:nvPr/>
        </p:nvSpPr>
        <p:spPr>
          <a:xfrm>
            <a:off x="2123728" y="0"/>
            <a:ext cx="5040560" cy="584775"/>
          </a:xfrm>
          <a:prstGeom prst="rect">
            <a:avLst/>
          </a:prstGeom>
        </p:spPr>
        <p:txBody>
          <a:bodyPr wrap="square">
            <a:spAutoFit/>
          </a:bodyPr>
          <a:lstStyle/>
          <a:p>
            <a:pPr lvl="0" algn="ctr"/>
            <a:r>
              <a:rPr lang="it-IT" sz="3200" dirty="0">
                <a:solidFill>
                  <a:schemeClr val="tx2"/>
                </a:solidFill>
              </a:rPr>
              <a:t>La relazione</a:t>
            </a:r>
          </a:p>
        </p:txBody>
      </p:sp>
    </p:spTree>
    <p:extLst>
      <p:ext uri="{BB962C8B-B14F-4D97-AF65-F5344CB8AC3E}">
        <p14:creationId xmlns:p14="http://schemas.microsoft.com/office/powerpoint/2010/main" val="2487672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3790268424"/>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24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br>
              <a:rPr lang="it-IT" sz="2000" b="1" dirty="0">
                <a:solidFill>
                  <a:srgbClr val="1F497D"/>
                </a:solidFill>
                <a:latin typeface="Times New Roman" charset="0"/>
              </a:rPr>
            </a:br>
            <a:endParaRPr lang="it-IT" sz="2000" b="1" dirty="0">
              <a:solidFill>
                <a:srgbClr val="1F497D"/>
              </a:solidFill>
              <a:latin typeface="Times New Roman" charset="0"/>
            </a:endParaRPr>
          </a:p>
        </p:txBody>
      </p:sp>
      <p:pic>
        <p:nvPicPr>
          <p:cNvPr id="4" name="Immagine 9">
            <a:extLst>
              <a:ext uri="{FF2B5EF4-FFF2-40B4-BE49-F238E27FC236}">
                <a16:creationId xmlns:a16="http://schemas.microsoft.com/office/drawing/2014/main" id="{4E0D9BC5-7335-0D42-A522-2CF99A20F8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7584" y="701412"/>
            <a:ext cx="7200800" cy="4527788"/>
          </a:xfrm>
          <a:prstGeom prst="rect">
            <a:avLst/>
          </a:prstGeom>
          <a:noFill/>
          <a:ln>
            <a:noFill/>
          </a:ln>
        </p:spPr>
      </p:pic>
    </p:spTree>
    <p:extLst>
      <p:ext uri="{BB962C8B-B14F-4D97-AF65-F5344CB8AC3E}">
        <p14:creationId xmlns:p14="http://schemas.microsoft.com/office/powerpoint/2010/main" val="643466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bwMode="auto">
          <a:xfrm>
            <a:off x="539750" y="44624"/>
            <a:ext cx="8147050" cy="2746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1800" b="1" dirty="0">
                <a:solidFill>
                  <a:srgbClr val="1F497D"/>
                </a:solidFill>
                <a:latin typeface="Times New Roman" charset="0"/>
              </a:rPr>
              <a:t>RISULTATI DELLA LOTTA ALLE FRODI E STATO DEI RECUPERI</a:t>
            </a:r>
            <a:br>
              <a:rPr lang="it-IT" sz="4000" b="1" dirty="0">
                <a:solidFill>
                  <a:srgbClr val="1F497D"/>
                </a:solidFill>
                <a:latin typeface="Calibri" charset="0"/>
              </a:rPr>
            </a:br>
            <a:endParaRPr lang="it-IT" sz="4000" b="1" dirty="0">
              <a:solidFill>
                <a:srgbClr val="1F497D"/>
              </a:solidFill>
              <a:latin typeface="Calibri" charset="0"/>
            </a:endParaRPr>
          </a:p>
        </p:txBody>
      </p:sp>
      <p:graphicFrame>
        <p:nvGraphicFramePr>
          <p:cNvPr id="2" name="Object 6"/>
          <p:cNvGraphicFramePr>
            <a:graphicFrameLocks noGrp="1" noChangeAspect="1"/>
          </p:cNvGraphicFramePr>
          <p:nvPr>
            <p:ph type="chart" idx="4294967295"/>
            <p:extLst>
              <p:ext uri="{D42A27DB-BD31-4B8C-83A1-F6EECF244321}">
                <p14:modId xmlns:p14="http://schemas.microsoft.com/office/powerpoint/2010/main" val="1481107856"/>
              </p:ext>
            </p:extLst>
          </p:nvPr>
        </p:nvGraphicFramePr>
        <p:xfrm>
          <a:off x="211138" y="885353"/>
          <a:ext cx="8620125" cy="4437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5732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endParaRPr lang="it-IT" sz="2000" b="1" dirty="0">
              <a:solidFill>
                <a:srgbClr val="1F497D"/>
              </a:solidFill>
              <a:latin typeface="Calibri" charset="0"/>
            </a:endParaRPr>
          </a:p>
        </p:txBody>
      </p:sp>
      <p:graphicFrame>
        <p:nvGraphicFramePr>
          <p:cNvPr id="2" name="Diagramma 1"/>
          <p:cNvGraphicFramePr/>
          <p:nvPr>
            <p:extLst>
              <p:ext uri="{D42A27DB-BD31-4B8C-83A1-F6EECF244321}">
                <p14:modId xmlns:p14="http://schemas.microsoft.com/office/powerpoint/2010/main" val="3300630601"/>
              </p:ext>
            </p:extLst>
          </p:nvPr>
        </p:nvGraphicFramePr>
        <p:xfrm>
          <a:off x="323850" y="765175"/>
          <a:ext cx="8496300"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574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7FD708C8-3F18-4A78-B954-5BA4CBE999BA}" type="slidenum">
              <a:rPr lang="it-IT"/>
              <a:pPr>
                <a:defRPr/>
              </a:pPr>
              <a:t>44</a:t>
            </a:fld>
            <a:endParaRPr lang="it-IT" dirty="0"/>
          </a:p>
        </p:txBody>
      </p:sp>
      <p:sp>
        <p:nvSpPr>
          <p:cNvPr id="15364" name="Segnaposto testo 5"/>
          <p:cNvSpPr>
            <a:spLocks noGrp="1"/>
          </p:cNvSpPr>
          <p:nvPr>
            <p:ph type="body" sz="quarter" idx="4294967295"/>
          </p:nvPr>
        </p:nvSpPr>
        <p:spPr>
          <a:xfrm>
            <a:off x="910034" y="120874"/>
            <a:ext cx="7118350" cy="931862"/>
          </a:xfrm>
          <a:prstGeom prst="rect">
            <a:avLst/>
          </a:prstGeom>
        </p:spPr>
        <p:txBody>
          <a:bodyPr/>
          <a:lstStyle/>
          <a:p>
            <a:pPr marL="0" indent="0" algn="ctr" eaLnBrk="1" hangingPunct="1">
              <a:buNone/>
            </a:pPr>
            <a:r>
              <a:rPr lang="it-IT" dirty="0"/>
              <a:t>Due Macro-Aree: SIAN ed ARCEA</a:t>
            </a:r>
          </a:p>
        </p:txBody>
      </p:sp>
      <p:graphicFrame>
        <p:nvGraphicFramePr>
          <p:cNvPr id="7" name="Segnaposto contenuto 4"/>
          <p:cNvGraphicFramePr>
            <a:graphicFrameLocks noGrp="1"/>
          </p:cNvGraphicFramePr>
          <p:nvPr>
            <p:ph idx="1"/>
            <p:extLst>
              <p:ext uri="{D42A27DB-BD31-4B8C-83A1-F6EECF244321}">
                <p14:modId xmlns:p14="http://schemas.microsoft.com/office/powerpoint/2010/main" val="2247741992"/>
              </p:ext>
            </p:extLst>
          </p:nvPr>
        </p:nvGraphicFramePr>
        <p:xfrm>
          <a:off x="985870" y="1556792"/>
          <a:ext cx="7143799" cy="2914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egnaposto contenuto 2"/>
          <p:cNvSpPr txBox="1">
            <a:spLocks/>
          </p:cNvSpPr>
          <p:nvPr/>
        </p:nvSpPr>
        <p:spPr>
          <a:xfrm>
            <a:off x="485775" y="836712"/>
            <a:ext cx="8229600" cy="979487"/>
          </a:xfrm>
          <a:prstGeom prst="rect">
            <a:avLst/>
          </a:prstGeom>
        </p:spPr>
        <p:txBody>
          <a:bodyPr>
            <a:normAutofit/>
          </a:bodyPr>
          <a:lstStyle/>
          <a:p>
            <a:pPr algn="just" fontAlgn="auto">
              <a:spcAft>
                <a:spcPts val="0"/>
              </a:spcAft>
              <a:defRPr/>
            </a:pPr>
            <a:r>
              <a:rPr lang="it-IT" sz="1400" dirty="0">
                <a:latin typeface="+mj-lt"/>
                <a:ea typeface="+mj-ea"/>
                <a:cs typeface="+mj-cs"/>
              </a:rPr>
              <a:t>Il sistema informativo dell’ Arcea si divide, dal punto di vista infrastrutturale, in due macro-aree, tra loro interconnesse tramite connessione SPC : </a:t>
            </a:r>
            <a:r>
              <a:rPr lang="it-IT" sz="1400" b="1" dirty="0">
                <a:solidFill>
                  <a:schemeClr val="accent3"/>
                </a:solidFill>
                <a:latin typeface="+mj-lt"/>
                <a:ea typeface="+mj-ea"/>
                <a:cs typeface="+mj-cs"/>
              </a:rPr>
              <a:t>la parte interna all’Agenzia </a:t>
            </a:r>
            <a:r>
              <a:rPr lang="it-IT" sz="1400" dirty="0">
                <a:latin typeface="+mj-lt"/>
                <a:ea typeface="+mj-ea"/>
                <a:cs typeface="+mj-cs"/>
              </a:rPr>
              <a:t>ed i</a:t>
            </a:r>
            <a:r>
              <a:rPr lang="it-IT" sz="1400" dirty="0">
                <a:solidFill>
                  <a:schemeClr val="accent3">
                    <a:lumMod val="75000"/>
                  </a:schemeClr>
                </a:solidFill>
                <a:latin typeface="+mj-lt"/>
                <a:ea typeface="+mj-ea"/>
                <a:cs typeface="+mj-cs"/>
              </a:rPr>
              <a:t> </a:t>
            </a:r>
            <a:r>
              <a:rPr lang="it-IT" sz="1400" b="1" dirty="0">
                <a:solidFill>
                  <a:schemeClr val="accent2"/>
                </a:solidFill>
                <a:latin typeface="+mj-lt"/>
                <a:ea typeface="+mj-ea"/>
                <a:cs typeface="+mj-cs"/>
              </a:rPr>
              <a:t>servizi erogati dal SIAN</a:t>
            </a:r>
            <a:r>
              <a:rPr lang="it-IT" sz="1400" dirty="0">
                <a:latin typeface="+mj-lt"/>
                <a:ea typeface="+mj-ea"/>
                <a:cs typeface="+mj-cs"/>
              </a:rPr>
              <a:t>, il Sistema Informativo Agricolo Nazionale. </a:t>
            </a:r>
          </a:p>
          <a:p>
            <a:pPr algn="ctr" fontAlgn="auto">
              <a:spcAft>
                <a:spcPts val="0"/>
              </a:spcAft>
              <a:defRPr/>
            </a:pPr>
            <a:endParaRPr lang="it-IT" sz="4400" dirty="0">
              <a:latin typeface="+mj-lt"/>
              <a:ea typeface="+mj-ea"/>
              <a:cs typeface="+mj-cs"/>
            </a:endParaRPr>
          </a:p>
        </p:txBody>
      </p:sp>
      <p:grpSp>
        <p:nvGrpSpPr>
          <p:cNvPr id="2" name="Gruppo 11"/>
          <p:cNvGrpSpPr>
            <a:grpSpLocks/>
          </p:cNvGrpSpPr>
          <p:nvPr/>
        </p:nvGrpSpPr>
        <p:grpSpPr bwMode="auto">
          <a:xfrm>
            <a:off x="1115616" y="3943325"/>
            <a:ext cx="7072313" cy="1285875"/>
            <a:chOff x="1200150" y="4714875"/>
            <a:chExt cx="7072313" cy="1285875"/>
          </a:xfrm>
        </p:grpSpPr>
        <p:sp>
          <p:nvSpPr>
            <p:cNvPr id="9" name="Freccia bidirezionale orizzontale 8"/>
            <p:cNvSpPr/>
            <p:nvPr/>
          </p:nvSpPr>
          <p:spPr>
            <a:xfrm>
              <a:off x="1200150" y="4714875"/>
              <a:ext cx="7072313" cy="1285875"/>
            </a:xfrm>
            <a:prstGeom prst="lef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CasellaDiTesto 9"/>
            <p:cNvSpPr txBox="1"/>
            <p:nvPr/>
          </p:nvSpPr>
          <p:spPr>
            <a:xfrm>
              <a:off x="2200275" y="5119688"/>
              <a:ext cx="5143500" cy="577081"/>
            </a:xfrm>
            <a:prstGeom prst="rect">
              <a:avLst/>
            </a:prstGeom>
            <a:noFill/>
          </p:spPr>
          <p:txBody>
            <a:bodyPr>
              <a:spAutoFit/>
            </a:bodyPr>
            <a:lstStyle/>
            <a:p>
              <a:pPr algn="ctr" fontAlgn="auto">
                <a:spcBef>
                  <a:spcPts val="0"/>
                </a:spcBef>
                <a:spcAft>
                  <a:spcPts val="0"/>
                </a:spcAft>
                <a:defRPr/>
              </a:pPr>
              <a:r>
                <a:rPr lang="it-IT" sz="1050" dirty="0">
                  <a:solidFill>
                    <a:schemeClr val="tx2"/>
                  </a:solidFill>
                  <a:latin typeface="+mn-lt"/>
                </a:rPr>
                <a:t>Connessione Sicura SPC (Simmetrica, Ridondata, Firewall Perimetrale, Antivirus, </a:t>
              </a:r>
              <a:r>
                <a:rPr lang="it-IT" sz="1050" dirty="0" err="1">
                  <a:solidFill>
                    <a:schemeClr val="tx2"/>
                  </a:solidFill>
                  <a:latin typeface="+mn-lt"/>
                </a:rPr>
                <a:t>Infranet</a:t>
              </a:r>
              <a:r>
                <a:rPr lang="it-IT" sz="1050" dirty="0">
                  <a:solidFill>
                    <a:schemeClr val="tx2"/>
                  </a:solidFill>
                  <a:latin typeface="+mn-lt"/>
                </a:rPr>
                <a:t> con SIAN)</a:t>
              </a:r>
            </a:p>
            <a:p>
              <a:pPr algn="ctr" fontAlgn="auto">
                <a:spcAft>
                  <a:spcPts val="0"/>
                </a:spcAft>
                <a:defRPr/>
              </a:pPr>
              <a:r>
                <a:rPr lang="it-IT" sz="1050" dirty="0">
                  <a:solidFill>
                    <a:schemeClr val="tx2"/>
                  </a:solidFill>
                  <a:latin typeface="+mn-lt"/>
                </a:rPr>
                <a:t>STANDARD per la Sicurezza Informatica ISO 27002 </a:t>
              </a:r>
            </a:p>
          </p:txBody>
        </p:sp>
      </p:grpSp>
    </p:spTree>
    <p:extLst>
      <p:ext uri="{BB962C8B-B14F-4D97-AF65-F5344CB8AC3E}">
        <p14:creationId xmlns:p14="http://schemas.microsoft.com/office/powerpoint/2010/main" val="1013642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863178991"/>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45</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Indirizzo Strategico</a:t>
            </a:r>
          </a:p>
        </p:txBody>
      </p:sp>
    </p:spTree>
    <p:extLst>
      <p:ext uri="{BB962C8B-B14F-4D97-AF65-F5344CB8AC3E}">
        <p14:creationId xmlns:p14="http://schemas.microsoft.com/office/powerpoint/2010/main" val="20269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102120493"/>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46</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Forte specializzazione sulla Sicurezza</a:t>
            </a:r>
          </a:p>
        </p:txBody>
      </p:sp>
    </p:spTree>
    <p:extLst>
      <p:ext uri="{BB962C8B-B14F-4D97-AF65-F5344CB8AC3E}">
        <p14:creationId xmlns:p14="http://schemas.microsoft.com/office/powerpoint/2010/main" val="4233020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47</a:t>
            </a:fld>
            <a:endParaRPr lang="it-IT" dirty="0"/>
          </a:p>
        </p:txBody>
      </p:sp>
      <p:pic>
        <p:nvPicPr>
          <p:cNvPr id="11" name="Picture 2" descr="http://www.isaca.org/SiteCollectionImages/2011%20Certification%20logos/CISA-Horizontal-175x69.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908720"/>
            <a:ext cx="1691999" cy="5965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isaca.org/SiteCollectionImages/2011%20Certification%20logos/CISM-Horizontal-174x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836712"/>
            <a:ext cx="2001636"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isaca.org/SiteCollectionImages/2011%20Certification%20logos/CGEIT-Horizontal-174x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908720"/>
            <a:ext cx="1691999" cy="7129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isaca.org/Images/certification/CRISC.h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908720"/>
            <a:ext cx="1669085" cy="720000"/>
          </a:xfrm>
          <a:prstGeom prst="rect">
            <a:avLst/>
          </a:prstGeom>
          <a:noFill/>
          <a:extLst>
            <a:ext uri="{909E8E84-426E-40DD-AFC4-6F175D3DCCD1}">
              <a14:hiddenFill xmlns:a14="http://schemas.microsoft.com/office/drawing/2010/main">
                <a:solidFill>
                  <a:srgbClr val="FFFFFF"/>
                </a:solidFill>
              </a14:hiddenFill>
            </a:ext>
          </a:extLst>
        </p:spPr>
      </p:pic>
      <p:sp>
        <p:nvSpPr>
          <p:cNvPr id="16"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Focalizzazione sulle competenze</a:t>
            </a:r>
          </a:p>
        </p:txBody>
      </p:sp>
      <p:graphicFrame>
        <p:nvGraphicFramePr>
          <p:cNvPr id="18" name="Diagramma 17"/>
          <p:cNvGraphicFramePr/>
          <p:nvPr>
            <p:extLst>
              <p:ext uri="{D42A27DB-BD31-4B8C-83A1-F6EECF244321}">
                <p14:modId xmlns:p14="http://schemas.microsoft.com/office/powerpoint/2010/main" val="2076953121"/>
              </p:ext>
            </p:extLst>
          </p:nvPr>
        </p:nvGraphicFramePr>
        <p:xfrm>
          <a:off x="207248" y="1772816"/>
          <a:ext cx="8757240" cy="34563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48933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48</a:t>
            </a:fld>
            <a:endParaRPr lang="it-IT" dirty="0"/>
          </a:p>
        </p:txBody>
      </p:sp>
      <p:pic>
        <p:nvPicPr>
          <p:cNvPr id="10" name="Immagine 9"/>
          <p:cNvPicPr>
            <a:picLocks noChangeAspect="1"/>
          </p:cNvPicPr>
          <p:nvPr/>
        </p:nvPicPr>
        <p:blipFill>
          <a:blip r:embed="rId2"/>
          <a:stretch>
            <a:fillRect/>
          </a:stretch>
        </p:blipFill>
        <p:spPr>
          <a:xfrm>
            <a:off x="251520" y="1052736"/>
            <a:ext cx="1512168" cy="1932214"/>
          </a:xfrm>
          <a:prstGeom prst="rect">
            <a:avLst/>
          </a:prstGeom>
        </p:spPr>
      </p:pic>
      <p:pic>
        <p:nvPicPr>
          <p:cNvPr id="11" name="Immagine 10"/>
          <p:cNvPicPr>
            <a:picLocks noChangeAspect="1"/>
          </p:cNvPicPr>
          <p:nvPr/>
        </p:nvPicPr>
        <p:blipFill>
          <a:blip r:embed="rId3"/>
          <a:stretch>
            <a:fillRect/>
          </a:stretch>
        </p:blipFill>
        <p:spPr>
          <a:xfrm>
            <a:off x="3264543" y="188640"/>
            <a:ext cx="5555929" cy="4320480"/>
          </a:xfrm>
          <a:prstGeom prst="rect">
            <a:avLst/>
          </a:prstGeom>
        </p:spPr>
      </p:pic>
      <p:sp>
        <p:nvSpPr>
          <p:cNvPr id="12" name="Segnaposto testo 5"/>
          <p:cNvSpPr txBox="1">
            <a:spLocks/>
          </p:cNvSpPr>
          <p:nvPr/>
        </p:nvSpPr>
        <p:spPr>
          <a:xfrm>
            <a:off x="395536" y="116632"/>
            <a:ext cx="2664296" cy="122413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Pubblicazioni</a:t>
            </a:r>
          </a:p>
        </p:txBody>
      </p:sp>
      <p:pic>
        <p:nvPicPr>
          <p:cNvPr id="2" name="Immagine 1"/>
          <p:cNvPicPr>
            <a:picLocks noChangeAspect="1"/>
          </p:cNvPicPr>
          <p:nvPr/>
        </p:nvPicPr>
        <p:blipFill>
          <a:blip r:embed="rId4"/>
          <a:stretch>
            <a:fillRect/>
          </a:stretch>
        </p:blipFill>
        <p:spPr>
          <a:xfrm>
            <a:off x="2327718" y="2924944"/>
            <a:ext cx="1682911" cy="2376264"/>
          </a:xfrm>
          <a:prstGeom prst="rect">
            <a:avLst/>
          </a:prstGeom>
        </p:spPr>
      </p:pic>
      <p:pic>
        <p:nvPicPr>
          <p:cNvPr id="3" name="Immagine 2"/>
          <p:cNvPicPr>
            <a:picLocks noChangeAspect="1"/>
          </p:cNvPicPr>
          <p:nvPr/>
        </p:nvPicPr>
        <p:blipFill>
          <a:blip r:embed="rId5"/>
          <a:stretch>
            <a:fillRect/>
          </a:stretch>
        </p:blipFill>
        <p:spPr>
          <a:xfrm>
            <a:off x="251520" y="3140968"/>
            <a:ext cx="1449501" cy="2016224"/>
          </a:xfrm>
          <a:prstGeom prst="rect">
            <a:avLst/>
          </a:prstGeom>
        </p:spPr>
      </p:pic>
      <p:pic>
        <p:nvPicPr>
          <p:cNvPr id="5" name="Immagine 4"/>
          <p:cNvPicPr>
            <a:picLocks noChangeAspect="1"/>
          </p:cNvPicPr>
          <p:nvPr/>
        </p:nvPicPr>
        <p:blipFill rotWithShape="1">
          <a:blip r:embed="rId6"/>
          <a:srcRect l="72375"/>
          <a:stretch/>
        </p:blipFill>
        <p:spPr>
          <a:xfrm>
            <a:off x="1979712" y="1052736"/>
            <a:ext cx="1396091" cy="695592"/>
          </a:xfrm>
          <a:prstGeom prst="rect">
            <a:avLst/>
          </a:prstGeom>
        </p:spPr>
      </p:pic>
      <p:pic>
        <p:nvPicPr>
          <p:cNvPr id="6" name="Immagine 5"/>
          <p:cNvPicPr>
            <a:picLocks noChangeAspect="1"/>
          </p:cNvPicPr>
          <p:nvPr/>
        </p:nvPicPr>
        <p:blipFill rotWithShape="1">
          <a:blip r:embed="rId7"/>
          <a:srcRect r="68889"/>
          <a:stretch/>
        </p:blipFill>
        <p:spPr>
          <a:xfrm>
            <a:off x="1979712" y="1988840"/>
            <a:ext cx="1416368" cy="720080"/>
          </a:xfrm>
          <a:prstGeom prst="rect">
            <a:avLst/>
          </a:prstGeom>
        </p:spPr>
      </p:pic>
    </p:spTree>
    <p:extLst>
      <p:ext uri="{BB962C8B-B14F-4D97-AF65-F5344CB8AC3E}">
        <p14:creationId xmlns:p14="http://schemas.microsoft.com/office/powerpoint/2010/main" val="4231873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TRISCIONE_O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48" y="980728"/>
            <a:ext cx="9118352" cy="3429194"/>
          </a:xfrm>
          <a:prstGeom prst="rect">
            <a:avLst/>
          </a:prstGeom>
        </p:spPr>
      </p:pic>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49</a:t>
            </a:fld>
            <a:endParaRPr lang="it-IT" dirty="0"/>
          </a:p>
        </p:txBody>
      </p:sp>
      <p:sp>
        <p:nvSpPr>
          <p:cNvPr id="6" name="Segnaposto testo 5"/>
          <p:cNvSpPr txBox="1">
            <a:spLocks/>
          </p:cNvSpPr>
          <p:nvPr/>
        </p:nvSpPr>
        <p:spPr>
          <a:xfrm>
            <a:off x="0" y="116632"/>
            <a:ext cx="7812360"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Condivisione dei risultati</a:t>
            </a:r>
          </a:p>
        </p:txBody>
      </p:sp>
      <p:pic>
        <p:nvPicPr>
          <p:cNvPr id="2" name="Immagine 1"/>
          <p:cNvPicPr>
            <a:picLocks noChangeAspect="1"/>
          </p:cNvPicPr>
          <p:nvPr/>
        </p:nvPicPr>
        <p:blipFill>
          <a:blip r:embed="rId3"/>
          <a:stretch>
            <a:fillRect/>
          </a:stretch>
        </p:blipFill>
        <p:spPr>
          <a:xfrm>
            <a:off x="3995936" y="2060848"/>
            <a:ext cx="772299" cy="840948"/>
          </a:xfrm>
          <a:prstGeom prst="rect">
            <a:avLst/>
          </a:prstGeom>
        </p:spPr>
      </p:pic>
      <p:pic>
        <p:nvPicPr>
          <p:cNvPr id="3" name="Immagine 2"/>
          <p:cNvPicPr>
            <a:picLocks noChangeAspect="1"/>
          </p:cNvPicPr>
          <p:nvPr/>
        </p:nvPicPr>
        <p:blipFill>
          <a:blip r:embed="rId4"/>
          <a:stretch>
            <a:fillRect/>
          </a:stretch>
        </p:blipFill>
        <p:spPr>
          <a:xfrm>
            <a:off x="3707904" y="2996952"/>
            <a:ext cx="1031776" cy="1081100"/>
          </a:xfrm>
          <a:prstGeom prst="rect">
            <a:avLst/>
          </a:prstGeom>
        </p:spPr>
      </p:pic>
      <p:pic>
        <p:nvPicPr>
          <p:cNvPr id="8" name="Immagine 7"/>
          <p:cNvPicPr>
            <a:picLocks noChangeAspect="1"/>
          </p:cNvPicPr>
          <p:nvPr/>
        </p:nvPicPr>
        <p:blipFill>
          <a:blip r:embed="rId5"/>
          <a:stretch>
            <a:fillRect/>
          </a:stretch>
        </p:blipFill>
        <p:spPr>
          <a:xfrm>
            <a:off x="611560" y="1484784"/>
            <a:ext cx="2960878" cy="3110942"/>
          </a:xfrm>
          <a:prstGeom prst="rect">
            <a:avLst/>
          </a:prstGeom>
        </p:spPr>
      </p:pic>
      <p:pic>
        <p:nvPicPr>
          <p:cNvPr id="9" name="Immagine 8"/>
          <p:cNvPicPr>
            <a:picLocks noChangeAspect="1"/>
          </p:cNvPicPr>
          <p:nvPr/>
        </p:nvPicPr>
        <p:blipFill>
          <a:blip r:embed="rId6"/>
          <a:stretch>
            <a:fillRect/>
          </a:stretch>
        </p:blipFill>
        <p:spPr>
          <a:xfrm>
            <a:off x="3923928" y="836712"/>
            <a:ext cx="4609622" cy="4289028"/>
          </a:xfrm>
          <a:prstGeom prst="rect">
            <a:avLst/>
          </a:prstGeom>
        </p:spPr>
      </p:pic>
    </p:spTree>
    <p:extLst>
      <p:ext uri="{BB962C8B-B14F-4D97-AF65-F5344CB8AC3E}">
        <p14:creationId xmlns:p14="http://schemas.microsoft.com/office/powerpoint/2010/main" val="38759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id="{E082FF47-7726-4A5A-A134-4A9CCD9CD1AC}"/>
              </a:ext>
            </a:extLst>
          </p:cNvPr>
          <p:cNvGraphicFramePr>
            <a:graphicFrameLocks noGrp="1"/>
          </p:cNvGraphicFramePr>
          <p:nvPr>
            <p:ph idx="1"/>
            <p:extLst>
              <p:ext uri="{D42A27DB-BD31-4B8C-83A1-F6EECF244321}">
                <p14:modId xmlns:p14="http://schemas.microsoft.com/office/powerpoint/2010/main" val="3594987381"/>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2B0EB222-66FA-DC4A-BE25-64D0BD2552E9}"/>
              </a:ext>
            </a:extLst>
          </p:cNvPr>
          <p:cNvSpPr>
            <a:spLocks noGrp="1"/>
          </p:cNvSpPr>
          <p:nvPr>
            <p:ph idx="21"/>
          </p:nvPr>
        </p:nvSpPr>
        <p:spPr/>
        <p:txBody>
          <a:bodyPr/>
          <a:lstStyle/>
          <a:p>
            <a:pPr marL="0" indent="0" algn="ctr">
              <a:buNone/>
            </a:pPr>
            <a:r>
              <a:rPr lang="it-IT" b="1" i="1" dirty="0">
                <a:solidFill>
                  <a:srgbClr val="1F497D"/>
                </a:solidFill>
              </a:rPr>
              <a:t>Il Contesto di riferimento</a:t>
            </a:r>
            <a:endParaRPr lang="it-IT" dirty="0">
              <a:solidFill>
                <a:srgbClr val="1F497D"/>
              </a:solidFill>
            </a:endParaRPr>
          </a:p>
          <a:p>
            <a:endParaRPr lang="en-IT" dirty="0"/>
          </a:p>
        </p:txBody>
      </p:sp>
      <p:sp>
        <p:nvSpPr>
          <p:cNvPr id="4" name="Date Placeholder 3">
            <a:extLst>
              <a:ext uri="{FF2B5EF4-FFF2-40B4-BE49-F238E27FC236}">
                <a16:creationId xmlns:a16="http://schemas.microsoft.com/office/drawing/2014/main" id="{BC748461-7264-2F48-BB33-897651108FF9}"/>
              </a:ext>
            </a:extLst>
          </p:cNvPr>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lide Number Placeholder 4">
            <a:extLst>
              <a:ext uri="{FF2B5EF4-FFF2-40B4-BE49-F238E27FC236}">
                <a16:creationId xmlns:a16="http://schemas.microsoft.com/office/drawing/2014/main" id="{773EDD2B-DA99-1140-8BFD-21EC55D31689}"/>
              </a:ext>
            </a:extLst>
          </p:cNvPr>
          <p:cNvSpPr>
            <a:spLocks noGrp="1"/>
          </p:cNvSpPr>
          <p:nvPr>
            <p:ph type="sldNum" sz="quarter" idx="24"/>
          </p:nvPr>
        </p:nvSpPr>
        <p:spPr/>
        <p:txBody>
          <a:bodyPr/>
          <a:lstStyle/>
          <a:p>
            <a:pPr>
              <a:defRPr/>
            </a:pPr>
            <a:fld id="{1C7D1003-559A-4320-8362-51A1D6BF1414}" type="slidenum">
              <a:rPr lang="it-IT" smtClean="0"/>
              <a:pPr>
                <a:defRPr/>
              </a:pPr>
              <a:t>5</a:t>
            </a:fld>
            <a:endParaRPr lang="it-IT"/>
          </a:p>
        </p:txBody>
      </p:sp>
    </p:spTree>
    <p:extLst>
      <p:ext uri="{BB962C8B-B14F-4D97-AF65-F5344CB8AC3E}">
        <p14:creationId xmlns:p14="http://schemas.microsoft.com/office/powerpoint/2010/main" val="1085021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13334388"/>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50</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a:t>Fasi Evolutive</a:t>
            </a:r>
          </a:p>
        </p:txBody>
      </p:sp>
    </p:spTree>
    <p:extLst>
      <p:ext uri="{BB962C8B-B14F-4D97-AF65-F5344CB8AC3E}">
        <p14:creationId xmlns:p14="http://schemas.microsoft.com/office/powerpoint/2010/main" val="2701883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extLst>
              <p:ext uri="{D42A27DB-BD31-4B8C-83A1-F6EECF244321}">
                <p14:modId xmlns:p14="http://schemas.microsoft.com/office/powerpoint/2010/main" val="2647748748"/>
              </p:ext>
            </p:extLst>
          </p:nvPr>
        </p:nvGraphicFramePr>
        <p:xfrm>
          <a:off x="179512" y="980728"/>
          <a:ext cx="8856984" cy="420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6F721EA6-7268-4F22-ACC7-1F4B98B54454}" type="slidenum">
              <a:rPr lang="it-IT"/>
              <a:pPr>
                <a:defRPr/>
              </a:pPr>
              <a:t>51</a:t>
            </a:fld>
            <a:endParaRPr lang="it-IT" dirty="0"/>
          </a:p>
        </p:txBody>
      </p:sp>
      <p:sp>
        <p:nvSpPr>
          <p:cNvPr id="13317" name="Segnaposto testo 4"/>
          <p:cNvSpPr>
            <a:spLocks noGrp="1"/>
          </p:cNvSpPr>
          <p:nvPr>
            <p:ph type="body" sz="quarter" idx="4294967295"/>
          </p:nvPr>
        </p:nvSpPr>
        <p:spPr>
          <a:xfrm>
            <a:off x="467544" y="236260"/>
            <a:ext cx="8424936" cy="600452"/>
          </a:xfrm>
          <a:prstGeom prst="rect">
            <a:avLst/>
          </a:prstGeom>
        </p:spPr>
        <p:txBody>
          <a:bodyPr>
            <a:normAutofit/>
          </a:bodyPr>
          <a:lstStyle/>
          <a:p>
            <a:pPr marL="0" indent="0" eaLnBrk="1" hangingPunct="1">
              <a:buNone/>
              <a:defRPr/>
            </a:pPr>
            <a:r>
              <a:rPr lang="it-IT" sz="2800" dirty="0"/>
              <a:t>La Sicurezza delle Informazioni: Strutture di Riferimento </a:t>
            </a:r>
          </a:p>
          <a:p>
            <a:pPr marL="0" indent="0" eaLnBrk="1" hangingPunct="1">
              <a:buNone/>
              <a:defRPr/>
            </a:pPr>
            <a:endParaRPr lang="it-IT" sz="2800" dirty="0"/>
          </a:p>
        </p:txBody>
      </p:sp>
    </p:spTree>
    <p:extLst>
      <p:ext uri="{BB962C8B-B14F-4D97-AF65-F5344CB8AC3E}">
        <p14:creationId xmlns:p14="http://schemas.microsoft.com/office/powerpoint/2010/main" val="1585403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4209515117"/>
              </p:ext>
            </p:extLst>
          </p:nvPr>
        </p:nvGraphicFramePr>
        <p:xfrm>
          <a:off x="457200" y="620688"/>
          <a:ext cx="7329510"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ABCE0BE1-1AA6-48EC-A7EE-5A06C9A4427A}" type="slidenum">
              <a:rPr lang="it-IT"/>
              <a:pPr>
                <a:defRPr/>
              </a:pPr>
              <a:t>52</a:t>
            </a:fld>
            <a:endParaRPr lang="it-IT" dirty="0"/>
          </a:p>
        </p:txBody>
      </p:sp>
      <p:sp>
        <p:nvSpPr>
          <p:cNvPr id="16389" name="Segnaposto testo 4"/>
          <p:cNvSpPr>
            <a:spLocks noGrp="1"/>
          </p:cNvSpPr>
          <p:nvPr>
            <p:ph type="body" sz="quarter" idx="4294967295"/>
          </p:nvPr>
        </p:nvSpPr>
        <p:spPr>
          <a:xfrm>
            <a:off x="454024" y="-27384"/>
            <a:ext cx="7718375" cy="931862"/>
          </a:xfrm>
          <a:prstGeom prst="rect">
            <a:avLst/>
          </a:prstGeom>
        </p:spPr>
        <p:txBody>
          <a:bodyPr/>
          <a:lstStyle/>
          <a:p>
            <a:pPr marL="0" indent="0" eaLnBrk="1" hangingPunct="1">
              <a:buNone/>
            </a:pPr>
            <a:r>
              <a:rPr lang="it-IT" dirty="0"/>
              <a:t>Le Funzioni del Servizio Sistema Informativo</a:t>
            </a:r>
          </a:p>
        </p:txBody>
      </p:sp>
    </p:spTree>
    <p:extLst>
      <p:ext uri="{BB962C8B-B14F-4D97-AF65-F5344CB8AC3E}">
        <p14:creationId xmlns:p14="http://schemas.microsoft.com/office/powerpoint/2010/main" val="737122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6579514-ACB4-4E7D-8B73-5823E008155D}" type="slidenum">
              <a:rPr lang="it-IT"/>
              <a:pPr>
                <a:defRPr/>
              </a:pPr>
              <a:t>53</a:t>
            </a:fld>
            <a:endParaRPr lang="it-IT" dirty="0"/>
          </a:p>
        </p:txBody>
      </p:sp>
      <p:sp>
        <p:nvSpPr>
          <p:cNvPr id="9220" name="Segnaposto testo 4"/>
          <p:cNvSpPr>
            <a:spLocks noGrp="1"/>
          </p:cNvSpPr>
          <p:nvPr>
            <p:ph type="body" sz="quarter" idx="4294967295"/>
          </p:nvPr>
        </p:nvSpPr>
        <p:spPr>
          <a:xfrm>
            <a:off x="323528" y="44624"/>
            <a:ext cx="8689975" cy="931862"/>
          </a:xfrm>
          <a:prstGeom prst="rect">
            <a:avLst/>
          </a:prstGeom>
        </p:spPr>
        <p:txBody>
          <a:bodyPr>
            <a:normAutofit/>
          </a:bodyPr>
          <a:lstStyle/>
          <a:p>
            <a:pPr marL="0" indent="0" eaLnBrk="1" hangingPunct="1">
              <a:buNone/>
              <a:defRPr/>
            </a:pPr>
            <a:r>
              <a:rPr lang="it-IT" dirty="0"/>
              <a:t>La Sicurezza informatica: Strutture di Riferimento </a:t>
            </a:r>
          </a:p>
        </p:txBody>
      </p:sp>
      <p:sp>
        <p:nvSpPr>
          <p:cNvPr id="10" name="Rettangolo 9"/>
          <p:cNvSpPr>
            <a:spLocks noChangeArrowheads="1"/>
          </p:cNvSpPr>
          <p:nvPr/>
        </p:nvSpPr>
        <p:spPr bwMode="auto">
          <a:xfrm>
            <a:off x="288230" y="620688"/>
            <a:ext cx="5246687" cy="368300"/>
          </a:xfrm>
          <a:prstGeom prst="rect">
            <a:avLst/>
          </a:prstGeom>
          <a:noFill/>
          <a:ln w="9525">
            <a:noFill/>
            <a:miter lim="800000"/>
            <a:headEnd/>
            <a:tailEnd/>
          </a:ln>
        </p:spPr>
        <p:txBody>
          <a:bodyPr>
            <a:spAutoFit/>
          </a:bodyPr>
          <a:lstStyle/>
          <a:p>
            <a:r>
              <a:rPr lang="it-IT" b="1" dirty="0"/>
              <a:t>Comitato per la Sicurezza Informatica</a:t>
            </a:r>
          </a:p>
        </p:txBody>
      </p:sp>
      <p:pic>
        <p:nvPicPr>
          <p:cNvPr id="11" name="Immagine 10" descr="organizzazione-1.jpg"/>
          <p:cNvPicPr>
            <a:picLocks noChangeAspect="1"/>
          </p:cNvPicPr>
          <p:nvPr/>
        </p:nvPicPr>
        <p:blipFill>
          <a:blip r:embed="rId2" cstate="print"/>
          <a:srcRect/>
          <a:stretch>
            <a:fillRect/>
          </a:stretch>
        </p:blipFill>
        <p:spPr bwMode="auto">
          <a:xfrm>
            <a:off x="214313" y="3429000"/>
            <a:ext cx="2843212" cy="1730375"/>
          </a:xfrm>
          <a:prstGeom prst="rect">
            <a:avLst/>
          </a:prstGeom>
          <a:noFill/>
          <a:ln w="9525">
            <a:noFill/>
            <a:miter lim="800000"/>
            <a:headEnd/>
            <a:tailEnd/>
          </a:ln>
        </p:spPr>
      </p:pic>
      <p:sp>
        <p:nvSpPr>
          <p:cNvPr id="35" name="Rettangolo 34"/>
          <p:cNvSpPr>
            <a:spLocks noChangeArrowheads="1"/>
          </p:cNvSpPr>
          <p:nvPr/>
        </p:nvSpPr>
        <p:spPr bwMode="auto">
          <a:xfrm>
            <a:off x="6323012" y="2987105"/>
            <a:ext cx="2857500" cy="369887"/>
          </a:xfrm>
          <a:prstGeom prst="rect">
            <a:avLst/>
          </a:prstGeom>
          <a:noFill/>
          <a:ln w="9525">
            <a:noFill/>
            <a:miter lim="800000"/>
            <a:headEnd/>
            <a:tailEnd/>
          </a:ln>
        </p:spPr>
        <p:txBody>
          <a:bodyPr>
            <a:spAutoFit/>
          </a:bodyPr>
          <a:lstStyle/>
          <a:p>
            <a:r>
              <a:rPr lang="it-IT" b="1" dirty="0"/>
              <a:t>Piattaforma di Sicurezza</a:t>
            </a:r>
          </a:p>
        </p:txBody>
      </p:sp>
      <p:graphicFrame>
        <p:nvGraphicFramePr>
          <p:cNvPr id="12" name="Segnaposto contenuto 5"/>
          <p:cNvGraphicFramePr>
            <a:graphicFrameLocks noGrp="1"/>
          </p:cNvGraphicFramePr>
          <p:nvPr>
            <p:ph idx="1"/>
            <p:extLst>
              <p:ext uri="{D42A27DB-BD31-4B8C-83A1-F6EECF244321}">
                <p14:modId xmlns:p14="http://schemas.microsoft.com/office/powerpoint/2010/main" val="887446846"/>
              </p:ext>
            </p:extLst>
          </p:nvPr>
        </p:nvGraphicFramePr>
        <p:xfrm>
          <a:off x="277117" y="1068041"/>
          <a:ext cx="6347048" cy="2000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Segnaposto contenuto 5"/>
          <p:cNvGraphicFramePr>
            <a:graphicFrameLocks/>
          </p:cNvGraphicFramePr>
          <p:nvPr>
            <p:extLst>
              <p:ext uri="{D42A27DB-BD31-4B8C-83A1-F6EECF244321}">
                <p14:modId xmlns:p14="http://schemas.microsoft.com/office/powerpoint/2010/main" val="1768528788"/>
              </p:ext>
            </p:extLst>
          </p:nvPr>
        </p:nvGraphicFramePr>
        <p:xfrm>
          <a:off x="3203848" y="3284984"/>
          <a:ext cx="6347048" cy="2000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magine 4"/>
          <p:cNvPicPr>
            <a:picLocks noChangeAspect="1"/>
          </p:cNvPicPr>
          <p:nvPr/>
        </p:nvPicPr>
        <p:blipFill>
          <a:blip r:embed="rId13"/>
          <a:stretch>
            <a:fillRect/>
          </a:stretch>
        </p:blipFill>
        <p:spPr>
          <a:xfrm>
            <a:off x="6948264" y="1043608"/>
            <a:ext cx="1953344" cy="1953344"/>
          </a:xfrm>
          <a:prstGeom prst="rect">
            <a:avLst/>
          </a:prstGeom>
          <a:solidFill>
            <a:schemeClr val="accent1">
              <a:lumMod val="60000"/>
              <a:lumOff val="40000"/>
            </a:schemeClr>
          </a:solidFill>
        </p:spPr>
      </p:pic>
    </p:spTree>
    <p:extLst>
      <p:ext uri="{BB962C8B-B14F-4D97-AF65-F5344CB8AC3E}">
        <p14:creationId xmlns:p14="http://schemas.microsoft.com/office/powerpoint/2010/main" val="2253631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80951"/>
            <a:ext cx="8229600" cy="631825"/>
          </a:xfrm>
        </p:spPr>
        <p:style>
          <a:lnRef idx="2">
            <a:schemeClr val="accent1"/>
          </a:lnRef>
          <a:fillRef idx="1">
            <a:schemeClr val="lt1"/>
          </a:fillRef>
          <a:effectRef idx="0">
            <a:schemeClr val="accent1"/>
          </a:effectRef>
          <a:fontRef idx="minor">
            <a:schemeClr val="dk1"/>
          </a:fontRef>
        </p:style>
        <p:txBody>
          <a:bodyPr/>
          <a:lstStyle/>
          <a:p>
            <a:pPr marL="0" indent="0">
              <a:buNone/>
              <a:defRPr/>
            </a:pPr>
            <a:r>
              <a:rPr lang="it-IT" dirty="0">
                <a:solidFill>
                  <a:schemeClr val="accent1">
                    <a:lumMod val="50000"/>
                  </a:schemeClr>
                </a:solidFill>
              </a:rPr>
              <a:t>A 100 Km di distanza dalla sede principale</a:t>
            </a:r>
          </a:p>
        </p:txBody>
      </p:sp>
      <p:sp>
        <p:nvSpPr>
          <p:cNvPr id="37891" name="Segnaposto testo 2"/>
          <p:cNvSpPr>
            <a:spLocks noGrp="1"/>
          </p:cNvSpPr>
          <p:nvPr>
            <p:ph type="body" sz="quarter" idx="4294967295"/>
          </p:nvPr>
        </p:nvSpPr>
        <p:spPr>
          <a:xfrm>
            <a:off x="0" y="44624"/>
            <a:ext cx="8964487" cy="648072"/>
          </a:xfrm>
          <a:prstGeom prst="rect">
            <a:avLst/>
          </a:prstGeom>
        </p:spPr>
        <p:txBody>
          <a:bodyPr/>
          <a:lstStyle/>
          <a:p>
            <a:pPr marL="0" indent="0" algn="ctr">
              <a:buNone/>
            </a:pPr>
            <a:r>
              <a:rPr lang="it-IT" sz="4100" dirty="0"/>
              <a:t>Sito </a:t>
            </a:r>
            <a:r>
              <a:rPr lang="it-IT" sz="4100" dirty="0" err="1"/>
              <a:t>Distaster</a:t>
            </a:r>
            <a:r>
              <a:rPr lang="it-IT" sz="4100" dirty="0"/>
              <a:t> </a:t>
            </a:r>
            <a:r>
              <a:rPr lang="it-IT" sz="4100" dirty="0" err="1"/>
              <a:t>Recovery</a:t>
            </a:r>
            <a:endParaRPr lang="it-IT" sz="4100" dirty="0"/>
          </a:p>
        </p:txBody>
      </p:sp>
      <p:sp>
        <p:nvSpPr>
          <p:cNvPr id="5" name="Segnaposto numero diapositiva 4"/>
          <p:cNvSpPr>
            <a:spLocks noGrp="1"/>
          </p:cNvSpPr>
          <p:nvPr>
            <p:ph type="sldNum" sz="quarter" idx="4294967295"/>
          </p:nvPr>
        </p:nvSpPr>
        <p:spPr>
          <a:xfrm>
            <a:off x="6553200" y="6356350"/>
            <a:ext cx="2133600" cy="365125"/>
          </a:xfrm>
          <a:prstGeom prst="rect">
            <a:avLst/>
          </a:prstGeom>
        </p:spPr>
        <p:txBody>
          <a:bodyPr/>
          <a:lstStyle/>
          <a:p>
            <a:pPr>
              <a:defRPr/>
            </a:pPr>
            <a:fld id="{3DAB5A9B-9FFB-40D3-8F5F-BA3C20B23370}" type="slidenum">
              <a:rPr lang="it-IT" smtClean="0"/>
              <a:pPr>
                <a:defRPr/>
              </a:pPr>
              <a:t>54</a:t>
            </a:fld>
            <a:endParaRPr lang="it-IT" dirty="0"/>
          </a:p>
        </p:txBody>
      </p:sp>
      <p:pic>
        <p:nvPicPr>
          <p:cNvPr id="108546" name="Picture 2"/>
          <p:cNvPicPr>
            <a:picLocks noChangeAspect="1" noChangeArrowheads="1"/>
          </p:cNvPicPr>
          <p:nvPr/>
        </p:nvPicPr>
        <p:blipFill>
          <a:blip r:embed="rId2" cstate="print"/>
          <a:srcRect l="44587" t="27035" r="21748" b="22024"/>
          <a:stretch>
            <a:fillRect/>
          </a:stretch>
        </p:blipFill>
        <p:spPr bwMode="auto">
          <a:xfrm>
            <a:off x="6012160" y="1844824"/>
            <a:ext cx="2519362" cy="3051175"/>
          </a:xfrm>
          <a:prstGeom prst="rect">
            <a:avLst/>
          </a:prstGeom>
          <a:ln>
            <a:noFill/>
          </a:ln>
          <a:effectLst>
            <a:outerShdw blurRad="190500" algn="tl" rotWithShape="0">
              <a:srgbClr val="000000">
                <a:alpha val="70000"/>
              </a:srgbClr>
            </a:outerShdw>
          </a:effectLst>
        </p:spPr>
      </p:pic>
      <p:pic>
        <p:nvPicPr>
          <p:cNvPr id="3" name="Immagine 2"/>
          <p:cNvPicPr>
            <a:picLocks noChangeAspect="1"/>
          </p:cNvPicPr>
          <p:nvPr/>
        </p:nvPicPr>
        <p:blipFill>
          <a:blip r:embed="rId3"/>
          <a:stretch>
            <a:fillRect/>
          </a:stretch>
        </p:blipFill>
        <p:spPr>
          <a:xfrm>
            <a:off x="467544" y="1628800"/>
            <a:ext cx="5040560" cy="3343572"/>
          </a:xfrm>
          <a:prstGeom prst="rect">
            <a:avLst/>
          </a:prstGeom>
        </p:spPr>
      </p:pic>
    </p:spTree>
    <p:extLst>
      <p:ext uri="{BB962C8B-B14F-4D97-AF65-F5344CB8AC3E}">
        <p14:creationId xmlns:p14="http://schemas.microsoft.com/office/powerpoint/2010/main" val="380066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numero diapositiva 11"/>
          <p:cNvSpPr>
            <a:spLocks noGrp="1"/>
          </p:cNvSpPr>
          <p:nvPr>
            <p:ph type="sldNum" sz="quarter" idx="4294967295"/>
          </p:nvPr>
        </p:nvSpPr>
        <p:spPr>
          <a:xfrm>
            <a:off x="6553200" y="6356350"/>
            <a:ext cx="2133600" cy="365125"/>
          </a:xfrm>
          <a:prstGeom prst="rect">
            <a:avLst/>
          </a:prstGeom>
        </p:spPr>
        <p:txBody>
          <a:bodyPr/>
          <a:lstStyle/>
          <a:p>
            <a:pPr>
              <a:defRPr/>
            </a:pPr>
            <a:fld id="{D1934D28-9B71-4510-864D-AA8692A0F657}" type="slidenum">
              <a:rPr lang="it-IT" smtClean="0"/>
              <a:pPr>
                <a:defRPr/>
              </a:pPr>
              <a:t>55</a:t>
            </a:fld>
            <a:endParaRPr lang="it-IT" dirty="0"/>
          </a:p>
        </p:txBody>
      </p:sp>
      <p:sp>
        <p:nvSpPr>
          <p:cNvPr id="13323" name="Rettangolo 10"/>
          <p:cNvSpPr>
            <a:spLocks noChangeArrowheads="1"/>
          </p:cNvSpPr>
          <p:nvPr/>
        </p:nvSpPr>
        <p:spPr bwMode="auto">
          <a:xfrm>
            <a:off x="1331640" y="188640"/>
            <a:ext cx="5785251" cy="723275"/>
          </a:xfrm>
          <a:prstGeom prst="rect">
            <a:avLst/>
          </a:prstGeom>
          <a:noFill/>
          <a:ln w="9525">
            <a:noFill/>
            <a:miter lim="800000"/>
            <a:headEnd/>
            <a:tailEnd/>
          </a:ln>
        </p:spPr>
        <p:txBody>
          <a:bodyPr wrap="none">
            <a:spAutoFit/>
          </a:bodyPr>
          <a:lstStyle/>
          <a:p>
            <a:pPr marL="342900" indent="-341313">
              <a:spcBef>
                <a:spcPts val="9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sz="4100" dirty="0">
                <a:solidFill>
                  <a:srgbClr val="000000"/>
                </a:solidFill>
                <a:latin typeface="Calibri" pitchFamily="34" charset="0"/>
              </a:rPr>
              <a:t>Il sito di </a:t>
            </a:r>
            <a:r>
              <a:rPr lang="it-IT" sz="4100" dirty="0" err="1">
                <a:solidFill>
                  <a:srgbClr val="000000"/>
                </a:solidFill>
                <a:latin typeface="Calibri" pitchFamily="34" charset="0"/>
              </a:rPr>
              <a:t>Disaster</a:t>
            </a:r>
            <a:r>
              <a:rPr lang="it-IT" sz="4100" dirty="0">
                <a:solidFill>
                  <a:srgbClr val="000000"/>
                </a:solidFill>
                <a:latin typeface="Calibri" pitchFamily="34" charset="0"/>
              </a:rPr>
              <a:t> </a:t>
            </a:r>
            <a:r>
              <a:rPr lang="it-IT" sz="4100" dirty="0" err="1">
                <a:solidFill>
                  <a:srgbClr val="000000"/>
                </a:solidFill>
                <a:latin typeface="Calibri" pitchFamily="34" charset="0"/>
              </a:rPr>
              <a:t>Recovery</a:t>
            </a:r>
            <a:endParaRPr lang="it-IT" sz="4100" dirty="0">
              <a:solidFill>
                <a:srgbClr val="000000"/>
              </a:solidFill>
              <a:latin typeface="Calibri" pitchFamily="34" charset="0"/>
            </a:endParaRPr>
          </a:p>
        </p:txBody>
      </p:sp>
      <p:graphicFrame>
        <p:nvGraphicFramePr>
          <p:cNvPr id="13" name="Diagramma 12"/>
          <p:cNvGraphicFramePr/>
          <p:nvPr>
            <p:extLst>
              <p:ext uri="{D42A27DB-BD31-4B8C-83A1-F6EECF244321}">
                <p14:modId xmlns:p14="http://schemas.microsoft.com/office/powerpoint/2010/main" val="1133774246"/>
              </p:ext>
            </p:extLst>
          </p:nvPr>
        </p:nvGraphicFramePr>
        <p:xfrm>
          <a:off x="251520" y="1755923"/>
          <a:ext cx="8640960" cy="3041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32" name="Picture 20" descr="http://www.regione.piemonte.it/protezionecivile/images/stories/Paginestatiche/Soccorso/sala%202.jpg"/>
          <p:cNvPicPr>
            <a:picLocks noChangeAspect="1" noChangeArrowheads="1"/>
          </p:cNvPicPr>
          <p:nvPr/>
        </p:nvPicPr>
        <p:blipFill>
          <a:blip r:embed="rId8" cstate="print"/>
          <a:srcRect/>
          <a:stretch>
            <a:fillRect/>
          </a:stretch>
        </p:blipFill>
        <p:spPr bwMode="auto">
          <a:xfrm>
            <a:off x="7740352" y="260648"/>
            <a:ext cx="1152128" cy="864096"/>
          </a:xfrm>
          <a:prstGeom prst="rect">
            <a:avLst/>
          </a:prstGeom>
          <a:noFill/>
        </p:spPr>
      </p:pic>
      <p:sp>
        <p:nvSpPr>
          <p:cNvPr id="13336" name="AutoShape 24" descr="data:image/jpeg;base64,/9j/4AAQSkZJRgABAQAAAQABAAD/2wCEAAkGBhMQDxIQEBMQDw8SEBQQEBAPEA8QDxAQFBAVFBUQFBQXHCYeGBkjGRIUIC8gJScpLC4sFR4xNTAqNSYrLCkBCQoKDgwOGQ8PGjQlHyU1LywyKSkyLC0sKSwpNSksLCkpLCwpLCwpLikpLCkpKSwsKSwsKSwsKSksLCwsKSksLP/AABEIAOEA4QMBIgACEQEDEQH/xAAcAAEAAgMBAQEAAAAAAAAAAAAABgcBAwUEAgj/xABLEAABAwIABgsOBQMCBgMAAAABAAIDBBEFBgcSITETFBZBUWFykZKz0hUiMjQ1UlNxc3SBobLRQlRVYrEXIyRDY4KTtMHC4SUzov/EABoBAQACAwEAAAAAAAAAAAAAAAADBQECBAb/xAAxEQACAQIDBQgBAwUAAAAAAAAAAQIDEQQSITEyNFFSExQiQXGBkaEFM2GxI0LB0fD/2gAMAwEAAhEDEQA/ALxREQBERAEREAREQBERAEREAREQBERAEREAREQBERAEREAREQBERAEREAREQBEXCxpxrioIg5/fSPuIogbF5GtxP4WjRc/ySAsN21NoQc3litTuFy0muj89nTb91TMmN1fhKVzKVplse+doZTxX1DSc0f8AES4r3MxNwm4XdWxMPmtdKQPiGBRdo3sR3vBxhpUnr+yuWv3Qj9Izpt+6d0I/SM6bfuqo3E4S/UI+efspuJwl+oR88/ZWc8uRju1Hr+i1+6EfpGdNv3TuhH6RnTb91VG4nCX6hHzz9lNxOEv1CPnn7KZ5ch3aj1/Ra/dCP0jOm37p3Qj9Izpt+6qjcThL9Qj55+ym4nCX6hHzz9lM8uQ7tR6/otfuhH6RnTb907oR+kZ02/dVRuJwl+oR88/ZTcThL9Qj55+ymeXId2o9f0Wv3Qj9Izpt+6d0I/SM6bfuqo3E4S/UI+efspuJwl+oR88/ZTPLkO7Uev6LX7oR+kZ02/dO6EfpGdNv3VUbicJfqEfPP2U3E4S/UI+efspnlyHdqPX9Fr90I/SM6bfundCP0jOm37qqNxOEv1CPnn7KbicJfqEfPP2Uzy5Du1Hr+i1+6EfpGdNv3TuhH6RnTb91VG4nCX6hHzz9lZGJWEv1CPnn7KZ5ch3aj1/Ra234/PZ02/dbg8FVGcTMJgXFdE48BMwB/wDwVz5cP4RwY4bZaWsJAE0Wa6Fx4HW70niIa7gWO0a2oysHCekJ6/urF3IoxifjtHXtLdDJ2tznMB0Obe2yMvpzb6xrB0HWCZOpU01dHDUpypycZLUIiLJoEREAREQGuaSwX57wvhGTC+EiGOIbLIWRnXsVJGT3wHCQHO5T1dmNdSWUlQ4aHCnlIPGInEKmslkAdWPO+2kAHFnSsv8AwFDU1aRaYJZITqeasvks7A+DWQRMhgaI42CwA3zvucd9x1k766rKQr10FJo0r3iILdROSVU4+1Cm1CuzsQTYhwLNjTtTjbUKbUK7OxDgTYhwJYdqcbahWdqFdjYhwJsQ4EsO1ONtQptQrs7EOBNiHAlh2px9qFY2oV2TGFDMa8LTS1cWDaN2xPezZqqe19ggBsAP3OP8jeJWGrG8JOTsdrahTahVUY04TqcHVhp2zOmidE2WN8zIy+ziWuaS0AaHMd8CFroso1Qwi+r9pLflq+ShdVJ2aLOGAnUgpwkvfQtvahTahUWwBlQjkIbUWA35ALFnG9o1j9w5t9WBFmuAc2zmkXBBuCDqIO+FLFqWqOCvCpQllmjkbUKztQrsbEOBNiC2sQdqcR9IVz6+lD2Ojka2SN4LXscLtc07xClRiC8dbSAhYym0apQdW2TBGEAYiS2MienJOl8JJDoXHf0BzD8Cv0Fg+tbNEyVhuyRjZGnha5ocPkQqZyr04bJSu3/7zfhaM2U/yZVJdgykvptCG/BrnNHyAUdPSTR2YpdpRhU89hMURFOVYREQBERARnHQ/wCHU+7TdS5VZkiH+ZL7o3rQrRx18TqfdpupcqvyQeOS+6M61qhnvotMPw9T2Lyph3oW5aqfUPUtqmKsIiIAiIgCIiALBK4mN2M7MH0xneM45zY42XtnSOvYE7w0Ek8AKqbDWUWeckA3HBqjHE1mo+s3KjnUUDuwuCniNVouZcNZjBDGDeQEjWG99b4jQPiVEcWKhktRhCoDg6SSoY21xnMgZE0RD1XL9Wi7TwKp6rCksvhvc7ivYcwXowLht1NIHtv62mzrb4vvjiNwuft23qW6/FRjB5ZanYynm9dDw7WPXOUVXYxnw02rmEoaQRG1mngBLjo9blx1HNpybRYYam6dNRZljy03GgjfCsbJjjoWStopnf2pDaAk6I5dexcl2mw3naPxC1cL6a4g6CWm4IcNBa4G4cOMEA/BYjLK7jEUI16biz9QtN1lcDE/GEVdLHIS3ZswbMwEXZINDtG8CRccRXfurG54ycHBuMtoWucaCti1zakMLaU5liHfUnKn+hiluS/ybS+zPWPUTyx+FScqf6GKWZL/ACbS+zPWPUMd9lpU4WPqychZWAsqYqgiIgCFEKAi+OnidT7tN1LlV+SDxyX3RnWtVoY6eJ1Pu03UuVX5IPHJfdGda1Qz30WmH4ep7F50+oLatVPqC2qYqwiIgCIiAIURAR3GzBcVXA6CdufG6x0EhzXA6HtI1OHD/wBiQqkwlk+dGTsM2cN4TNsek3QeiFeNVS5y4dXgS91FOOY7sNX7PYykZsXqln4A/kPaf5sfkvM+hmGuGXoOI5wFYWPcTqWl2RuhxmiYDwXfnf8Ahb4qNMx0f+KKE/8ACB/C5ppJl/h6lSrG8WRx+c3wmubymuH8hYbICpdHjhE7Q+EjjY8/wVrlioqnVZjzwgROvyhoPxWnhJ81ZbVci6L24WwK+lcLnPjeCWnRngDSbgaxbfHyXha6+pYasTQmpI6mCsPy07gWE2BuLEhzeHNcNIVl4tZT2yWZPp/eBaQcpo0O9bdPEVUKyDbVoWYzlHYQ1sLSrq017+Z+nKWtZKwPjc17Dqc03Hq9fEvubUqBxex0mpX5wdwZ19LHgbzxv+vWOHeVyYuYzx18BkZ3r2nMljJuY32va++CNIO+ODSB2U6iloebxWBnh3fbHn/srfLH4VJyp/oYpZkv8m0vsz1j1E8sfhUnKn+hilmS/wAm0vsz1j1iO+yWpwsfVk5CysBZUxVBERAEKIUBF8dPE6n3abqXKr8kHjkvujOtarQx08TqfdpupcqvyQeOS+6M61qhnvotMPw9T2Lzp9QW1aqfUFtUxVhERAEREAREQBfD2Cy+1goCCZScFGooZo2C8gzZIxwvjcHBvrIBHxVJwShwBC/RuGqW7SqixnxLOyump7Nc4kviOhj3E3Lmn8JO+NR4lz1Y31Lz8diFT8L2MiaL7kpJWGzopAeQ4jnbcL7gwbPIbMifynAsaPWXW+V1zZWXXeKdtopsISMkjLAZJM7MYw6c/O0FnqPysunh3Fd0ZMtO0lut8I0kcLoxvj9vNwKSYoYmiF2yyWknIsDY5kYOsM4zvuPy03l0+BdGpTRhoVdXF/1LopKOUOFwvpTXD+JLXuL2XilOkuAu15/c3h4xY+tRaowBURmxZnjzoyHDmNj8lHKDR3UsXGS8R41NckdW4VtQ0X2M0rS/gzxKAz42dJ81FIMCVMhzWxOb+6TvGjj06eYKzcRcXBSRkA50jyHSyWsXEaA0DeaLmw4yd9bUovNc5sdiIypuCONlfNzScqf6GKWZL/JtL7M9Y9RDK3rpOVP9DFL8l/k2l9mesep475W1eFj6snIWVgLKmKoIiIAhRCgIvjp4nU+7TdS5Vfkg8cl90Z1rVaGOnidT7tN1LlV+SE/5kvujOtaoZ76LTD8PU9i69vRxhge9rC+4bnG2cQLm3wXqZKCLggjeINwq+xxwzg50zKavEjXxsEsUrXyR5hkuDmuYddmDXwhcWnwhFD31FhVpbr2Ktvf1bNGAedpWznZkEMI5xvr8XX1r9FvIq5ocphaP7zoXjUXRyseOdmkfFgUlwZjtTTvZGH2kkNo23Dg4hpdYEcTTrssqpF6GlTB1aau1pzRIUXDp8cqaRoc192nSDoHyJW3dTT+d9P3Wc8eZH3er0v4Oui5LcaID+I81/wCF6IsMwusBI0E6g67CeIZ1lnMuZh0akdsWe5FhpXlwphOOmifNK7MjYLuP8ADfJNgBvkhZI0r6I0YawhFBEZJnBrdQ0Xc5x1NaNZPEoJXY00rybuaw8BNyPXmggc5UJxsxtlrZy9xLGi4ijvoiYd7jed8/DUFHlxzq3dkekwv42MY3qbf4LFfhalP+szmf9l9R4ZpB/qsPwf8AZVwijzs7e6U/3Lao8c6SP8bT8Xdle12Uekta7Ok7sqmEW3ayIn+PoPVp/JbNRjlSP/EwfF3ZXzRPhqXFkbgXhufm3Buy9s9pGsX0cV9Kqhd7ECUjC1KLmx2Zp4waeQ25wOZZjUbkkyOvhKdOk5Q8izafF/SpBSYOzGroQRCy2yjQutRseenVcmU5liFnUnKn+hiluS/ybS+zPWPUTyx+FScqf6GKWZL/ACbS+zPWPUcd9nbU4WPqychZWAsqYqgiIgCFEKAi+OnidT7tN1LlVmSXxuX3RnWhWnjp4nU+7TdS5VZkl8bl90Z1oUM99Frh+HqexPcKYTrmzSMjpGT04zdjfs0TCbsBcHNed5194alwqrZn+HgmmceF0lJfnAuuxjBQVBn2RlcylhdG1uxPYHkvaXFzmAuA0hzb+pRPCNfFGc19fWVUuoRUwjZc8FgCtJE2HinFbPh/yaa/BbrE9zaaH922i0DoyNC8mKrgzCdIc2JlpXaGTGT/AEZP3O/lYkwRWVOqF0LL6H1UrzJb1HTzMC6WBMSDDMyd8rnyRkua1jQ1gJaW6b3J0E8CjSd7nZOrBU3FPb/3Mg8MujWdZ31s2Y8J5ypqcRKcatk+Ev8A6XxuIg4Jf+YfssdmyaOMVkrEOE53iecr0wYXlZ4Mjrb4JJaR6ipM7EeD/eHHsg/7hcqvxLlaCYHbIPMksx3SGg/Ja9mzdYyPmiWZP8dquapbTtDXU7Gl9Q+Rzs2GPUCw6wSRYNJtoJ0WK5OUDHM1suZEf8aN39v/AHX6tmI4NYbxXO/o8FRVijpTQwm7nHOrJRoMshGmIftAsDxADfco6519JW0pNLKQ0MNGVR12rcl/kwiIoizCIiGAiIgC7GJRthSk5Un/AE8i466+JnlSl5UnUSLeG8iDE/oy9D9B0Lu9W6bUtFD4IW+bUrA8Z5lO5Y/CpOVP9DFLMl/k2l9meseonlj8Kk5U/wBDFLMl/k2l9meseoY77LOpwsfVk5CysBZUxVBERAEKIUBF8dPE6n3abqXKrckg/wAuX3RvWtVpY6eJ1Pu03UuVX5IfHJfdGda1Qz30WuH4ep7Fk4dxZgrBHs7C8ROL2Wc5mlzc0glumx0aOIL4osBRQDNgijiH+2wNJ9Z1n4qTRQXC+hSBbuJxqs0rEeODeFVxjfjQ5lZJTx6GQZrSN58paHFzuEDOAA1XBPArmqIwAqMyj4IdDWyVIBdBPml7gCdjlDQwh3ADmgg6rkjgUVWLy6HdgakXV8Z5Y8b57gvIeBvEZpHqI0hSfBOPMbrCQAcT9B+DwLc4+KrxrwdSyuZScT0E6VOotUXfRz08wGa4NJ1B9hf1HUfgVH8d8INpG7HGf77xcW07EzVsh4zqaOG51BVzR4RkiN43lvFvH1jfX3hHCklQ7OldnGwGqw0Cy37XS1jjj+PUZ3UtOR5Xvv6t7fXyiwX2URY7DKICiAIiIAiIgC6+JnlSl5UnUSLkLr4meVKXlSdRIt4byIMT+jL0P0FQ+CFvm1LRQ+CFvm1KwPGeZTuWPwqTlT/QxSzJf5NpfZnrHqJ5Y/CpOVP9DFLMl/k2l9meseoY77LOpwsfVk5CysBZUxVBERAEKIUBF8dPE6n3abqXKr8kHjkvujOtarQx08TqfdpupcqvyQeOS+6M61qhnvotMPw9T2Lzp9QW1aqfUFtUxVmqdtwonhrBhN9FwdamBC0TUocsNXJadTIyl8LYkRuJLAYX8Mehp9bNXNZRetwDPBcluyM86O5+JbrHzV9VeBQd5cKtwAoJUy1o4zL5lJtmBX3dWDhfFCOS5eyzvPZ3r+ca/jdRWsxQmjN4nCVvmu7x/PqPyUDgWtPGJrxHHc6y62LGBDM4VDx/bBvC0/jIP/2HiG9w694L6wZifNNI3Z2iOEG7m5wLpP296TYcJv8A+rJpsEgNFhYCwAAsABvLeEPM58Tik/DHYU3CfC5bvqK2L4jGl/tH/WV9qF7Szp7qCIiwbBERAF18TPKlLypOokXIXXxM8qUvKk6iRbw3kQYn9GXofoKh8ELfNqWih8ELfNqVgeM8yncsfhUnKn+hilmS/wAm0vsz1j1E8sfhUnKn+hilmS/ybS+zPWPUMd9lnU4WPqychZWAsqYqgiIgCFEKAi+OnidT7tN1LlV+SDxyX3RnWtVoY6eJ1Pu03UuVX5IPHJfdGda1Qz30WmH4ep7F50+oLatVPqC2qYqwiIgMFq0y0wK3ogORVYJB3vkuRU4v8Sly+DGFq4pksasokXo8BWK99TS5rV2REF4cJjR8QlrI2VRylqfmoeFJ7WTrHL6XyPCk9rJ1jl9Kve1nsqe5H0QREWDcIiIAuviZ5UpeVJ1Ei5C6+JnlSl5UnUSLeG8iDE/oy9D9BUPghb5tS0UPghb5tSsDxnmU7lj8Kk5U/wBDFLMl/k2l9meseonlj8Kk5U/0MUsyX+TaX2Z6x6hjvss6nCx9WTkLKwFlTFUEREAREQEZxyZekqANZppgP+U5VZkhcNuScdILcdpW3/kK4cMMBBBFxaxHCOBUVgaV2C8J5rg4iGQsIA0y0smpwG+c3Nd62WUNTRplrhPHSnTW1r+D9EU+oepbV5MG1TZI2vjcHsc0Oa5puHA6iF6rqYq2rOzMosXS6GDKLF0ugMosXS6AyudhTV8QuhdeLCLLg2WHsNobT8zFwDpPaydY5Z2QKz8JYm0+cS2CMXJJs06STcn5rwbj4fQs5j91xumemp43wpWK/wBkCbIFYG4+H0LeY/dNx8PoW8x+6x2ZJ3wr/ZAmyBWBuPh9C3mP3TcfD6FvMfunZjvhX+yBdjEp18KUvKk6iRSkYnQ+hZzH7rt4AxUhjkZI2FjZG3zXgd824LTY+okfFbRp6kNfGZoONtpP6HwQt82pa6RlgvqpkAaSSAALknQAOEneC7DzfmU/lhd39IN+87rcWbGL/NS3JgP/AI2lv6K/wL3Efyqyx6wq7CFcGQd8HWp6b9wJu6biBOnksBVx4s0Ihhjib4MbGxt9TWht/l81BDWTZaYhZKEKb27SRBZWAsqcqQiIgCIiA8WEIbg+pVzjnigKsBzCI6mO+xyG+a4azG/9t9N94+sg2i9l1yK7B995aSVzoo1XB6FS4v451GC37BUtfEL3zXAOjfwvbvG/C0+sEqcwZVqUtGc5rTwEvH8tXtnwe1zSyRjZGHWyRoe0/A6FzjiVQHSaWEHi2Ro5muAUdmtEzunOlU1nDXmtD0/1TpPPZ0ndhP6p0nns6TuwvLuHwf8AlYulN2k3D4P/ACsXSm7SePmaZcP0P5PV/VOk89nSd2E/qnSeezpO7C8u4fB/5WLpTdpNw+D/AMrF0pu0nj5jLh+h/J6v6p0nns6Tuwn9U6Tz2dJ3YXl3D4P/ACsXSm7Sbh8H/lYulN2k8fMZcP0P5PV/VOk89nSd2F8vyn0Z/GzpO7C8+4fB/wCVi6U3aTcPg/8AKxdKbtJ4+Zm2H6H8nxJj/RO/GzpP7C17uaHz2c7uwt+4fB/5WLpTdpNw+D/ysXSm7SxaXM2vR6X8mjdzQ+eznd2E3c0Pns53dhb9w+D/AMrF0pu0m4fB/wCVi6U3aS0uYvR6X8mjdzQ+eznd2E3c0Pns53dhb9w+D/ysXSm7Sbh8H/lYulN2ktLmL0el/Jo3dUPns53dhbosoVE38bOk/sLO4fB/5WLpTdpNw+D/AMrF0pu0lpczDdB/2v5Nz8qlI0aHtJ4A55/8FC8Z8oMteTTUzZJc7/TjaQDxuGsjlWbwhS7cTQDVSxfEyEcxcuhS4LZG3MhjjiZvtjY1gPrAGlZtJ6NmYTpU3eENf31IjiZiWad2z1BD6pwtoOc2Fp1tad9x3z8BouTZmDYLALy0WDrLsRx2CkjG2w4q1VzbbPtERbnMEREAREQBfLmXX0iA8slICtJoV0EWLG6mzn7QTaC6CJZDOzn7QTaC6CJZDOzn7QTaC6CJZDOzn7QTaC6CJZDOzn7QTaC6CJZDOzn7QTaC6CJZDOzn7QTaC6CJZDOzn7QTaC6CJZDOzn7RW2OjAXrRLDOz4ayy+0RZN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917102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9"/>
          <p:cNvSpPr>
            <a:spLocks noGrp="1"/>
          </p:cNvSpPr>
          <p:nvPr>
            <p:ph type="sldNum" sz="quarter" idx="4294967295"/>
          </p:nvPr>
        </p:nvSpPr>
        <p:spPr>
          <a:xfrm>
            <a:off x="6553200" y="6356350"/>
            <a:ext cx="2133600" cy="365125"/>
          </a:xfrm>
          <a:prstGeom prst="rect">
            <a:avLst/>
          </a:prstGeom>
        </p:spPr>
        <p:txBody>
          <a:bodyPr/>
          <a:lstStyle/>
          <a:p>
            <a:pPr>
              <a:defRPr/>
            </a:pPr>
            <a:fld id="{7EE170B9-1F58-460A-A214-E0B9F8748E56}" type="slidenum">
              <a:rPr lang="it-IT" smtClean="0"/>
              <a:pPr>
                <a:defRPr/>
              </a:pPr>
              <a:t>56</a:t>
            </a:fld>
            <a:endParaRPr lang="it-IT"/>
          </a:p>
        </p:txBody>
      </p:sp>
      <p:sp>
        <p:nvSpPr>
          <p:cNvPr id="14339" name="Rettangolo 2"/>
          <p:cNvSpPr>
            <a:spLocks noChangeArrowheads="1"/>
          </p:cNvSpPr>
          <p:nvPr/>
        </p:nvSpPr>
        <p:spPr bwMode="auto">
          <a:xfrm>
            <a:off x="2102891" y="41429"/>
            <a:ext cx="5785251" cy="723275"/>
          </a:xfrm>
          <a:prstGeom prst="rect">
            <a:avLst/>
          </a:prstGeom>
          <a:noFill/>
          <a:ln w="9525">
            <a:noFill/>
            <a:miter lim="800000"/>
            <a:headEnd/>
            <a:tailEnd/>
          </a:ln>
        </p:spPr>
        <p:txBody>
          <a:bodyPr wrap="none">
            <a:spAutoFit/>
          </a:bodyPr>
          <a:lstStyle/>
          <a:p>
            <a:pPr marL="342900" indent="-341313">
              <a:spcBef>
                <a:spcPts val="9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sz="4100" dirty="0">
                <a:latin typeface="Calibri" pitchFamily="34" charset="0"/>
              </a:rPr>
              <a:t>Il sito di </a:t>
            </a:r>
            <a:r>
              <a:rPr lang="it-IT" sz="4100" dirty="0" err="1">
                <a:latin typeface="Calibri" pitchFamily="34" charset="0"/>
              </a:rPr>
              <a:t>Disaster</a:t>
            </a:r>
            <a:r>
              <a:rPr lang="it-IT" sz="4100" dirty="0">
                <a:latin typeface="Calibri" pitchFamily="34" charset="0"/>
              </a:rPr>
              <a:t> </a:t>
            </a:r>
            <a:r>
              <a:rPr lang="it-IT" sz="4100" dirty="0" err="1">
                <a:latin typeface="Calibri" pitchFamily="34" charset="0"/>
              </a:rPr>
              <a:t>Recovery</a:t>
            </a:r>
            <a:endParaRPr lang="it-IT" sz="4100" dirty="0">
              <a:latin typeface="Calibri" pitchFamily="34" charset="0"/>
            </a:endParaRPr>
          </a:p>
        </p:txBody>
      </p:sp>
      <p:graphicFrame>
        <p:nvGraphicFramePr>
          <p:cNvPr id="5" name="Diagramma 4"/>
          <p:cNvGraphicFramePr/>
          <p:nvPr>
            <p:extLst>
              <p:ext uri="{D42A27DB-BD31-4B8C-83A1-F6EECF244321}">
                <p14:modId xmlns:p14="http://schemas.microsoft.com/office/powerpoint/2010/main" val="4126334656"/>
              </p:ext>
            </p:extLst>
          </p:nvPr>
        </p:nvGraphicFramePr>
        <p:xfrm>
          <a:off x="1678" y="1700808"/>
          <a:ext cx="4354298"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500063" y="764704"/>
            <a:ext cx="3487737" cy="83026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it-IT" sz="2400" dirty="0"/>
              <a:t>In caso di “disastro”</a:t>
            </a:r>
          </a:p>
          <a:p>
            <a:pPr algn="ctr">
              <a:defRPr/>
            </a:pPr>
            <a:r>
              <a:rPr lang="it-IT" sz="2400" dirty="0"/>
              <a:t>Garantisce la continuità:</a:t>
            </a:r>
          </a:p>
        </p:txBody>
      </p:sp>
      <p:sp>
        <p:nvSpPr>
          <p:cNvPr id="8" name="Rettangolo 7"/>
          <p:cNvSpPr/>
          <p:nvPr/>
        </p:nvSpPr>
        <p:spPr>
          <a:xfrm>
            <a:off x="5040313" y="764704"/>
            <a:ext cx="2806700" cy="83026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defRPr/>
            </a:pPr>
            <a:r>
              <a:rPr lang="it-IT" sz="2400" dirty="0"/>
              <a:t>Nell’attività ordinaria</a:t>
            </a:r>
          </a:p>
          <a:p>
            <a:pPr algn="ctr">
              <a:defRPr/>
            </a:pPr>
            <a:r>
              <a:rPr lang="it-IT" sz="2400" dirty="0"/>
              <a:t>Consente di: </a:t>
            </a:r>
          </a:p>
        </p:txBody>
      </p:sp>
      <p:graphicFrame>
        <p:nvGraphicFramePr>
          <p:cNvPr id="9" name="Diagramma 8"/>
          <p:cNvGraphicFramePr/>
          <p:nvPr>
            <p:extLst>
              <p:ext uri="{D42A27DB-BD31-4B8C-83A1-F6EECF244321}">
                <p14:modId xmlns:p14="http://schemas.microsoft.com/office/powerpoint/2010/main" val="2090114744"/>
              </p:ext>
            </p:extLst>
          </p:nvPr>
        </p:nvGraphicFramePr>
        <p:xfrm>
          <a:off x="4792014" y="1700808"/>
          <a:ext cx="4028458"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83877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57</a:t>
            </a:fld>
            <a:endParaRPr lang="it-IT" dirty="0"/>
          </a:p>
        </p:txBody>
      </p:sp>
      <p:sp>
        <p:nvSpPr>
          <p:cNvPr id="5" name="CasellaDiTesto 4"/>
          <p:cNvSpPr txBox="1"/>
          <p:nvPr/>
        </p:nvSpPr>
        <p:spPr>
          <a:xfrm>
            <a:off x="323528" y="116632"/>
            <a:ext cx="8712968" cy="723275"/>
          </a:xfrm>
          <a:prstGeom prst="rect">
            <a:avLst/>
          </a:prstGeom>
          <a:noFill/>
        </p:spPr>
        <p:txBody>
          <a:bodyPr wrap="square" rtlCol="0">
            <a:spAutoFit/>
          </a:bodyPr>
          <a:lstStyle/>
          <a:p>
            <a:pPr algn="ctr"/>
            <a:r>
              <a:rPr lang="it-IT" sz="4100" dirty="0" err="1"/>
              <a:t>Risk</a:t>
            </a:r>
            <a:r>
              <a:rPr lang="it-IT" sz="4100" dirty="0"/>
              <a:t> </a:t>
            </a:r>
            <a:r>
              <a:rPr lang="it-IT" sz="4100" dirty="0" err="1"/>
              <a:t>Assessment</a:t>
            </a:r>
            <a:endParaRPr lang="it-IT" sz="4100" dirty="0"/>
          </a:p>
        </p:txBody>
      </p:sp>
      <p:pic>
        <p:nvPicPr>
          <p:cNvPr id="6" name="Immagine 5"/>
          <p:cNvPicPr>
            <a:picLocks noChangeAspect="1"/>
          </p:cNvPicPr>
          <p:nvPr/>
        </p:nvPicPr>
        <p:blipFill>
          <a:blip r:embed="rId2"/>
          <a:stretch>
            <a:fillRect/>
          </a:stretch>
        </p:blipFill>
        <p:spPr>
          <a:xfrm>
            <a:off x="237827" y="1164106"/>
            <a:ext cx="3254053" cy="3991696"/>
          </a:xfrm>
          <a:prstGeom prst="rect">
            <a:avLst/>
          </a:prstGeom>
        </p:spPr>
      </p:pic>
      <p:sp>
        <p:nvSpPr>
          <p:cNvPr id="7" name="CasellaDiTesto 6"/>
          <p:cNvSpPr txBox="1"/>
          <p:nvPr/>
        </p:nvSpPr>
        <p:spPr>
          <a:xfrm>
            <a:off x="2123728" y="836712"/>
            <a:ext cx="5084107" cy="369332"/>
          </a:xfrm>
          <a:prstGeom prst="rect">
            <a:avLst/>
          </a:prstGeom>
          <a:noFill/>
        </p:spPr>
        <p:txBody>
          <a:bodyPr wrap="none" rtlCol="0">
            <a:spAutoFit/>
          </a:bodyPr>
          <a:lstStyle/>
          <a:p>
            <a:r>
              <a:rPr lang="it-IT" dirty="0"/>
              <a:t>Ispirato a VERA </a:t>
            </a:r>
            <a:r>
              <a:rPr lang="mr-IN" dirty="0"/>
              <a:t>–</a:t>
            </a:r>
            <a:r>
              <a:rPr lang="it-IT" dirty="0"/>
              <a:t> Processo articolato e formalizzato</a:t>
            </a:r>
          </a:p>
        </p:txBody>
      </p:sp>
      <p:graphicFrame>
        <p:nvGraphicFramePr>
          <p:cNvPr id="8" name="Tabella 7"/>
          <p:cNvGraphicFramePr>
            <a:graphicFrameLocks noGrp="1"/>
          </p:cNvGraphicFramePr>
          <p:nvPr>
            <p:extLst>
              <p:ext uri="{D42A27DB-BD31-4B8C-83A1-F6EECF244321}">
                <p14:modId xmlns:p14="http://schemas.microsoft.com/office/powerpoint/2010/main" val="998907489"/>
              </p:ext>
            </p:extLst>
          </p:nvPr>
        </p:nvGraphicFramePr>
        <p:xfrm>
          <a:off x="3707901" y="1556792"/>
          <a:ext cx="4896547" cy="3587496"/>
        </p:xfrm>
        <a:graphic>
          <a:graphicData uri="http://schemas.openxmlformats.org/drawingml/2006/table">
            <a:tbl>
              <a:tblPr/>
              <a:tblGrid>
                <a:gridCol w="943994">
                  <a:extLst>
                    <a:ext uri="{9D8B030D-6E8A-4147-A177-3AD203B41FA5}">
                      <a16:colId xmlns:a16="http://schemas.microsoft.com/office/drawing/2014/main" val="20000"/>
                    </a:ext>
                  </a:extLst>
                </a:gridCol>
                <a:gridCol w="943994">
                  <a:extLst>
                    <a:ext uri="{9D8B030D-6E8A-4147-A177-3AD203B41FA5}">
                      <a16:colId xmlns:a16="http://schemas.microsoft.com/office/drawing/2014/main" val="20001"/>
                    </a:ext>
                  </a:extLst>
                </a:gridCol>
                <a:gridCol w="618010">
                  <a:extLst>
                    <a:ext uri="{9D8B030D-6E8A-4147-A177-3AD203B41FA5}">
                      <a16:colId xmlns:a16="http://schemas.microsoft.com/office/drawing/2014/main" val="20002"/>
                    </a:ext>
                  </a:extLst>
                </a:gridCol>
                <a:gridCol w="441437">
                  <a:extLst>
                    <a:ext uri="{9D8B030D-6E8A-4147-A177-3AD203B41FA5}">
                      <a16:colId xmlns:a16="http://schemas.microsoft.com/office/drawing/2014/main" val="20003"/>
                    </a:ext>
                  </a:extLst>
                </a:gridCol>
                <a:gridCol w="393897">
                  <a:extLst>
                    <a:ext uri="{9D8B030D-6E8A-4147-A177-3AD203B41FA5}">
                      <a16:colId xmlns:a16="http://schemas.microsoft.com/office/drawing/2014/main" val="20004"/>
                    </a:ext>
                  </a:extLst>
                </a:gridCol>
                <a:gridCol w="393897">
                  <a:extLst>
                    <a:ext uri="{9D8B030D-6E8A-4147-A177-3AD203B41FA5}">
                      <a16:colId xmlns:a16="http://schemas.microsoft.com/office/drawing/2014/main" val="20005"/>
                    </a:ext>
                  </a:extLst>
                </a:gridCol>
                <a:gridCol w="387106">
                  <a:extLst>
                    <a:ext uri="{9D8B030D-6E8A-4147-A177-3AD203B41FA5}">
                      <a16:colId xmlns:a16="http://schemas.microsoft.com/office/drawing/2014/main" val="20006"/>
                    </a:ext>
                  </a:extLst>
                </a:gridCol>
                <a:gridCol w="387106">
                  <a:extLst>
                    <a:ext uri="{9D8B030D-6E8A-4147-A177-3AD203B41FA5}">
                      <a16:colId xmlns:a16="http://schemas.microsoft.com/office/drawing/2014/main" val="20007"/>
                    </a:ext>
                  </a:extLst>
                </a:gridCol>
                <a:gridCol w="387106">
                  <a:extLst>
                    <a:ext uri="{9D8B030D-6E8A-4147-A177-3AD203B41FA5}">
                      <a16:colId xmlns:a16="http://schemas.microsoft.com/office/drawing/2014/main" val="20008"/>
                    </a:ext>
                  </a:extLst>
                </a:gridCol>
              </a:tblGrid>
              <a:tr h="341376">
                <a:tc>
                  <a:txBody>
                    <a:bodyPr/>
                    <a:lstStyle/>
                    <a:p>
                      <a:pPr algn="ctr" fontAlgn="ctr"/>
                      <a:r>
                        <a:rPr lang="it-IT" sz="1100" b="1" i="0" u="none" strike="noStrike">
                          <a:solidFill>
                            <a:srgbClr val="FFFFFF"/>
                          </a:solidFill>
                          <a:effectLst/>
                          <a:latin typeface="Calibri"/>
                        </a:rPr>
                        <a:t>Categoria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Minaccia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Valore Minaccia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Parametri RID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Naturale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Deliberata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Non deliberata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Prob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Impa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extLst>
                  <a:ext uri="{0D108BD9-81ED-4DB2-BD59-A6C34878D82A}">
                    <a16:rowId xmlns:a16="http://schemas.microsoft.com/office/drawing/2014/main" val="10000"/>
                  </a:ext>
                </a:extLst>
              </a:tr>
              <a:tr h="170688">
                <a:tc rowSpan="5">
                  <a:txBody>
                    <a:bodyPr/>
                    <a:lstStyle/>
                    <a:p>
                      <a:pPr algn="ctr" fontAlgn="ctr"/>
                      <a:r>
                        <a:rPr lang="it-IT" sz="1000" b="0" i="0" u="none" strike="noStrike">
                          <a:solidFill>
                            <a:srgbClr val="FFFFFF"/>
                          </a:solidFill>
                          <a:effectLst/>
                          <a:latin typeface="Calibri"/>
                        </a:rPr>
                        <a:t>Danni fisici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l" fontAlgn="t"/>
                      <a:r>
                        <a:rPr lang="it-IT" sz="1000" b="0" i="0" u="none" strike="noStrike">
                          <a:effectLst/>
                          <a:latin typeface="Calibri"/>
                        </a:rPr>
                        <a:t>Incendio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688">
                <a:tc vMerge="1">
                  <a:txBody>
                    <a:bodyPr/>
                    <a:lstStyle/>
                    <a:p>
                      <a:endParaRPr lang="it-IT"/>
                    </a:p>
                  </a:txBody>
                  <a:tcPr/>
                </a:tc>
                <a:tc>
                  <a:txBody>
                    <a:bodyPr/>
                    <a:lstStyle/>
                    <a:p>
                      <a:pPr algn="l" fontAlgn="t"/>
                      <a:r>
                        <a:rPr lang="it-IT" sz="1000" b="0" i="0" u="none" strike="noStrike">
                          <a:effectLst/>
                          <a:latin typeface="Calibri"/>
                        </a:rPr>
                        <a:t>Allagamento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1376">
                <a:tc vMerge="1">
                  <a:txBody>
                    <a:bodyPr/>
                    <a:lstStyle/>
                    <a:p>
                      <a:endParaRPr lang="it-IT"/>
                    </a:p>
                  </a:txBody>
                  <a:tcPr/>
                </a:tc>
                <a:tc>
                  <a:txBody>
                    <a:bodyPr/>
                    <a:lstStyle/>
                    <a:p>
                      <a:pPr algn="l" fontAlgn="t"/>
                      <a:r>
                        <a:rPr lang="it-IT" sz="1000" b="0" i="0" u="none" strike="noStrike">
                          <a:effectLst/>
                          <a:latin typeface="Calibri"/>
                        </a:rPr>
                        <a:t>Polvere, corrosione, congelamento.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2064">
                <a:tc vMerge="1">
                  <a:txBody>
                    <a:bodyPr/>
                    <a:lstStyle/>
                    <a:p>
                      <a:endParaRPr lang="it-IT"/>
                    </a:p>
                  </a:txBody>
                  <a:tcPr/>
                </a:tc>
                <a:tc>
                  <a:txBody>
                    <a:bodyPr/>
                    <a:lstStyle/>
                    <a:p>
                      <a:pPr algn="l" fontAlgn="t"/>
                      <a:r>
                        <a:rPr lang="it-IT" sz="1000" b="0" i="0" u="none" strike="noStrike">
                          <a:effectLst/>
                          <a:latin typeface="Calibri"/>
                        </a:rPr>
                        <a:t>Distruzione di strumentazione da parte di persone malintenzionate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0688">
                <a:tc vMerge="1">
                  <a:txBody>
                    <a:bodyPr/>
                    <a:lstStyle/>
                    <a:p>
                      <a:endParaRPr lang="it-IT"/>
                    </a:p>
                  </a:txBody>
                  <a:tcPr/>
                </a:tc>
                <a:tc>
                  <a:txBody>
                    <a:bodyPr/>
                    <a:lstStyle/>
                    <a:p>
                      <a:pPr algn="l" fontAlgn="t"/>
                      <a:r>
                        <a:rPr lang="it-IT" sz="1000" b="0" i="0" u="none" strike="noStrike">
                          <a:effectLst/>
                          <a:latin typeface="Calibri"/>
                        </a:rPr>
                        <a:t>Attacchi (bombe, terroristi)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1376">
                <a:tc rowSpan="3">
                  <a:txBody>
                    <a:bodyPr/>
                    <a:lstStyle/>
                    <a:p>
                      <a:pPr algn="ctr" fontAlgn="ctr"/>
                      <a:r>
                        <a:rPr lang="it-IT" sz="1000" b="0" i="0" u="none" strike="noStrike">
                          <a:solidFill>
                            <a:srgbClr val="FFFFFF"/>
                          </a:solidFill>
                          <a:effectLst/>
                          <a:latin typeface="Calibri"/>
                        </a:rPr>
                        <a:t>Eventi naturali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l" fontAlgn="t"/>
                      <a:r>
                        <a:rPr lang="it-IT" sz="1000" b="0" i="0" u="none" strike="noStrike">
                          <a:effectLst/>
                          <a:latin typeface="Calibri"/>
                        </a:rPr>
                        <a:t>Fenomeni climatici (Uragani, Nevicate)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0688">
                <a:tc vMerge="1">
                  <a:txBody>
                    <a:bodyPr/>
                    <a:lstStyle/>
                    <a:p>
                      <a:endParaRPr lang="it-IT"/>
                    </a:p>
                  </a:txBody>
                  <a:tcPr/>
                </a:tc>
                <a:tc>
                  <a:txBody>
                    <a:bodyPr/>
                    <a:lstStyle/>
                    <a:p>
                      <a:pPr algn="l" fontAlgn="t"/>
                      <a:r>
                        <a:rPr lang="it-IT" sz="1000" b="0" i="0" u="none" strike="noStrike">
                          <a:effectLst/>
                          <a:latin typeface="Calibri"/>
                        </a:rPr>
                        <a:t>Terremoti, eruzioni vulcaniche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0688">
                <a:tc vMerge="1">
                  <a:txBody>
                    <a:bodyPr/>
                    <a:lstStyle/>
                    <a:p>
                      <a:endParaRPr lang="it-IT"/>
                    </a:p>
                  </a:txBody>
                  <a:tcPr/>
                </a:tc>
                <a:tc>
                  <a:txBody>
                    <a:bodyPr/>
                    <a:lstStyle/>
                    <a:p>
                      <a:pPr algn="l" fontAlgn="t"/>
                      <a:r>
                        <a:rPr lang="it-IT" sz="1000" b="0" i="0" u="none" strike="noStrike">
                          <a:effectLst/>
                          <a:latin typeface="Calibri"/>
                        </a:rPr>
                        <a:t>Fulmini e scariche atmosferiche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22761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323528" y="1844824"/>
            <a:ext cx="8712200" cy="721121"/>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0" indent="0" algn="ctr">
              <a:buFont typeface="Arial" charset="0"/>
              <a:buNone/>
            </a:pPr>
            <a:r>
              <a:rPr lang="it-IT" sz="4000" b="1" dirty="0">
                <a:solidFill>
                  <a:srgbClr val="1F497D"/>
                </a:solidFill>
                <a:effectLst>
                  <a:outerShdw blurRad="38100" dist="38100" dir="2700000" algn="tl">
                    <a:srgbClr val="DDDDDD"/>
                  </a:outerShdw>
                </a:effectLst>
                <a:latin typeface="Times New Roman" charset="0"/>
                <a:ea typeface="ＭＳ Ｐゴシック" charset="0"/>
                <a:cs typeface="Times New Roman" charset="0"/>
              </a:rPr>
              <a:t>Grazie per l’attenzione</a:t>
            </a:r>
          </a:p>
        </p:txBody>
      </p:sp>
      <p:sp>
        <p:nvSpPr>
          <p:cNvPr id="4" name="Segnaposto data 3"/>
          <p:cNvSpPr>
            <a:spLocks noGrp="1"/>
          </p:cNvSpPr>
          <p:nvPr>
            <p:ph type="dt" sz="quarter" idx="4294967295"/>
          </p:nvPr>
        </p:nvSpPr>
        <p:spPr>
          <a:xfrm>
            <a:off x="0" y="6356350"/>
            <a:ext cx="2133600" cy="365125"/>
          </a:xfrm>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fld id="{4B819CE9-417E-0B44-B01D-B340235168CB}" type="datetime1">
              <a:rPr lang="it-IT">
                <a:solidFill>
                  <a:srgbClr val="898989"/>
                </a:solidFill>
                <a:latin typeface="Calibri" charset="0"/>
              </a:rPr>
              <a:pPr/>
              <a:t>04/03/2022</a:t>
            </a:fld>
            <a:endParaRPr lang="it-IT">
              <a:solidFill>
                <a:srgbClr val="898989"/>
              </a:solidFill>
              <a:latin typeface="Calibri" charset="0"/>
            </a:endParaRPr>
          </a:p>
        </p:txBody>
      </p:sp>
      <p:sp>
        <p:nvSpPr>
          <p:cNvPr id="5" name="Segnaposto numero diapositiva 4"/>
          <p:cNvSpPr>
            <a:spLocks noGrp="1"/>
          </p:cNvSpPr>
          <p:nvPr>
            <p:ph type="sldNum" sz="quarter" idx="4294967295"/>
          </p:nvPr>
        </p:nvSpPr>
        <p:spPr>
          <a:xfrm>
            <a:off x="7010400" y="6356350"/>
            <a:ext cx="2133600" cy="365125"/>
          </a:xfrm>
        </p:spPr>
        <p:txBody>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fld id="{93A56B81-B2A1-214E-9287-C5841146BDBB}" type="slidenum">
              <a:rPr lang="it-IT">
                <a:solidFill>
                  <a:srgbClr val="898989"/>
                </a:solidFill>
                <a:latin typeface="Calibri" charset="0"/>
              </a:rPr>
              <a:pPr/>
              <a:t>58</a:t>
            </a:fld>
            <a:endParaRPr lang="it-IT">
              <a:solidFill>
                <a:srgbClr val="898989"/>
              </a:solidFill>
              <a:latin typeface="Calibri" charset="0"/>
            </a:endParaRPr>
          </a:p>
        </p:txBody>
      </p:sp>
    </p:spTree>
    <p:extLst>
      <p:ext uri="{BB962C8B-B14F-4D97-AF65-F5344CB8AC3E}">
        <p14:creationId xmlns:p14="http://schemas.microsoft.com/office/powerpoint/2010/main" val="351392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id="{E082FF47-7726-4A5A-A134-4A9CCD9CD1AC}"/>
              </a:ext>
            </a:extLst>
          </p:cNvPr>
          <p:cNvGraphicFramePr>
            <a:graphicFrameLocks noGrp="1"/>
          </p:cNvGraphicFramePr>
          <p:nvPr>
            <p:ph idx="1"/>
            <p:extLst>
              <p:ext uri="{D42A27DB-BD31-4B8C-83A1-F6EECF244321}">
                <p14:modId xmlns:p14="http://schemas.microsoft.com/office/powerpoint/2010/main" val="3010458603"/>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2B0EB222-66FA-DC4A-BE25-64D0BD2552E9}"/>
              </a:ext>
            </a:extLst>
          </p:cNvPr>
          <p:cNvSpPr>
            <a:spLocks noGrp="1"/>
          </p:cNvSpPr>
          <p:nvPr>
            <p:ph idx="21"/>
          </p:nvPr>
        </p:nvSpPr>
        <p:spPr/>
        <p:txBody>
          <a:bodyPr/>
          <a:lstStyle/>
          <a:p>
            <a:pPr marL="0" indent="0" algn="ctr">
              <a:buNone/>
            </a:pPr>
            <a:r>
              <a:rPr lang="it-IT" b="1" i="1" dirty="0">
                <a:solidFill>
                  <a:srgbClr val="1F497D"/>
                </a:solidFill>
              </a:rPr>
              <a:t>Il Contesto di riferimento</a:t>
            </a:r>
            <a:endParaRPr lang="it-IT" dirty="0">
              <a:solidFill>
                <a:srgbClr val="1F497D"/>
              </a:solidFill>
            </a:endParaRPr>
          </a:p>
          <a:p>
            <a:endParaRPr lang="en-IT" dirty="0"/>
          </a:p>
        </p:txBody>
      </p:sp>
      <p:sp>
        <p:nvSpPr>
          <p:cNvPr id="4" name="Date Placeholder 3">
            <a:extLst>
              <a:ext uri="{FF2B5EF4-FFF2-40B4-BE49-F238E27FC236}">
                <a16:creationId xmlns:a16="http://schemas.microsoft.com/office/drawing/2014/main" id="{BC748461-7264-2F48-BB33-897651108FF9}"/>
              </a:ext>
            </a:extLst>
          </p:cNvPr>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lide Number Placeholder 4">
            <a:extLst>
              <a:ext uri="{FF2B5EF4-FFF2-40B4-BE49-F238E27FC236}">
                <a16:creationId xmlns:a16="http://schemas.microsoft.com/office/drawing/2014/main" id="{773EDD2B-DA99-1140-8BFD-21EC55D31689}"/>
              </a:ext>
            </a:extLst>
          </p:cNvPr>
          <p:cNvSpPr>
            <a:spLocks noGrp="1"/>
          </p:cNvSpPr>
          <p:nvPr>
            <p:ph type="sldNum" sz="quarter" idx="24"/>
          </p:nvPr>
        </p:nvSpPr>
        <p:spPr/>
        <p:txBody>
          <a:bodyPr/>
          <a:lstStyle/>
          <a:p>
            <a:pPr>
              <a:defRPr/>
            </a:pPr>
            <a:fld id="{1C7D1003-559A-4320-8362-51A1D6BF1414}" type="slidenum">
              <a:rPr lang="it-IT" smtClean="0"/>
              <a:pPr>
                <a:defRPr/>
              </a:pPr>
              <a:t>6</a:t>
            </a:fld>
            <a:endParaRPr lang="it-IT"/>
          </a:p>
        </p:txBody>
      </p:sp>
    </p:spTree>
    <p:extLst>
      <p:ext uri="{BB962C8B-B14F-4D97-AF65-F5344CB8AC3E}">
        <p14:creationId xmlns:p14="http://schemas.microsoft.com/office/powerpoint/2010/main" val="107059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id="{E082FF47-7726-4A5A-A134-4A9CCD9CD1AC}"/>
              </a:ext>
            </a:extLst>
          </p:cNvPr>
          <p:cNvGraphicFramePr>
            <a:graphicFrameLocks noGrp="1"/>
          </p:cNvGraphicFramePr>
          <p:nvPr>
            <p:ph idx="1"/>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2B0EB222-66FA-DC4A-BE25-64D0BD2552E9}"/>
              </a:ext>
            </a:extLst>
          </p:cNvPr>
          <p:cNvSpPr>
            <a:spLocks noGrp="1"/>
          </p:cNvSpPr>
          <p:nvPr>
            <p:ph idx="21"/>
          </p:nvPr>
        </p:nvSpPr>
        <p:spPr/>
        <p:txBody>
          <a:bodyPr/>
          <a:lstStyle/>
          <a:p>
            <a:pPr marL="0" indent="0" algn="ctr">
              <a:buNone/>
            </a:pPr>
            <a:r>
              <a:rPr lang="it-IT" b="1" i="1" dirty="0">
                <a:solidFill>
                  <a:srgbClr val="1F497D"/>
                </a:solidFill>
              </a:rPr>
              <a:t>Il Contesto di riferimento</a:t>
            </a:r>
            <a:endParaRPr lang="it-IT" dirty="0">
              <a:solidFill>
                <a:srgbClr val="1F497D"/>
              </a:solidFill>
            </a:endParaRPr>
          </a:p>
          <a:p>
            <a:endParaRPr lang="en-IT" dirty="0"/>
          </a:p>
        </p:txBody>
      </p:sp>
      <p:sp>
        <p:nvSpPr>
          <p:cNvPr id="4" name="Date Placeholder 3">
            <a:extLst>
              <a:ext uri="{FF2B5EF4-FFF2-40B4-BE49-F238E27FC236}">
                <a16:creationId xmlns:a16="http://schemas.microsoft.com/office/drawing/2014/main" id="{BC748461-7264-2F48-BB33-897651108FF9}"/>
              </a:ext>
            </a:extLst>
          </p:cNvPr>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lide Number Placeholder 4">
            <a:extLst>
              <a:ext uri="{FF2B5EF4-FFF2-40B4-BE49-F238E27FC236}">
                <a16:creationId xmlns:a16="http://schemas.microsoft.com/office/drawing/2014/main" id="{773EDD2B-DA99-1140-8BFD-21EC55D31689}"/>
              </a:ext>
            </a:extLst>
          </p:cNvPr>
          <p:cNvSpPr>
            <a:spLocks noGrp="1"/>
          </p:cNvSpPr>
          <p:nvPr>
            <p:ph type="sldNum" sz="quarter" idx="24"/>
          </p:nvPr>
        </p:nvSpPr>
        <p:spPr/>
        <p:txBody>
          <a:bodyPr/>
          <a:lstStyle/>
          <a:p>
            <a:pPr>
              <a:defRPr/>
            </a:pPr>
            <a:fld id="{1C7D1003-559A-4320-8362-51A1D6BF1414}" type="slidenum">
              <a:rPr lang="it-IT" smtClean="0"/>
              <a:pPr>
                <a:defRPr/>
              </a:pPr>
              <a:t>7</a:t>
            </a:fld>
            <a:endParaRPr lang="it-IT"/>
          </a:p>
        </p:txBody>
      </p:sp>
    </p:spTree>
    <p:extLst>
      <p:ext uri="{BB962C8B-B14F-4D97-AF65-F5344CB8AC3E}">
        <p14:creationId xmlns:p14="http://schemas.microsoft.com/office/powerpoint/2010/main" val="335583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id="{E082FF47-7726-4A5A-A134-4A9CCD9CD1AC}"/>
              </a:ext>
            </a:extLst>
          </p:cNvPr>
          <p:cNvGraphicFramePr>
            <a:graphicFrameLocks noGrp="1"/>
          </p:cNvGraphicFramePr>
          <p:nvPr>
            <p:ph idx="1"/>
            <p:extLst>
              <p:ext uri="{D42A27DB-BD31-4B8C-83A1-F6EECF244321}">
                <p14:modId xmlns:p14="http://schemas.microsoft.com/office/powerpoint/2010/main" val="3483629854"/>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2B0EB222-66FA-DC4A-BE25-64D0BD2552E9}"/>
              </a:ext>
            </a:extLst>
          </p:cNvPr>
          <p:cNvSpPr>
            <a:spLocks noGrp="1"/>
          </p:cNvSpPr>
          <p:nvPr>
            <p:ph idx="21"/>
          </p:nvPr>
        </p:nvSpPr>
        <p:spPr/>
        <p:txBody>
          <a:bodyPr/>
          <a:lstStyle/>
          <a:p>
            <a:pPr marL="0" indent="0" algn="ctr">
              <a:buNone/>
            </a:pPr>
            <a:r>
              <a:rPr lang="it-IT" b="1" i="1" dirty="0">
                <a:solidFill>
                  <a:srgbClr val="1F497D"/>
                </a:solidFill>
              </a:rPr>
              <a:t>Il Contesto di riferimento</a:t>
            </a:r>
            <a:endParaRPr lang="it-IT" dirty="0">
              <a:solidFill>
                <a:srgbClr val="1F497D"/>
              </a:solidFill>
            </a:endParaRPr>
          </a:p>
          <a:p>
            <a:endParaRPr lang="en-IT" dirty="0"/>
          </a:p>
        </p:txBody>
      </p:sp>
      <p:sp>
        <p:nvSpPr>
          <p:cNvPr id="4" name="Date Placeholder 3">
            <a:extLst>
              <a:ext uri="{FF2B5EF4-FFF2-40B4-BE49-F238E27FC236}">
                <a16:creationId xmlns:a16="http://schemas.microsoft.com/office/drawing/2014/main" id="{BC748461-7264-2F48-BB33-897651108FF9}"/>
              </a:ext>
            </a:extLst>
          </p:cNvPr>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lide Number Placeholder 4">
            <a:extLst>
              <a:ext uri="{FF2B5EF4-FFF2-40B4-BE49-F238E27FC236}">
                <a16:creationId xmlns:a16="http://schemas.microsoft.com/office/drawing/2014/main" id="{773EDD2B-DA99-1140-8BFD-21EC55D31689}"/>
              </a:ext>
            </a:extLst>
          </p:cNvPr>
          <p:cNvSpPr>
            <a:spLocks noGrp="1"/>
          </p:cNvSpPr>
          <p:nvPr>
            <p:ph type="sldNum" sz="quarter" idx="24"/>
          </p:nvPr>
        </p:nvSpPr>
        <p:spPr/>
        <p:txBody>
          <a:bodyPr/>
          <a:lstStyle/>
          <a:p>
            <a:pPr>
              <a:defRPr/>
            </a:pPr>
            <a:fld id="{1C7D1003-559A-4320-8362-51A1D6BF1414}" type="slidenum">
              <a:rPr lang="it-IT" smtClean="0"/>
              <a:pPr>
                <a:defRPr/>
              </a:pPr>
              <a:t>8</a:t>
            </a:fld>
            <a:endParaRPr lang="it-IT"/>
          </a:p>
        </p:txBody>
      </p:sp>
    </p:spTree>
    <p:extLst>
      <p:ext uri="{BB962C8B-B14F-4D97-AF65-F5344CB8AC3E}">
        <p14:creationId xmlns:p14="http://schemas.microsoft.com/office/powerpoint/2010/main" val="218981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id="{E082FF47-7726-4A5A-A134-4A9CCD9CD1AC}"/>
              </a:ext>
            </a:extLst>
          </p:cNvPr>
          <p:cNvGraphicFramePr>
            <a:graphicFrameLocks noGrp="1"/>
          </p:cNvGraphicFramePr>
          <p:nvPr>
            <p:ph idx="1"/>
            <p:extLst>
              <p:ext uri="{D42A27DB-BD31-4B8C-83A1-F6EECF244321}">
                <p14:modId xmlns:p14="http://schemas.microsoft.com/office/powerpoint/2010/main" val="160842106"/>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2B0EB222-66FA-DC4A-BE25-64D0BD2552E9}"/>
              </a:ext>
            </a:extLst>
          </p:cNvPr>
          <p:cNvSpPr>
            <a:spLocks noGrp="1"/>
          </p:cNvSpPr>
          <p:nvPr>
            <p:ph idx="21"/>
          </p:nvPr>
        </p:nvSpPr>
        <p:spPr/>
        <p:txBody>
          <a:bodyPr/>
          <a:lstStyle/>
          <a:p>
            <a:pPr marL="0" indent="0" algn="ctr">
              <a:buNone/>
            </a:pPr>
            <a:r>
              <a:rPr lang="it-IT" b="1" i="1" dirty="0">
                <a:solidFill>
                  <a:srgbClr val="1F497D"/>
                </a:solidFill>
              </a:rPr>
              <a:t>Il Contesto di riferimento</a:t>
            </a:r>
            <a:endParaRPr lang="it-IT" dirty="0">
              <a:solidFill>
                <a:srgbClr val="1F497D"/>
              </a:solidFill>
            </a:endParaRPr>
          </a:p>
          <a:p>
            <a:endParaRPr lang="en-IT" dirty="0"/>
          </a:p>
        </p:txBody>
      </p:sp>
      <p:sp>
        <p:nvSpPr>
          <p:cNvPr id="4" name="Date Placeholder 3">
            <a:extLst>
              <a:ext uri="{FF2B5EF4-FFF2-40B4-BE49-F238E27FC236}">
                <a16:creationId xmlns:a16="http://schemas.microsoft.com/office/drawing/2014/main" id="{BC748461-7264-2F48-BB33-897651108FF9}"/>
              </a:ext>
            </a:extLst>
          </p:cNvPr>
          <p:cNvSpPr>
            <a:spLocks noGrp="1"/>
          </p:cNvSpPr>
          <p:nvPr>
            <p:ph type="dt" sz="half" idx="22"/>
          </p:nvPr>
        </p:nvSpPr>
        <p:spPr/>
        <p:txBody>
          <a:bodyPr/>
          <a:lstStyle/>
          <a:p>
            <a:pPr>
              <a:defRPr/>
            </a:pPr>
            <a:fld id="{D1F5C51E-7C36-40E0-BD63-646968E635C0}" type="datetime1">
              <a:rPr lang="it-IT" smtClean="0"/>
              <a:pPr>
                <a:defRPr/>
              </a:pPr>
              <a:t>04/03/2022</a:t>
            </a:fld>
            <a:endParaRPr lang="it-IT" dirty="0"/>
          </a:p>
        </p:txBody>
      </p:sp>
      <p:sp>
        <p:nvSpPr>
          <p:cNvPr id="5" name="Slide Number Placeholder 4">
            <a:extLst>
              <a:ext uri="{FF2B5EF4-FFF2-40B4-BE49-F238E27FC236}">
                <a16:creationId xmlns:a16="http://schemas.microsoft.com/office/drawing/2014/main" id="{773EDD2B-DA99-1140-8BFD-21EC55D31689}"/>
              </a:ext>
            </a:extLst>
          </p:cNvPr>
          <p:cNvSpPr>
            <a:spLocks noGrp="1"/>
          </p:cNvSpPr>
          <p:nvPr>
            <p:ph type="sldNum" sz="quarter" idx="24"/>
          </p:nvPr>
        </p:nvSpPr>
        <p:spPr/>
        <p:txBody>
          <a:bodyPr/>
          <a:lstStyle/>
          <a:p>
            <a:pPr>
              <a:defRPr/>
            </a:pPr>
            <a:fld id="{1C7D1003-559A-4320-8362-51A1D6BF1414}" type="slidenum">
              <a:rPr lang="it-IT" smtClean="0"/>
              <a:pPr>
                <a:defRPr/>
              </a:pPr>
              <a:t>9</a:t>
            </a:fld>
            <a:endParaRPr lang="it-IT"/>
          </a:p>
        </p:txBody>
      </p:sp>
    </p:spTree>
    <p:extLst>
      <p:ext uri="{BB962C8B-B14F-4D97-AF65-F5344CB8AC3E}">
        <p14:creationId xmlns:p14="http://schemas.microsoft.com/office/powerpoint/2010/main" val="368323536"/>
      </p:ext>
    </p:extLst>
  </p:cSld>
  <p:clrMapOvr>
    <a:masterClrMapping/>
  </p:clrMapOvr>
</p:sld>
</file>

<file path=ppt/theme/theme1.xml><?xml version="1.0" encoding="utf-8"?>
<a:theme xmlns:a="http://schemas.openxmlformats.org/drawingml/2006/main" name="T&amp;S_TemplatePresentazi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47664</TotalTime>
  <Words>5588</Words>
  <Application>Microsoft Office PowerPoint</Application>
  <PresentationFormat>Presentazione su schermo (4:3)</PresentationFormat>
  <Paragraphs>675</Paragraphs>
  <Slides>58</Slides>
  <Notes>5</Notes>
  <HiddenSlides>0</HiddenSlides>
  <MMClips>0</MMClips>
  <ScaleCrop>false</ScaleCrop>
  <HeadingPairs>
    <vt:vector size="6" baseType="variant">
      <vt:variant>
        <vt:lpstr>Caratteri utilizzati</vt:lpstr>
      </vt:variant>
      <vt:variant>
        <vt:i4>6</vt:i4>
      </vt:variant>
      <vt:variant>
        <vt:lpstr>Tema</vt:lpstr>
      </vt:variant>
      <vt:variant>
        <vt:i4>4</vt:i4>
      </vt:variant>
      <vt:variant>
        <vt:lpstr>Titoli diapositive</vt:lpstr>
      </vt:variant>
      <vt:variant>
        <vt:i4>58</vt:i4>
      </vt:variant>
    </vt:vector>
  </HeadingPairs>
  <TitlesOfParts>
    <vt:vector size="68" baseType="lpstr">
      <vt:lpstr>Arial</vt:lpstr>
      <vt:lpstr>Arial Narrow</vt:lpstr>
      <vt:lpstr>Avenir Next Condensed Demi Bold</vt:lpstr>
      <vt:lpstr>Calibri</vt:lpstr>
      <vt:lpstr>Symbol</vt:lpstr>
      <vt:lpstr>Times New Roman</vt:lpstr>
      <vt:lpstr>T&amp;S_TemplatePresentazione</vt:lpstr>
      <vt:lpstr>2_Personalizza struttura</vt:lpstr>
      <vt:lpstr>Personalizza struttura</vt:lpstr>
      <vt:lpstr>1_Personalizza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RISULTATI DELLA LOTTA ALLE FRODI E STATO DEI RECUPERI </vt:lpstr>
      <vt:lpstr>RISULTATI DELLA LOTTA ALLE FRODI E STATO DEI RECUPERI </vt:lpstr>
      <vt:lpstr>RISULTATI DELLA LOTTA ALLE FRODI E STATO DEI RECUPERI</vt:lpstr>
      <vt:lpstr>RISULTATI DELLA LOTTA ALLE FRODI E STATO DEI RECUPERI</vt:lpstr>
      <vt:lpstr>RISULTATI DELLA LOTTA ALLE FRODI E STATO DEI RECUPERI </vt:lpstr>
      <vt:lpstr>RISULTATI DELLA LOTTA ALLE FRODI E STATO DEI RECUPERI </vt:lpstr>
      <vt:lpstr>RISULTATI DELLA LOTTA ALLE FRODI E STATO DEI RECUPERI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principe</dc:creator>
  <cp:lastModifiedBy>Giuseppe Arcidiacono</cp:lastModifiedBy>
  <cp:revision>404</cp:revision>
  <dcterms:created xsi:type="dcterms:W3CDTF">2009-08-23T13:52:04Z</dcterms:created>
  <dcterms:modified xsi:type="dcterms:W3CDTF">2022-03-04T12:49:02Z</dcterms:modified>
</cp:coreProperties>
</file>